
<file path=[Content_Types].xml><?xml version="1.0" encoding="utf-8"?>
<Types xmlns="http://schemas.openxmlformats.org/package/2006/content-types">
  <Default Extension="png" ContentType="image/png"/>
  <Default Extension="jpeg" ContentType="image/jpeg"/>
  <Default Extension="emf" ContentType="image/x-emf"/>
  <Default Extension="mov" ContentType="video/quicktime"/>
  <Default Extension="rels" ContentType="application/vnd.openxmlformats-package.relationships+xml"/>
  <Default Extension="xml" ContentType="application/xml"/>
  <Default Extension="wdp" ContentType="image/vnd.ms-phot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omments/comment1.xml" ContentType="application/vnd.openxmlformats-officedocument.presentationml.comments+xml"/>
  <Override PartName="/ppt/notesSlides/notesSlide14.xml" ContentType="application/vnd.openxmlformats-officedocument.presentationml.notesSlide+xml"/>
  <Override PartName="/ppt/comments/comment2.xml" ContentType="application/vnd.openxmlformats-officedocument.presentationml.comment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omments/comment3.xml" ContentType="application/vnd.openxmlformats-officedocument.presentationml.comments+xml"/>
  <Override PartName="/ppt/notesSlides/notesSlide25.xml" ContentType="application/vnd.openxmlformats-officedocument.presentationml.notesSlide+xml"/>
  <Override PartName="/ppt/comments/comment4.xml" ContentType="application/vnd.openxmlformats-officedocument.presentationml.comments+xml"/>
  <Override PartName="/ppt/notesSlides/notesSlide26.xml" ContentType="application/vnd.openxmlformats-officedocument.presentationml.notesSlide+xml"/>
  <Override PartName="/ppt/comments/comment5.xml" ContentType="application/vnd.openxmlformats-officedocument.presentationml.comment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comments/comment6.xml" ContentType="application/vnd.openxmlformats-officedocument.presentationml.comment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comment7.xml" ContentType="application/vnd.openxmlformats-officedocument.presentationml.comment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comments/comment8.xml" ContentType="application/vnd.openxmlformats-officedocument.presentationml.comment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0"/>
  </p:notesMasterIdLst>
  <p:sldIdLst>
    <p:sldId id="257" r:id="rId2"/>
    <p:sldId id="258" r:id="rId3"/>
    <p:sldId id="261" r:id="rId4"/>
    <p:sldId id="381" r:id="rId5"/>
    <p:sldId id="373" r:id="rId6"/>
    <p:sldId id="374" r:id="rId7"/>
    <p:sldId id="376" r:id="rId8"/>
    <p:sldId id="377" r:id="rId9"/>
    <p:sldId id="379" r:id="rId10"/>
    <p:sldId id="370" r:id="rId11"/>
    <p:sldId id="399" r:id="rId12"/>
    <p:sldId id="398" r:id="rId13"/>
    <p:sldId id="322" r:id="rId14"/>
    <p:sldId id="401" r:id="rId15"/>
    <p:sldId id="402" r:id="rId16"/>
    <p:sldId id="403" r:id="rId17"/>
    <p:sldId id="264" r:id="rId18"/>
    <p:sldId id="269" r:id="rId19"/>
    <p:sldId id="313" r:id="rId20"/>
    <p:sldId id="324" r:id="rId21"/>
    <p:sldId id="325" r:id="rId22"/>
    <p:sldId id="260" r:id="rId23"/>
    <p:sldId id="343" r:id="rId24"/>
    <p:sldId id="394" r:id="rId25"/>
    <p:sldId id="395" r:id="rId26"/>
    <p:sldId id="271" r:id="rId27"/>
    <p:sldId id="347" r:id="rId28"/>
    <p:sldId id="412" r:id="rId29"/>
    <p:sldId id="276" r:id="rId30"/>
    <p:sldId id="277" r:id="rId31"/>
    <p:sldId id="273" r:id="rId32"/>
    <p:sldId id="274" r:id="rId33"/>
    <p:sldId id="280" r:id="rId34"/>
    <p:sldId id="353" r:id="rId35"/>
    <p:sldId id="384" r:id="rId36"/>
    <p:sldId id="289" r:id="rId37"/>
    <p:sldId id="359" r:id="rId38"/>
    <p:sldId id="284" r:id="rId39"/>
    <p:sldId id="388" r:id="rId40"/>
    <p:sldId id="291" r:id="rId41"/>
    <p:sldId id="334" r:id="rId42"/>
    <p:sldId id="335" r:id="rId43"/>
    <p:sldId id="336" r:id="rId44"/>
    <p:sldId id="410" r:id="rId45"/>
    <p:sldId id="358" r:id="rId46"/>
    <p:sldId id="285" r:id="rId47"/>
    <p:sldId id="337" r:id="rId48"/>
    <p:sldId id="364" r:id="rId49"/>
    <p:sldId id="341" r:id="rId50"/>
    <p:sldId id="382" r:id="rId51"/>
    <p:sldId id="299" r:id="rId52"/>
    <p:sldId id="411" r:id="rId53"/>
    <p:sldId id="330" r:id="rId54"/>
    <p:sldId id="316" r:id="rId55"/>
    <p:sldId id="331" r:id="rId56"/>
    <p:sldId id="387" r:id="rId57"/>
    <p:sldId id="361" r:id="rId58"/>
    <p:sldId id="318" r:id="rId59"/>
    <p:sldId id="349" r:id="rId60"/>
    <p:sldId id="357" r:id="rId61"/>
    <p:sldId id="356" r:id="rId62"/>
    <p:sldId id="302" r:id="rId63"/>
    <p:sldId id="408" r:id="rId64"/>
    <p:sldId id="303" r:id="rId65"/>
    <p:sldId id="304" r:id="rId66"/>
    <p:sldId id="409" r:id="rId67"/>
    <p:sldId id="301" r:id="rId68"/>
    <p:sldId id="371" r:id="rId69"/>
    <p:sldId id="340" r:id="rId70"/>
    <p:sldId id="386" r:id="rId71"/>
    <p:sldId id="308" r:id="rId72"/>
    <p:sldId id="414" r:id="rId73"/>
    <p:sldId id="413" r:id="rId74"/>
    <p:sldId id="300" r:id="rId75"/>
    <p:sldId id="404" r:id="rId76"/>
    <p:sldId id="405" r:id="rId77"/>
    <p:sldId id="406" r:id="rId78"/>
    <p:sldId id="407" r:id="rId7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nus Manubens Gil" initials="LMG" lastIdx="18" clrIdx="0">
    <p:extLst/>
  </p:cmAuthor>
  <p:cmAuthor id="2" name="Windows User" initials="WU" lastIdx="5" clrIdx="1">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DFFFD"/>
    <a:srgbClr val="03B2F5"/>
    <a:srgbClr val="2191FF"/>
    <a:srgbClr val="377EB8"/>
    <a:srgbClr val="974FA1"/>
    <a:srgbClr val="FF7300"/>
    <a:srgbClr val="E41A1C"/>
    <a:srgbClr val="A3562A"/>
    <a:srgbClr val="F780BE"/>
    <a:srgbClr val="387FB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529" autoAdjust="0"/>
    <p:restoredTop sz="84672" autoAdjust="0"/>
  </p:normalViewPr>
  <p:slideViewPr>
    <p:cSldViewPr snapToGrid="0">
      <p:cViewPr>
        <p:scale>
          <a:sx n="75" d="100"/>
          <a:sy n="75" d="100"/>
        </p:scale>
        <p:origin x="383" y="-149"/>
      </p:cViewPr>
      <p:guideLst>
        <p:guide orient="horz" pos="2160"/>
        <p:guide pos="3840"/>
      </p:guideLst>
    </p:cSldViewPr>
  </p:slideViewPr>
  <p:notesTextViewPr>
    <p:cViewPr>
      <p:scale>
        <a:sx n="125" d="100"/>
        <a:sy n="125" d="100"/>
      </p:scale>
      <p:origin x="0" y="0"/>
    </p:cViewPr>
  </p:notesTextViewPr>
  <p:sorterViewPr>
    <p:cViewPr varScale="1">
      <p:scale>
        <a:sx n="1" d="1"/>
        <a:sy n="1" d="1"/>
      </p:scale>
      <p:origin x="0" y="14024"/>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1-11T14:48:17.274" idx="3">
    <p:pos x="7680" y="1065"/>
    <p:text>Tengo que cambiar el gráfico y hacer uno nuevo con coste y routing efficiency</p:text>
    <p:extLst>
      <p:ext uri="{C676402C-5697-4E1C-873F-D02D1690AC5C}">
        <p15:threadingInfo xmlns:p15="http://schemas.microsoft.com/office/powerpoint/2012/main" timeZoneBias="-60"/>
      </p:ext>
    </p:extLst>
  </p:cm>
  <p:cm authorId="1" dt="2018-01-11T21:14:19.943" idx="12">
    <p:pos x="6684" y="1443"/>
    <p:text>still to be changed</p:text>
    <p:extLst>
      <p:ext uri="{C676402C-5697-4E1C-873F-D02D1690AC5C}">
        <p15:threadingInfo xmlns:p15="http://schemas.microsoft.com/office/powerpoint/2012/main" timeZoneBias="-6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18-01-11T14:45:20.060" idx="18">
    <p:pos x="6546" y="2742"/>
    <p:text>Se podría eliminar</p:text>
    <p:extLst>
      <p:ext uri="{C676402C-5697-4E1C-873F-D02D1690AC5C}">
        <p15:threadingInfo xmlns:p15="http://schemas.microsoft.com/office/powerpoint/2012/main" timeZoneBias="-6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1-13T11:44:26.954" idx="2">
    <p:pos x="4670" y="1419"/>
    <p:text>Normalization versus wild-type must be explained here</p:text>
    <p:extLst>
      <p:ext uri="{C676402C-5697-4E1C-873F-D02D1690AC5C}">
        <p15:threadingInfo xmlns:p15="http://schemas.microsoft.com/office/powerpoint/2012/main" timeZoneBias="-6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18-01-13T11:44:26.954" idx="2">
    <p:pos x="4670" y="1419"/>
    <p:text>Normalization versus wild-type must be explained here</p:text>
    <p:extLst>
      <p:ext uri="{C676402C-5697-4E1C-873F-D02D1690AC5C}">
        <p15:threadingInfo xmlns:p15="http://schemas.microsoft.com/office/powerpoint/2012/main" timeZoneBias="-6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1" dt="2018-01-11T15:58:00.472" idx="7">
    <p:pos x="2498" y="927"/>
    <p:text>increase text size</p:text>
    <p:extLst>
      <p:ext uri="{C676402C-5697-4E1C-873F-D02D1690AC5C}">
        <p15:threadingInfo xmlns:p15="http://schemas.microsoft.com/office/powerpoint/2012/main" timeZoneBias="-60"/>
      </p:ext>
    </p:extLst>
  </p:cm>
  <p:cm authorId="2" dt="2018-01-13T11:44:26.954" idx="2">
    <p:pos x="4670" y="1419"/>
    <p:text>Normalization versus wild-type must be explained here</p:text>
    <p:extLst>
      <p:ext uri="{C676402C-5697-4E1C-873F-D02D1690AC5C}">
        <p15:threadingInfo xmlns:p15="http://schemas.microsoft.com/office/powerpoint/2012/main" timeZoneBias="-6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1" dt="2018-01-11T15:58:00.472" idx="7">
    <p:pos x="2498" y="927"/>
    <p:text>increase text size</p:text>
    <p:extLst>
      <p:ext uri="{C676402C-5697-4E1C-873F-D02D1690AC5C}">
        <p15:threadingInfo xmlns:p15="http://schemas.microsoft.com/office/powerpoint/2012/main" timeZoneBias="-6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18-01-14T21:28:09.720" idx="17">
    <p:pos x="3383" y="1104"/>
    <p:text>https://www.nature.com/articles/nn0900_895</p:text>
    <p:extLst>
      <p:ext uri="{C676402C-5697-4E1C-873F-D02D1690AC5C}">
        <p15:threadingInfo xmlns:p15="http://schemas.microsoft.com/office/powerpoint/2012/main" timeZoneBias="-6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18-01-11T13:54:42.842" idx="1">
    <p:pos x="1147" y="1714"/>
    <p:text>No tengo reconstrucciones de TgDyrk1A, puedo generar un árbol sintético que se ajuste a los datos del paper publicado</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5F8D2AD-FBCB-4DC4-A9D6-D3BBF89059DE}" type="datetimeFigureOut">
              <a:rPr lang="en-US" smtClean="0"/>
              <a:t>7/30/2019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C065B3-52DF-49F4-B2CF-EEABA75A8558}" type="slidenum">
              <a:rPr lang="en-US" smtClean="0"/>
              <a:t>‹#›</a:t>
            </a:fld>
            <a:endParaRPr lang="en-US"/>
          </a:p>
        </p:txBody>
      </p:sp>
    </p:spTree>
    <p:extLst>
      <p:ext uri="{BB962C8B-B14F-4D97-AF65-F5344CB8AC3E}">
        <p14:creationId xmlns:p14="http://schemas.microsoft.com/office/powerpoint/2010/main" val="12578585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ca-ES" dirty="0" smtClean="0"/>
              <a:t>(</a:t>
            </a:r>
            <a:r>
              <a:rPr lang="ca-ES" dirty="0" err="1" smtClean="0"/>
              <a:t>Thank</a:t>
            </a:r>
            <a:r>
              <a:rPr lang="ca-ES" baseline="0" dirty="0" smtClean="0"/>
              <a:t> </a:t>
            </a:r>
            <a:r>
              <a:rPr lang="ca-ES" baseline="0" dirty="0" err="1" smtClean="0"/>
              <a:t>you</a:t>
            </a:r>
            <a:r>
              <a:rPr lang="ca-ES" baseline="0" dirty="0" smtClean="0"/>
              <a:t> for </a:t>
            </a:r>
            <a:r>
              <a:rPr lang="ca-ES" baseline="0" dirty="0" err="1" smtClean="0"/>
              <a:t>the</a:t>
            </a:r>
            <a:r>
              <a:rPr lang="ca-ES" baseline="0" dirty="0" smtClean="0"/>
              <a:t> </a:t>
            </a:r>
            <a:r>
              <a:rPr lang="ca-ES" baseline="0" dirty="0" err="1" smtClean="0"/>
              <a:t>introduction</a:t>
            </a:r>
            <a:r>
              <a:rPr lang="ca-ES" baseline="0" dirty="0" smtClean="0"/>
              <a:t>)</a:t>
            </a:r>
          </a:p>
          <a:p>
            <a:endParaRPr lang="ca-ES" dirty="0" smtClean="0"/>
          </a:p>
          <a:p>
            <a:r>
              <a:rPr lang="ca-ES" dirty="0" err="1" smtClean="0"/>
              <a:t>During</a:t>
            </a:r>
            <a:r>
              <a:rPr lang="ca-ES" baseline="0" dirty="0" smtClean="0"/>
              <a:t> </a:t>
            </a:r>
            <a:r>
              <a:rPr lang="ca-ES" baseline="0" dirty="0" err="1" smtClean="0"/>
              <a:t>the</a:t>
            </a:r>
            <a:r>
              <a:rPr lang="ca-ES" baseline="0" dirty="0" smtClean="0"/>
              <a:t> </a:t>
            </a:r>
            <a:r>
              <a:rPr lang="ca-ES" baseline="0" dirty="0" err="1" smtClean="0"/>
              <a:t>following</a:t>
            </a:r>
            <a:r>
              <a:rPr lang="ca-ES" baseline="0" dirty="0" smtClean="0"/>
              <a:t> 40 minutes </a:t>
            </a:r>
            <a:r>
              <a:rPr lang="ca-ES" dirty="0" smtClean="0"/>
              <a:t>I </a:t>
            </a:r>
            <a:r>
              <a:rPr lang="ca-ES" dirty="0" err="1" smtClean="0"/>
              <a:t>will</a:t>
            </a:r>
            <a:r>
              <a:rPr lang="ca-ES" dirty="0" smtClean="0"/>
              <a:t> present</a:t>
            </a:r>
            <a:r>
              <a:rPr lang="ca-ES" baseline="0" dirty="0" smtClean="0"/>
              <a:t> </a:t>
            </a:r>
            <a:r>
              <a:rPr lang="ca-ES" baseline="0" dirty="0" err="1" smtClean="0"/>
              <a:t>my</a:t>
            </a:r>
            <a:r>
              <a:rPr lang="ca-ES" baseline="0" dirty="0" smtClean="0"/>
              <a:t> </a:t>
            </a:r>
            <a:r>
              <a:rPr lang="ca-ES" baseline="0" dirty="0" err="1" smtClean="0"/>
              <a:t>Thesis</a:t>
            </a:r>
            <a:r>
              <a:rPr lang="ca-ES" baseline="0" dirty="0" smtClean="0"/>
              <a:t> </a:t>
            </a:r>
            <a:r>
              <a:rPr lang="ca-ES" baseline="0" dirty="0" err="1" smtClean="0"/>
              <a:t>work</a:t>
            </a:r>
            <a:r>
              <a:rPr lang="ca-ES" baseline="0" dirty="0" smtClean="0"/>
              <a:t>, </a:t>
            </a:r>
            <a:r>
              <a:rPr lang="ca-ES" baseline="0" dirty="0" err="1" smtClean="0"/>
              <a:t>which</a:t>
            </a:r>
            <a:r>
              <a:rPr lang="ca-ES" baseline="0" dirty="0" smtClean="0"/>
              <a:t> </a:t>
            </a:r>
            <a:r>
              <a:rPr lang="ca-ES" baseline="0" dirty="0" err="1" smtClean="0"/>
              <a:t>addresses</a:t>
            </a:r>
            <a:r>
              <a:rPr lang="ca-ES" baseline="0" dirty="0" smtClean="0"/>
              <a:t> </a:t>
            </a:r>
            <a:r>
              <a:rPr lang="ca-ES" baseline="0" dirty="0" err="1" smtClean="0"/>
              <a:t>the</a:t>
            </a:r>
            <a:r>
              <a:rPr lang="ca-ES" baseline="0" dirty="0" smtClean="0"/>
              <a:t> </a:t>
            </a:r>
            <a:r>
              <a:rPr lang="ca-ES" baseline="0" dirty="0" err="1" smtClean="0"/>
              <a:t>impact</a:t>
            </a:r>
            <a:r>
              <a:rPr lang="ca-ES" baseline="0" dirty="0" smtClean="0"/>
              <a:t> of </a:t>
            </a:r>
            <a:r>
              <a:rPr lang="ca-ES" baseline="0" dirty="0" err="1" smtClean="0"/>
              <a:t>neuromorphological</a:t>
            </a:r>
            <a:r>
              <a:rPr lang="ca-ES" baseline="0" dirty="0" smtClean="0"/>
              <a:t> </a:t>
            </a:r>
            <a:r>
              <a:rPr lang="ca-ES" baseline="0" dirty="0" err="1" smtClean="0"/>
              <a:t>properties</a:t>
            </a:r>
            <a:r>
              <a:rPr lang="ca-ES" baseline="0" dirty="0" smtClean="0"/>
              <a:t> on </a:t>
            </a:r>
            <a:r>
              <a:rPr lang="ca-ES" baseline="0" dirty="0" err="1" smtClean="0"/>
              <a:t>the</a:t>
            </a:r>
            <a:r>
              <a:rPr lang="ca-ES" baseline="0" dirty="0" smtClean="0"/>
              <a:t> </a:t>
            </a:r>
            <a:r>
              <a:rPr lang="ca-ES" baseline="0" dirty="0" err="1" smtClean="0"/>
              <a:t>wiring</a:t>
            </a:r>
            <a:r>
              <a:rPr lang="ca-ES" baseline="0" dirty="0" smtClean="0"/>
              <a:t> of neuronal networks </a:t>
            </a:r>
            <a:r>
              <a:rPr lang="ca-ES" baseline="0" dirty="0" err="1" smtClean="0"/>
              <a:t>through</a:t>
            </a:r>
            <a:r>
              <a:rPr lang="ca-ES" baseline="0" dirty="0" smtClean="0"/>
              <a:t> </a:t>
            </a:r>
            <a:r>
              <a:rPr lang="ca-ES" baseline="0" dirty="0" err="1" smtClean="0"/>
              <a:t>computational</a:t>
            </a:r>
            <a:r>
              <a:rPr lang="ca-ES" baseline="0" dirty="0" smtClean="0"/>
              <a:t> </a:t>
            </a:r>
            <a:r>
              <a:rPr lang="ca-ES" baseline="0" dirty="0" err="1" smtClean="0"/>
              <a:t>and</a:t>
            </a:r>
            <a:r>
              <a:rPr lang="ca-ES" baseline="0" dirty="0" smtClean="0"/>
              <a:t> </a:t>
            </a:r>
            <a:r>
              <a:rPr lang="ca-ES" baseline="0" dirty="0" err="1" smtClean="0"/>
              <a:t>modeling</a:t>
            </a:r>
            <a:r>
              <a:rPr lang="ca-ES" baseline="0" dirty="0" smtClean="0"/>
              <a:t> </a:t>
            </a:r>
            <a:r>
              <a:rPr lang="ca-ES" baseline="0" dirty="0" err="1" smtClean="0"/>
              <a:t>approaches</a:t>
            </a:r>
            <a:r>
              <a:rPr lang="ca-ES" baseline="0" dirty="0" smtClean="0"/>
              <a:t> </a:t>
            </a:r>
            <a:r>
              <a:rPr lang="ca-ES" baseline="0" dirty="0" err="1" smtClean="0"/>
              <a:t>using</a:t>
            </a:r>
            <a:r>
              <a:rPr lang="ca-ES" baseline="0" dirty="0" smtClean="0"/>
              <a:t> </a:t>
            </a:r>
            <a:r>
              <a:rPr lang="ca-ES" baseline="0" dirty="0" err="1" smtClean="0"/>
              <a:t>microscopy</a:t>
            </a:r>
            <a:r>
              <a:rPr lang="ca-ES" baseline="0" dirty="0" smtClean="0"/>
              <a:t> </a:t>
            </a:r>
            <a:r>
              <a:rPr lang="ca-ES" baseline="0" dirty="0" err="1" smtClean="0"/>
              <a:t>imaging</a:t>
            </a:r>
            <a:r>
              <a:rPr lang="ca-ES" baseline="0" dirty="0" smtClean="0"/>
              <a:t> of </a:t>
            </a:r>
            <a:r>
              <a:rPr lang="ca-ES" baseline="0" dirty="0" err="1" smtClean="0"/>
              <a:t>brain</a:t>
            </a:r>
            <a:r>
              <a:rPr lang="ca-ES" baseline="0" dirty="0" smtClean="0"/>
              <a:t> circuits.</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1</a:t>
            </a:fld>
            <a:endParaRPr lang="en-US"/>
          </a:p>
        </p:txBody>
      </p:sp>
    </p:spTree>
    <p:extLst>
      <p:ext uri="{BB962C8B-B14F-4D97-AF65-F5344CB8AC3E}">
        <p14:creationId xmlns:p14="http://schemas.microsoft.com/office/powerpoint/2010/main" val="29165423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Based</a:t>
            </a:r>
            <a:r>
              <a:rPr lang="en-US" baseline="0" noProof="0" dirty="0" smtClean="0"/>
              <a:t> on this rationale, Hermann </a:t>
            </a:r>
            <a:r>
              <a:rPr lang="en-US" baseline="0" noProof="0" dirty="0" err="1" smtClean="0"/>
              <a:t>Cuntz</a:t>
            </a:r>
            <a:r>
              <a:rPr lang="en-US" baseline="0" noProof="0" dirty="0" smtClean="0"/>
              <a:t> and colleagues</a:t>
            </a:r>
            <a:r>
              <a:rPr lang="en-GB" baseline="0" noProof="0" dirty="0" smtClean="0"/>
              <a:t> using Euclidean geometry, made simple predictions for an optimized circuit. </a:t>
            </a:r>
            <a:r>
              <a:rPr lang="en-US" baseline="0" noProof="0" dirty="0" smtClean="0"/>
              <a:t> They derived a scaling law that predicts that the total dendritic length is proportional to the number of branch points raised to the power of one half.</a:t>
            </a:r>
          </a:p>
        </p:txBody>
      </p:sp>
      <p:sp>
        <p:nvSpPr>
          <p:cNvPr id="4" name="Slide Number Placeholder 3"/>
          <p:cNvSpPr>
            <a:spLocks noGrp="1"/>
          </p:cNvSpPr>
          <p:nvPr>
            <p:ph type="sldNum" sz="quarter" idx="10"/>
          </p:nvPr>
        </p:nvSpPr>
        <p:spPr/>
        <p:txBody>
          <a:bodyPr/>
          <a:lstStyle/>
          <a:p>
            <a:fld id="{7CC065B3-52DF-49F4-B2CF-EEABA75A8558}" type="slidenum">
              <a:rPr lang="en-US" smtClean="0"/>
              <a:t>10</a:t>
            </a:fld>
            <a:endParaRPr lang="en-US"/>
          </a:p>
        </p:txBody>
      </p:sp>
    </p:spTree>
    <p:extLst>
      <p:ext uri="{BB962C8B-B14F-4D97-AF65-F5344CB8AC3E}">
        <p14:creationId xmlns:p14="http://schemas.microsoft.com/office/powerpoint/2010/main" val="27758806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ca-ES" baseline="0" noProof="0" dirty="0" err="1" smtClean="0"/>
              <a:t>This</a:t>
            </a:r>
            <a:r>
              <a:rPr lang="ca-ES" baseline="0" noProof="0" dirty="0" smtClean="0"/>
              <a:t> plot </a:t>
            </a:r>
            <a:r>
              <a:rPr lang="ca-ES" baseline="0" noProof="0" dirty="0" err="1" smtClean="0"/>
              <a:t>represents</a:t>
            </a:r>
            <a:r>
              <a:rPr lang="ca-ES" baseline="0" noProof="0" dirty="0" smtClean="0"/>
              <a:t> </a:t>
            </a:r>
            <a:r>
              <a:rPr lang="ca-ES" baseline="0" noProof="0" dirty="0" err="1" smtClean="0"/>
              <a:t>the</a:t>
            </a:r>
            <a:r>
              <a:rPr lang="ca-ES" baseline="0" noProof="0" dirty="0" smtClean="0"/>
              <a:t> </a:t>
            </a:r>
            <a:r>
              <a:rPr lang="ca-ES" baseline="0" noProof="0" dirty="0" err="1" smtClean="0"/>
              <a:t>number</a:t>
            </a:r>
            <a:r>
              <a:rPr lang="ca-ES" baseline="0" noProof="0" dirty="0" smtClean="0"/>
              <a:t> of </a:t>
            </a:r>
            <a:r>
              <a:rPr lang="ca-ES" baseline="0" noProof="0" dirty="0" err="1" smtClean="0"/>
              <a:t>branch</a:t>
            </a:r>
            <a:r>
              <a:rPr lang="ca-ES" baseline="0" noProof="0" dirty="0" smtClean="0"/>
              <a:t> </a:t>
            </a:r>
            <a:r>
              <a:rPr lang="ca-ES" baseline="0" noProof="0" dirty="0" err="1" smtClean="0"/>
              <a:t>points</a:t>
            </a:r>
            <a:r>
              <a:rPr lang="ca-ES" baseline="0" noProof="0" dirty="0" smtClean="0"/>
              <a:t>, </a:t>
            </a:r>
            <a:r>
              <a:rPr lang="en-US" baseline="0" noProof="0" dirty="0" smtClean="0"/>
              <a:t>that is proportional to the target points in dendritic trees, </a:t>
            </a:r>
            <a:r>
              <a:rPr lang="ca-ES" baseline="0" noProof="0" dirty="0" err="1" smtClean="0"/>
              <a:t>and</a:t>
            </a:r>
            <a:r>
              <a:rPr lang="ca-ES" baseline="0" noProof="0" dirty="0" smtClean="0"/>
              <a:t> total </a:t>
            </a:r>
            <a:r>
              <a:rPr lang="ca-ES" baseline="0" noProof="0" dirty="0" err="1" smtClean="0"/>
              <a:t>length</a:t>
            </a:r>
            <a:r>
              <a:rPr lang="ca-ES" baseline="0" noProof="0" dirty="0" smtClean="0"/>
              <a:t> of </a:t>
            </a:r>
            <a:r>
              <a:rPr lang="ca-ES" baseline="0" noProof="0" dirty="0" err="1" smtClean="0"/>
              <a:t>reconstructed</a:t>
            </a:r>
            <a:r>
              <a:rPr lang="ca-ES" baseline="0" noProof="0" dirty="0" smtClean="0"/>
              <a:t> single </a:t>
            </a:r>
            <a:r>
              <a:rPr lang="ca-ES" baseline="0" noProof="0" dirty="0" err="1" smtClean="0"/>
              <a:t>neurons</a:t>
            </a:r>
            <a:r>
              <a:rPr lang="ca-ES" baseline="0" noProof="0" dirty="0" smtClean="0"/>
              <a:t>. As </a:t>
            </a:r>
            <a:r>
              <a:rPr lang="ca-ES" baseline="0" noProof="0" dirty="0" err="1" smtClean="0"/>
              <a:t>you</a:t>
            </a:r>
            <a:r>
              <a:rPr lang="ca-ES" baseline="0" noProof="0" dirty="0" smtClean="0"/>
              <a:t> </a:t>
            </a:r>
            <a:r>
              <a:rPr lang="ca-ES" baseline="0" noProof="0" dirty="0" err="1" smtClean="0"/>
              <a:t>see</a:t>
            </a:r>
            <a:r>
              <a:rPr lang="ca-ES" baseline="0" noProof="0" dirty="0" smtClean="0"/>
              <a:t> </a:t>
            </a:r>
            <a:r>
              <a:rPr lang="ca-ES" baseline="0" noProof="0" dirty="0" err="1" smtClean="0"/>
              <a:t>the</a:t>
            </a:r>
            <a:r>
              <a:rPr lang="ca-ES" baseline="0" noProof="0" dirty="0" smtClean="0"/>
              <a:t> </a:t>
            </a:r>
            <a:r>
              <a:rPr lang="ca-ES" baseline="0" noProof="0" dirty="0" err="1" smtClean="0"/>
              <a:t>power</a:t>
            </a:r>
            <a:r>
              <a:rPr lang="ca-ES" baseline="0" noProof="0" dirty="0" smtClean="0"/>
              <a:t> </a:t>
            </a:r>
            <a:r>
              <a:rPr lang="ca-ES" baseline="0" noProof="0" dirty="0" err="1" smtClean="0"/>
              <a:t>law</a:t>
            </a:r>
            <a:r>
              <a:rPr lang="ca-ES" baseline="0" noProof="0" dirty="0" smtClean="0"/>
              <a:t> fits </a:t>
            </a:r>
            <a:r>
              <a:rPr lang="ca-ES" baseline="0" noProof="0" dirty="0" err="1" smtClean="0"/>
              <a:t>well</a:t>
            </a:r>
            <a:r>
              <a:rPr lang="ca-ES" baseline="0" noProof="0" dirty="0" smtClean="0"/>
              <a:t> </a:t>
            </a:r>
            <a:r>
              <a:rPr lang="ca-ES" baseline="0" noProof="0" dirty="0" err="1" smtClean="0"/>
              <a:t>the</a:t>
            </a:r>
            <a:r>
              <a:rPr lang="ca-ES" baseline="0" noProof="0" dirty="0" smtClean="0"/>
              <a:t> </a:t>
            </a:r>
            <a:r>
              <a:rPr lang="ca-ES" baseline="0" noProof="0" dirty="0" err="1" smtClean="0"/>
              <a:t>distributions</a:t>
            </a:r>
            <a:r>
              <a:rPr lang="ca-ES" baseline="0" noProof="0" dirty="0" smtClean="0"/>
              <a:t> of real </a:t>
            </a:r>
            <a:r>
              <a:rPr lang="ca-ES" baseline="0" noProof="0" dirty="0" err="1" smtClean="0"/>
              <a:t>trees</a:t>
            </a:r>
            <a:r>
              <a:rPr lang="ca-ES" baseline="0" noProof="0" dirty="0" smtClean="0"/>
              <a:t> of </a:t>
            </a:r>
            <a:r>
              <a:rPr lang="ca-ES" baseline="0" noProof="0" dirty="0" err="1" smtClean="0"/>
              <a:t>different</a:t>
            </a:r>
            <a:r>
              <a:rPr lang="ca-ES" baseline="0" noProof="0" dirty="0" smtClean="0"/>
              <a:t> cell </a:t>
            </a:r>
            <a:r>
              <a:rPr lang="ca-ES" baseline="0" noProof="0" dirty="0" err="1" smtClean="0"/>
              <a:t>types</a:t>
            </a:r>
            <a:r>
              <a:rPr lang="ca-ES" baseline="0" noProof="0" dirty="0" smtClean="0"/>
              <a:t> </a:t>
            </a:r>
            <a:r>
              <a:rPr lang="ca-ES" baseline="0" noProof="0" dirty="0" err="1" smtClean="0"/>
              <a:t>represented</a:t>
            </a:r>
            <a:r>
              <a:rPr lang="ca-ES" baseline="0" noProof="0" dirty="0" smtClean="0"/>
              <a:t> in </a:t>
            </a:r>
            <a:r>
              <a:rPr lang="ca-ES" baseline="0" noProof="0" dirty="0" err="1" smtClean="0"/>
              <a:t>different</a:t>
            </a:r>
            <a:r>
              <a:rPr lang="ca-ES" baseline="0" noProof="0" dirty="0" smtClean="0"/>
              <a:t> colors. </a:t>
            </a:r>
            <a:endParaRPr lang="en-US" baseline="0" noProof="0" dirty="0" smtClean="0"/>
          </a:p>
          <a:p>
            <a:endParaRPr lang="en-US" baseline="0" noProof="0" dirty="0" smtClean="0"/>
          </a:p>
          <a:p>
            <a:endParaRPr lang="en-US" baseline="0" noProof="0" dirty="0" smtClean="0"/>
          </a:p>
          <a:p>
            <a:endParaRPr lang="en-US" baseline="0" noProof="0" dirty="0" smtClean="0"/>
          </a:p>
          <a:p>
            <a:endParaRPr lang="en-US" baseline="0" noProof="0" dirty="0" smtClean="0"/>
          </a:p>
          <a:p>
            <a:r>
              <a:rPr lang="en-US" baseline="0" noProof="0" dirty="0" smtClean="0"/>
              <a:t>The average minimum distance connecting two points is proportional to the square root of the average area occupied by each target point. Thus, a lower bound for the total length of a tree connecting all the points is proportional to r=c*</a:t>
            </a:r>
            <a:r>
              <a:rPr lang="en-US" baseline="0" noProof="0" dirty="0" err="1" smtClean="0"/>
              <a:t>sqrt</a:t>
            </a:r>
            <a:r>
              <a:rPr lang="en-US" baseline="0" noProof="0" dirty="0" smtClean="0"/>
              <a:t>(A)=c*d^(-1/2). Given that the number of points is n=A*d, L = c*A*</a:t>
            </a:r>
            <a:r>
              <a:rPr lang="en-US" baseline="0" noProof="0" dirty="0" err="1" smtClean="0"/>
              <a:t>sqrt</a:t>
            </a:r>
            <a:r>
              <a:rPr lang="en-US" baseline="0" noProof="0" dirty="0" smtClean="0"/>
              <a:t>(d) = c*</a:t>
            </a:r>
            <a:r>
              <a:rPr lang="en-US" baseline="0" noProof="0" dirty="0" err="1" smtClean="0"/>
              <a:t>sqrt</a:t>
            </a:r>
            <a:r>
              <a:rPr lang="en-US" baseline="0" noProof="0" dirty="0" smtClean="0"/>
              <a:t>(A*n).</a:t>
            </a:r>
          </a:p>
          <a:p>
            <a:r>
              <a:rPr lang="en-GB" baseline="0" noProof="0" dirty="0" smtClean="0"/>
              <a:t>The following reasoning, using Euclidean geometry, leads to simple predictions for such an optimized circuit. A given number of synaptic points n is distributed over a volume V with density d¼n=V. The average volume that one point takes up is V′¼1=d¼d−1 (Fig. 1A). The average minimal distance r between two points is therefore proportional to the cubic root of V′ or r ¼c·d−1=3, where c is the proportionality constant. The total length of dendrite L connecting all synaptic points optimally is therefore proportional to n·d−1=3. Thus, L¼c·V ·d·d−1=3 ¼ </a:t>
            </a:r>
            <a:r>
              <a:rPr lang="en-GB" baseline="0" noProof="0" dirty="0" err="1" smtClean="0"/>
              <a:t>c·V</a:t>
            </a:r>
            <a:r>
              <a:rPr lang="en-GB" baseline="0" noProof="0" dirty="0" smtClean="0"/>
              <a:t> ·d2=3, a 2/3 power law. Replacing d by n=V, L¼c·V ·</a:t>
            </a:r>
            <a:r>
              <a:rPr lang="en-GB" baseline="0" noProof="0" dirty="0" err="1" smtClean="0"/>
              <a:t>ðn</a:t>
            </a:r>
            <a:r>
              <a:rPr lang="en-GB" baseline="0" noProof="0" dirty="0" smtClean="0"/>
              <a:t>=VÞ2=3 ¼c·V1=3 ·n2=3. If the piece of dendrite r ¼c·d−1=3 added by each point is simply the radius of the sphere with volume V′, L </a:t>
            </a:r>
            <a:r>
              <a:rPr lang="en-GB" baseline="0" noProof="0" dirty="0" err="1" smtClean="0"/>
              <a:t>fulﬁlls</a:t>
            </a:r>
            <a:r>
              <a:rPr lang="en-GB" baseline="0" noProof="0" dirty="0" smtClean="0"/>
              <a:t> criteria of a lower bound for acompletespaceﬁllingandoptimalwiringwhilec¼ð 3=4πÞ1=3.Thetotal length of a dendrite L in relation to number of points n and volume V becomes L¼ </a:t>
            </a:r>
            <a:r>
              <a:rPr lang="en-GB" baseline="0" noProof="0" dirty="0" err="1" smtClean="0"/>
              <a:t>ﬃﬃﬃﬃﬃﬃﬃﬃﬃﬃ</a:t>
            </a:r>
            <a:r>
              <a:rPr lang="en-GB" baseline="0" noProof="0" dirty="0" smtClean="0"/>
              <a:t> 3=4π3 p · </a:t>
            </a:r>
            <a:r>
              <a:rPr lang="en-GB" baseline="0" noProof="0" dirty="0" err="1" smtClean="0"/>
              <a:t>ﬃﬃﬃﬃ</a:t>
            </a:r>
            <a:r>
              <a:rPr lang="en-GB" baseline="0" noProof="0" dirty="0" smtClean="0"/>
              <a:t> V3 p n2=3: Correspondingly, the total length in planar dendrites is proportional to the surface S by L¼c·S·d·d−1=2 ¼c·S·d1=2 and equivalent considerations lead to the following relationship for a lower bound of an optimal space-ﬁlling dendrite in two dimensions: L¼ </a:t>
            </a:r>
            <a:r>
              <a:rPr lang="en-GB" baseline="0" noProof="0" dirty="0" err="1" smtClean="0"/>
              <a:t>ﬃﬃﬃﬃﬃﬃﬃﬃ</a:t>
            </a:r>
            <a:r>
              <a:rPr lang="en-GB" baseline="0" noProof="0" dirty="0" smtClean="0"/>
              <a:t> 1=π2 p · </a:t>
            </a:r>
            <a:r>
              <a:rPr lang="en-GB" baseline="0" noProof="0" dirty="0" err="1" smtClean="0"/>
              <a:t>ﬃﬃﬃ</a:t>
            </a:r>
            <a:r>
              <a:rPr lang="en-GB" baseline="0" noProof="0" dirty="0" smtClean="0"/>
              <a:t> S2 p n1=2: </a:t>
            </a:r>
          </a:p>
          <a:p>
            <a:endParaRPr lang="ca-ES" baseline="0" noProof="0" dirty="0" smtClean="0"/>
          </a:p>
          <a:p>
            <a:endParaRPr lang="en-US" baseline="0" noProof="0" dirty="0" smtClean="0"/>
          </a:p>
          <a:p>
            <a:endParaRPr lang="ca-ES" baseline="0" noProof="0" dirty="0" smtClean="0"/>
          </a:p>
          <a:p>
            <a:endParaRPr lang="en-US" baseline="0" noProof="0" dirty="0" smtClean="0"/>
          </a:p>
        </p:txBody>
      </p:sp>
      <p:sp>
        <p:nvSpPr>
          <p:cNvPr id="4" name="Slide Number Placeholder 3"/>
          <p:cNvSpPr>
            <a:spLocks noGrp="1"/>
          </p:cNvSpPr>
          <p:nvPr>
            <p:ph type="sldNum" sz="quarter" idx="10"/>
          </p:nvPr>
        </p:nvSpPr>
        <p:spPr/>
        <p:txBody>
          <a:bodyPr/>
          <a:lstStyle/>
          <a:p>
            <a:fld id="{7CC065B3-52DF-49F4-B2CF-EEABA75A8558}" type="slidenum">
              <a:rPr lang="en-US" smtClean="0"/>
              <a:t>11</a:t>
            </a:fld>
            <a:endParaRPr lang="en-US"/>
          </a:p>
        </p:txBody>
      </p:sp>
    </p:spTree>
    <p:extLst>
      <p:ext uri="{BB962C8B-B14F-4D97-AF65-F5344CB8AC3E}">
        <p14:creationId xmlns:p14="http://schemas.microsoft.com/office/powerpoint/2010/main" val="27758806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err="1" smtClean="0"/>
              <a:t>Although</a:t>
            </a:r>
            <a:r>
              <a:rPr lang="es-ES_tradnl" dirty="0" smtClean="0"/>
              <a:t> </a:t>
            </a:r>
            <a:r>
              <a:rPr lang="es-ES_tradnl" dirty="0" err="1" smtClean="0"/>
              <a:t>this</a:t>
            </a:r>
            <a:r>
              <a:rPr lang="es-ES_tradnl" dirty="0" smtClean="0"/>
              <a:t> </a:t>
            </a:r>
            <a:r>
              <a:rPr lang="es-ES_tradnl" dirty="0" err="1" smtClean="0"/>
              <a:t>scaling</a:t>
            </a:r>
            <a:r>
              <a:rPr lang="es-ES_tradnl" dirty="0" smtClean="0"/>
              <a:t> </a:t>
            </a:r>
            <a:r>
              <a:rPr lang="es-ES_tradnl" dirty="0" err="1" smtClean="0"/>
              <a:t>law</a:t>
            </a:r>
            <a:r>
              <a:rPr lang="es-ES_tradnl" dirty="0" smtClean="0"/>
              <a:t> </a:t>
            </a:r>
            <a:r>
              <a:rPr lang="es-ES_tradnl" dirty="0" err="1" smtClean="0"/>
              <a:t>predicts</a:t>
            </a:r>
            <a:r>
              <a:rPr lang="es-ES_tradnl" dirty="0" smtClean="0"/>
              <a:t> </a:t>
            </a:r>
            <a:r>
              <a:rPr lang="es-ES_tradnl" dirty="0" err="1" smtClean="0"/>
              <a:t>optimal</a:t>
            </a:r>
            <a:r>
              <a:rPr lang="es-ES_tradnl" baseline="0" dirty="0" smtClean="0"/>
              <a:t> </a:t>
            </a:r>
            <a:r>
              <a:rPr lang="es-ES_tradnl" baseline="0" dirty="0" err="1" smtClean="0"/>
              <a:t>filling</a:t>
            </a:r>
            <a:r>
              <a:rPr lang="es-ES_tradnl" baseline="0" dirty="0" smtClean="0"/>
              <a:t> of </a:t>
            </a:r>
            <a:r>
              <a:rPr lang="es-ES_tradnl" baseline="0" dirty="0" err="1" smtClean="0"/>
              <a:t>the</a:t>
            </a:r>
            <a:r>
              <a:rPr lang="es-ES_tradnl" baseline="0" dirty="0" smtClean="0"/>
              <a:t> target </a:t>
            </a:r>
            <a:r>
              <a:rPr lang="es-ES_tradnl" baseline="0" dirty="0" err="1" smtClean="0"/>
              <a:t>space</a:t>
            </a:r>
            <a:r>
              <a:rPr lang="es-ES_tradnl" baseline="0" dirty="0" smtClean="0"/>
              <a:t>, </a:t>
            </a:r>
            <a:r>
              <a:rPr lang="es-ES_tradnl" baseline="0" dirty="0" err="1" smtClean="0"/>
              <a:t>it</a:t>
            </a:r>
            <a:r>
              <a:rPr lang="es-ES_tradnl" baseline="0" dirty="0" smtClean="0"/>
              <a:t> </a:t>
            </a:r>
            <a:r>
              <a:rPr lang="es-ES_tradnl" baseline="0" dirty="0" err="1" smtClean="0"/>
              <a:t>does</a:t>
            </a:r>
            <a:r>
              <a:rPr lang="es-ES_tradnl" baseline="0" dirty="0" smtClean="0"/>
              <a:t> </a:t>
            </a:r>
            <a:r>
              <a:rPr lang="es-ES_tradnl" baseline="0" dirty="0" err="1" smtClean="0"/>
              <a:t>not</a:t>
            </a:r>
            <a:r>
              <a:rPr lang="es-ES_tradnl" baseline="0" dirty="0" smtClean="0"/>
              <a:t> </a:t>
            </a:r>
            <a:r>
              <a:rPr lang="es-ES_tradnl" baseline="0" dirty="0" err="1" smtClean="0"/>
              <a:t>allow</a:t>
            </a:r>
            <a:r>
              <a:rPr lang="es-ES_tradnl" baseline="0" dirty="0" smtClean="0"/>
              <a:t> </a:t>
            </a:r>
            <a:r>
              <a:rPr lang="es-ES_tradnl" baseline="0" dirty="0" err="1" smtClean="0"/>
              <a:t>to</a:t>
            </a:r>
            <a:r>
              <a:rPr lang="es-ES_tradnl" baseline="0" dirty="0" smtClean="0"/>
              <a:t> </a:t>
            </a:r>
            <a:r>
              <a:rPr lang="es-ES_tradnl" baseline="0" dirty="0" err="1" smtClean="0"/>
              <a:t>infer</a:t>
            </a:r>
            <a:r>
              <a:rPr lang="es-ES_tradnl" baseline="0" dirty="0" smtClean="0"/>
              <a:t> </a:t>
            </a:r>
            <a:r>
              <a:rPr lang="es-ES_tradnl" baseline="0" dirty="0" err="1" smtClean="0"/>
              <a:t>topological</a:t>
            </a:r>
            <a:r>
              <a:rPr lang="es-ES_tradnl" baseline="0" dirty="0" smtClean="0"/>
              <a:t> </a:t>
            </a:r>
            <a:r>
              <a:rPr lang="es-ES_tradnl" baseline="0" dirty="0" err="1" smtClean="0"/>
              <a:t>properties</a:t>
            </a:r>
            <a:r>
              <a:rPr lang="es-ES_tradnl" baseline="0" dirty="0" smtClean="0"/>
              <a:t> at </a:t>
            </a:r>
            <a:r>
              <a:rPr lang="es-ES_tradnl" baseline="0" dirty="0" err="1" smtClean="0"/>
              <a:t>the</a:t>
            </a:r>
            <a:r>
              <a:rPr lang="es-ES_tradnl" baseline="0" dirty="0" smtClean="0"/>
              <a:t> local </a:t>
            </a:r>
            <a:r>
              <a:rPr lang="es-ES_tradnl" baseline="0" dirty="0" err="1" smtClean="0"/>
              <a:t>network</a:t>
            </a:r>
            <a:r>
              <a:rPr lang="es-ES_tradnl" baseline="0" dirty="0" smtClean="0"/>
              <a:t> </a:t>
            </a:r>
            <a:r>
              <a:rPr lang="es-ES_tradnl" baseline="0" dirty="0" err="1" smtClean="0"/>
              <a:t>level</a:t>
            </a:r>
            <a:endParaRPr lang="en-GB" dirty="0" smtClean="0"/>
          </a:p>
          <a:p>
            <a:endParaRPr lang="ca-E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ca-ES" dirty="0" err="1" smtClean="0"/>
              <a:t>Whole-brain</a:t>
            </a:r>
            <a:r>
              <a:rPr lang="ca-ES" baseline="0" dirty="0" smtClean="0"/>
              <a:t> </a:t>
            </a:r>
            <a:r>
              <a:rPr lang="ca-ES" baseline="0" dirty="0" err="1" smtClean="0"/>
              <a:t>s</a:t>
            </a:r>
            <a:r>
              <a:rPr lang="ca-ES" dirty="0" err="1" smtClean="0"/>
              <a:t>tudies</a:t>
            </a:r>
            <a:r>
              <a:rPr lang="ca-ES" dirty="0" smtClean="0"/>
              <a:t> </a:t>
            </a:r>
            <a:r>
              <a:rPr lang="ca-ES" baseline="0" dirty="0" err="1" smtClean="0"/>
              <a:t>have</a:t>
            </a:r>
            <a:r>
              <a:rPr lang="ca-ES" baseline="0" dirty="0" smtClean="0"/>
              <a:t> </a:t>
            </a:r>
            <a:r>
              <a:rPr lang="ca-ES" baseline="0" dirty="0" err="1" smtClean="0"/>
              <a:t>identified</a:t>
            </a:r>
            <a:r>
              <a:rPr lang="ca-ES" baseline="0" dirty="0" smtClean="0"/>
              <a:t> </a:t>
            </a:r>
            <a:r>
              <a:rPr lang="ca-ES" baseline="0" dirty="0" err="1" smtClean="0"/>
              <a:t>organizational</a:t>
            </a:r>
            <a:r>
              <a:rPr lang="ca-ES" baseline="0" dirty="0" smtClean="0"/>
              <a:t> </a:t>
            </a:r>
            <a:r>
              <a:rPr lang="ca-ES" baseline="0" dirty="0" err="1" smtClean="0"/>
              <a:t>principles</a:t>
            </a:r>
            <a:r>
              <a:rPr lang="ca-ES" baseline="0" dirty="0" smtClean="0"/>
              <a:t> in </a:t>
            </a:r>
            <a:r>
              <a:rPr lang="ca-ES" baseline="0" dirty="0" err="1" smtClean="0"/>
              <a:t>macroscopic</a:t>
            </a:r>
            <a:r>
              <a:rPr lang="ca-ES" baseline="0" dirty="0" smtClean="0"/>
              <a:t> neuronal circuits </a:t>
            </a:r>
            <a:r>
              <a:rPr lang="en-US" baseline="0" noProof="0" dirty="0" smtClean="0"/>
              <a:t>using the framework of graph theory. Here the material cost is defined as the number of connections among brain areas, and conduction time would be given by the distance between them. This would define a concept called routing efficiency which is the average minimum distance between </a:t>
            </a:r>
            <a:r>
              <a:rPr lang="en-US" baseline="0" noProof="0" dirty="0" err="1" smtClean="0"/>
              <a:t>areasand</a:t>
            </a:r>
            <a:r>
              <a:rPr lang="en-US" baseline="0" noProof="0" dirty="0" smtClean="0"/>
              <a:t> would represent the efficiency in processing information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Whole brain connectivity could minimize material cost using a lattice topology, or could maximize the efficiency in processing information, with a random topology. However, experimental measurements using magnetic resonance imaging have shown that in many species the structure of the networks lays at some point between these two cases, usually having many short range connections and few long-range connections increasing the efficiency of the network at a small cost.</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endParaRPr lang="ca-ES" dirty="0" smtClean="0"/>
          </a:p>
          <a:p>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12</a:t>
            </a:fld>
            <a:endParaRPr lang="en-US"/>
          </a:p>
        </p:txBody>
      </p:sp>
    </p:spTree>
    <p:extLst>
      <p:ext uri="{BB962C8B-B14F-4D97-AF65-F5344CB8AC3E}">
        <p14:creationId xmlns:p14="http://schemas.microsoft.com/office/powerpoint/2010/main" val="32206281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However the fundamental question of this thesis lies in-between, since we want to extrapolate the conclusions drawn at the single-cell level to the local network properties that lie in a </a:t>
            </a:r>
            <a:r>
              <a:rPr lang="en-US" baseline="0" noProof="0" dirty="0" err="1" smtClean="0"/>
              <a:t>mesoscopic</a:t>
            </a:r>
            <a:r>
              <a:rPr lang="en-US" baseline="0" noProof="0" dirty="0" smtClean="0"/>
              <a:t> scale </a:t>
            </a:r>
            <a:endParaRPr lang="ca-ES" dirty="0" smtClean="0"/>
          </a:p>
          <a:p>
            <a:r>
              <a:rPr lang="en-US" noProof="0" dirty="0" smtClean="0"/>
              <a:t>The efforts done have been mostly descriptive, as in this example, where the complete cell-to-cell connectivity in the C. </a:t>
            </a:r>
            <a:r>
              <a:rPr lang="en-US" noProof="0" dirty="0" err="1" smtClean="0"/>
              <a:t>Elegans</a:t>
            </a:r>
            <a:r>
              <a:rPr lang="en-US" noProof="0" dirty="0" smtClean="0"/>
              <a:t> brain was mapped, but no effort to understand the organizational principles</a:t>
            </a:r>
            <a:r>
              <a:rPr lang="en-US" baseline="0" noProof="0" dirty="0" smtClean="0"/>
              <a:t> or to define their relation with single cell morphology has been undertaken until now.</a:t>
            </a:r>
            <a:endParaRPr lang="en-US" noProof="0" dirty="0"/>
          </a:p>
        </p:txBody>
      </p:sp>
      <p:sp>
        <p:nvSpPr>
          <p:cNvPr id="4" name="Slide Number Placeholder 3"/>
          <p:cNvSpPr>
            <a:spLocks noGrp="1"/>
          </p:cNvSpPr>
          <p:nvPr>
            <p:ph type="sldNum" sz="quarter" idx="10"/>
          </p:nvPr>
        </p:nvSpPr>
        <p:spPr/>
        <p:txBody>
          <a:bodyPr/>
          <a:lstStyle/>
          <a:p>
            <a:fld id="{7CC065B3-52DF-49F4-B2CF-EEABA75A8558}" type="slidenum">
              <a:rPr lang="en-US" smtClean="0"/>
              <a:t>13</a:t>
            </a:fld>
            <a:endParaRPr lang="en-US"/>
          </a:p>
        </p:txBody>
      </p:sp>
    </p:spTree>
    <p:extLst>
      <p:ext uri="{BB962C8B-B14F-4D97-AF65-F5344CB8AC3E}">
        <p14:creationId xmlns:p14="http://schemas.microsoft.com/office/powerpoint/2010/main" val="37796575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noProof="0" dirty="0" smtClean="0"/>
              <a:t>Thus,</a:t>
            </a:r>
            <a:r>
              <a:rPr lang="ca-ES" baseline="0" noProof="0" dirty="0" smtClean="0"/>
              <a:t> the hypothesis behind my work is that:</a:t>
            </a:r>
          </a:p>
          <a:p>
            <a:endParaRPr lang="ca-ES" baseline="0" noProof="0" dirty="0" smtClean="0"/>
          </a:p>
          <a:p>
            <a:r>
              <a:rPr lang="ca-ES" baseline="0" noProof="0" dirty="0" smtClean="0"/>
              <a:t>And that suboptimal dendritic configurations  could affect computational capabilities in pathological conditions</a:t>
            </a:r>
            <a:endParaRPr lang="en-US" noProof="0" dirty="0"/>
          </a:p>
        </p:txBody>
      </p:sp>
      <p:sp>
        <p:nvSpPr>
          <p:cNvPr id="4" name="Slide Number Placeholder 3"/>
          <p:cNvSpPr>
            <a:spLocks noGrp="1"/>
          </p:cNvSpPr>
          <p:nvPr>
            <p:ph type="sldNum" sz="quarter" idx="10"/>
          </p:nvPr>
        </p:nvSpPr>
        <p:spPr/>
        <p:txBody>
          <a:bodyPr/>
          <a:lstStyle/>
          <a:p>
            <a:fld id="{7CC065B3-52DF-49F4-B2CF-EEABA75A8558}" type="slidenum">
              <a:rPr lang="en-US" smtClean="0"/>
              <a:t>14</a:t>
            </a:fld>
            <a:endParaRPr lang="en-US"/>
          </a:p>
        </p:txBody>
      </p:sp>
    </p:spTree>
    <p:extLst>
      <p:ext uri="{BB962C8B-B14F-4D97-AF65-F5344CB8AC3E}">
        <p14:creationId xmlns:p14="http://schemas.microsoft.com/office/powerpoint/2010/main" val="6404288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noProof="0" dirty="0" smtClean="0"/>
              <a:t>In fact, intellectual disabilities show alterations at the</a:t>
            </a:r>
            <a:r>
              <a:rPr lang="en-US" baseline="0" noProof="0" dirty="0" smtClean="0"/>
              <a:t> cellular level, which are accompanied by cognitive impairments.</a:t>
            </a:r>
          </a:p>
          <a:p>
            <a:endParaRPr lang="en-US" baseline="0" noProof="0" dirty="0" smtClean="0"/>
          </a:p>
          <a:p>
            <a:r>
              <a:rPr lang="en-US" noProof="0" dirty="0" smtClean="0"/>
              <a:t>Those</a:t>
            </a:r>
            <a:r>
              <a:rPr lang="en-US" baseline="0" noProof="0" dirty="0" smtClean="0"/>
              <a:t> alterations c</a:t>
            </a:r>
            <a:r>
              <a:rPr lang="en-US" noProof="0" dirty="0" smtClean="0"/>
              <a:t>an be seen as</a:t>
            </a:r>
            <a:r>
              <a:rPr lang="en-US" baseline="0" noProof="0" dirty="0" smtClean="0"/>
              <a:t> </a:t>
            </a:r>
            <a:r>
              <a:rPr lang="en-US" baseline="0" noProof="0" dirty="0" err="1" smtClean="0"/>
              <a:t>suboptimallly</a:t>
            </a:r>
            <a:r>
              <a:rPr lang="en-US" baseline="0" noProof="0" dirty="0" smtClean="0"/>
              <a:t> configured systems within the optimality frameworks that I have introduced.</a:t>
            </a:r>
          </a:p>
        </p:txBody>
      </p:sp>
      <p:sp>
        <p:nvSpPr>
          <p:cNvPr id="4" name="Slide Number Placeholder 3"/>
          <p:cNvSpPr>
            <a:spLocks noGrp="1"/>
          </p:cNvSpPr>
          <p:nvPr>
            <p:ph type="sldNum" sz="quarter" idx="10"/>
          </p:nvPr>
        </p:nvSpPr>
        <p:spPr/>
        <p:txBody>
          <a:bodyPr/>
          <a:lstStyle/>
          <a:p>
            <a:fld id="{7CC065B3-52DF-49F4-B2CF-EEABA75A8558}" type="slidenum">
              <a:rPr lang="en-US" smtClean="0"/>
              <a:t>15</a:t>
            </a:fld>
            <a:endParaRPr lang="en-US"/>
          </a:p>
        </p:txBody>
      </p:sp>
    </p:spTree>
    <p:extLst>
      <p:ext uri="{BB962C8B-B14F-4D97-AF65-F5344CB8AC3E}">
        <p14:creationId xmlns:p14="http://schemas.microsoft.com/office/powerpoint/2010/main" val="22535787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noProof="0" dirty="0" smtClean="0"/>
              <a:t>The first question of my thesis is how</a:t>
            </a:r>
            <a:r>
              <a:rPr lang="ca-ES" baseline="0" noProof="0" dirty="0" smtClean="0"/>
              <a:t> such morphological alterations at the single cell-level will constrain the connectivity of neuronal networks at a local scale</a:t>
            </a:r>
            <a:endParaRPr lang="ca-ES" noProof="0" dirty="0" smtClean="0"/>
          </a:p>
          <a:p>
            <a:endParaRPr lang="ca-ES" noProof="0" dirty="0" smtClean="0"/>
          </a:p>
          <a:p>
            <a:r>
              <a:rPr lang="ca-ES" noProof="0" dirty="0" smtClean="0"/>
              <a:t>To </a:t>
            </a:r>
            <a:r>
              <a:rPr lang="en-US" noProof="0" dirty="0" smtClean="0"/>
              <a:t>this aim </a:t>
            </a:r>
            <a:r>
              <a:rPr lang="en-US" baseline="0" noProof="0" dirty="0" smtClean="0"/>
              <a:t>we have first studied the microanatomy of dendritic trees of cortical pyramids </a:t>
            </a:r>
            <a:r>
              <a:rPr lang="en-US" sz="1200" kern="1200" baseline="0" noProof="0" dirty="0" smtClean="0">
                <a:solidFill>
                  <a:schemeClr val="tx1"/>
                </a:solidFill>
                <a:effectLst/>
                <a:latin typeface="+mn-lt"/>
                <a:ea typeface="+mn-ea"/>
                <a:cs typeface="+mn-cs"/>
              </a:rPr>
              <a:t>t</a:t>
            </a:r>
            <a:r>
              <a:rPr lang="en-US" sz="1200" kern="1200" dirty="0" smtClean="0">
                <a:solidFill>
                  <a:schemeClr val="tx1"/>
                </a:solidFill>
                <a:effectLst/>
                <a:latin typeface="+mn-lt"/>
                <a:ea typeface="+mn-ea"/>
                <a:cs typeface="+mn-cs"/>
              </a:rPr>
              <a:t>o</a:t>
            </a:r>
            <a:r>
              <a:rPr lang="en-US" sz="1200" kern="1200" baseline="0" dirty="0" smtClean="0">
                <a:solidFill>
                  <a:schemeClr val="tx1"/>
                </a:solidFill>
                <a:effectLst/>
                <a:latin typeface="+mn-lt"/>
                <a:ea typeface="+mn-ea"/>
                <a:cs typeface="+mn-cs"/>
              </a:rPr>
              <a:t> define </a:t>
            </a:r>
            <a:r>
              <a:rPr lang="en-US" sz="1200" kern="1200" dirty="0" smtClean="0">
                <a:solidFill>
                  <a:schemeClr val="tx1"/>
                </a:solidFill>
                <a:effectLst/>
                <a:latin typeface="+mn-lt"/>
                <a:ea typeface="+mn-ea"/>
                <a:cs typeface="+mn-cs"/>
              </a:rPr>
              <a:t>the optimal wiring scenario</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To understand how</a:t>
            </a:r>
            <a:r>
              <a:rPr lang="en-US" sz="1200" kern="1200" baseline="0" dirty="0" smtClean="0">
                <a:solidFill>
                  <a:schemeClr val="tx1"/>
                </a:solidFill>
                <a:effectLst/>
                <a:latin typeface="+mn-lt"/>
                <a:ea typeface="+mn-ea"/>
                <a:cs typeface="+mn-cs"/>
              </a:rPr>
              <a:t> single cell optimality impacts</a:t>
            </a:r>
            <a:r>
              <a:rPr lang="en-US" sz="1200" kern="1200" dirty="0" smtClean="0">
                <a:solidFill>
                  <a:schemeClr val="tx1"/>
                </a:solidFill>
                <a:effectLst/>
                <a:latin typeface="+mn-lt"/>
                <a:ea typeface="+mn-ea"/>
                <a:cs typeface="+mn-cs"/>
              </a:rPr>
              <a:t> the circuit level, I tailored a</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computational model to explore how local network topology is affected by alterations in single-neuron </a:t>
            </a:r>
            <a:r>
              <a:rPr lang="en-US" sz="1200" kern="1200" dirty="0" err="1" smtClean="0">
                <a:solidFill>
                  <a:schemeClr val="tx1"/>
                </a:solidFill>
                <a:effectLst/>
                <a:latin typeface="+mn-lt"/>
                <a:ea typeface="+mn-ea"/>
                <a:cs typeface="+mn-cs"/>
              </a:rPr>
              <a:t>morphostructural</a:t>
            </a:r>
            <a:r>
              <a:rPr lang="en-US" sz="1200" kern="1200" dirty="0" smtClean="0">
                <a:solidFill>
                  <a:schemeClr val="tx1"/>
                </a:solidFill>
                <a:effectLst/>
                <a:latin typeface="+mn-lt"/>
                <a:ea typeface="+mn-ea"/>
                <a:cs typeface="+mn-cs"/>
              </a:rPr>
              <a:t> features in mouse models of intellectual disability.</a:t>
            </a:r>
            <a:endParaRPr lang="en-US" dirty="0"/>
          </a:p>
        </p:txBody>
      </p:sp>
      <p:sp>
        <p:nvSpPr>
          <p:cNvPr id="4" name="Slide Number Placeholder 3"/>
          <p:cNvSpPr>
            <a:spLocks noGrp="1"/>
          </p:cNvSpPr>
          <p:nvPr>
            <p:ph type="sldNum" sz="quarter" idx="10"/>
          </p:nvPr>
        </p:nvSpPr>
        <p:spPr/>
        <p:txBody>
          <a:bodyPr/>
          <a:lstStyle/>
          <a:p>
            <a:fld id="{E679EBD3-A250-4FE4-8CB0-2303294AD73C}" type="slidenum">
              <a:rPr lang="en-GB" smtClean="0"/>
              <a:t>16</a:t>
            </a:fld>
            <a:endParaRPr lang="en-GB"/>
          </a:p>
        </p:txBody>
      </p:sp>
    </p:spTree>
    <p:extLst>
      <p:ext uri="{BB962C8B-B14F-4D97-AF65-F5344CB8AC3E}">
        <p14:creationId xmlns:p14="http://schemas.microsoft.com/office/powerpoint/2010/main" val="25318411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I used existing neuronal reconstructions of </a:t>
            </a:r>
            <a:r>
              <a:rPr lang="en-US" sz="1200" kern="1200" dirty="0" smtClean="0">
                <a:solidFill>
                  <a:schemeClr val="tx1"/>
                </a:solidFill>
                <a:effectLst/>
                <a:latin typeface="+mn-lt"/>
                <a:ea typeface="+mn-ea"/>
                <a:cs typeface="+mn-cs"/>
              </a:rPr>
              <a:t>different mouse strains and Down syndrome models, the Ts65Dn, which bears a partial trisomy of</a:t>
            </a:r>
            <a:r>
              <a:rPr lang="en-US" sz="1200" kern="1200" baseline="0" dirty="0" smtClean="0">
                <a:solidFill>
                  <a:schemeClr val="tx1"/>
                </a:solidFill>
                <a:effectLst/>
                <a:latin typeface="+mn-lt"/>
                <a:ea typeface="+mn-ea"/>
                <a:cs typeface="+mn-cs"/>
              </a:rPr>
              <a:t> mouse chromosome 16, and the Dyrk1A heterozygous that resembles cases of human </a:t>
            </a:r>
            <a:r>
              <a:rPr lang="en-US" sz="1200" kern="1200" baseline="0" dirty="0" err="1" smtClean="0">
                <a:solidFill>
                  <a:schemeClr val="tx1"/>
                </a:solidFill>
                <a:effectLst/>
                <a:latin typeface="+mn-lt"/>
                <a:ea typeface="+mn-ea"/>
                <a:cs typeface="+mn-cs"/>
              </a:rPr>
              <a:t>monosomy</a:t>
            </a:r>
            <a:r>
              <a:rPr lang="en-US" sz="1200" kern="1200" baseline="0" dirty="0" smtClean="0">
                <a:solidFill>
                  <a:schemeClr val="tx1"/>
                </a:solidFill>
                <a:effectLst/>
                <a:latin typeface="+mn-lt"/>
                <a:ea typeface="+mn-ea"/>
                <a:cs typeface="+mn-cs"/>
              </a:rPr>
              <a:t> leading to intellectual disability. Both models </a:t>
            </a:r>
            <a:r>
              <a:rPr lang="en-US" sz="1200" kern="1200" dirty="0" smtClean="0">
                <a:solidFill>
                  <a:schemeClr val="tx1"/>
                </a:solidFill>
                <a:effectLst/>
                <a:latin typeface="+mn-lt"/>
                <a:ea typeface="+mn-ea"/>
                <a:cs typeface="+mn-cs"/>
              </a:rPr>
              <a:t>present </a:t>
            </a:r>
            <a:r>
              <a:rPr lang="ca-ES" baseline="0" dirty="0" err="1" smtClean="0"/>
              <a:t>subtle</a:t>
            </a:r>
            <a:r>
              <a:rPr lang="ca-ES" baseline="0" dirty="0" smtClean="0"/>
              <a:t> </a:t>
            </a:r>
            <a:r>
              <a:rPr lang="ca-ES" baseline="0" dirty="0" err="1" smtClean="0"/>
              <a:t>dendritic</a:t>
            </a:r>
            <a:r>
              <a:rPr lang="ca-ES" baseline="0" dirty="0" smtClean="0"/>
              <a:t> </a:t>
            </a:r>
            <a:r>
              <a:rPr lang="ca-ES" baseline="0" dirty="0" err="1" smtClean="0"/>
              <a:t>alterations</a:t>
            </a:r>
            <a:r>
              <a:rPr lang="ca-ES" baseline="0" dirty="0" smtClean="0"/>
              <a:t> </a:t>
            </a:r>
            <a:r>
              <a:rPr lang="ca-ES" baseline="0" dirty="0" err="1" smtClean="0"/>
              <a:t>along</a:t>
            </a:r>
            <a:r>
              <a:rPr lang="ca-ES" baseline="0" dirty="0" smtClean="0"/>
              <a:t> </a:t>
            </a:r>
            <a:r>
              <a:rPr lang="ca-ES" baseline="0" dirty="0" err="1" smtClean="0"/>
              <a:t>with</a:t>
            </a:r>
            <a:r>
              <a:rPr lang="ca-ES" baseline="0" dirty="0" smtClean="0"/>
              <a:t> </a:t>
            </a:r>
            <a:r>
              <a:rPr lang="ca-ES" baseline="0" dirty="0" err="1" smtClean="0"/>
              <a:t>behavioral</a:t>
            </a:r>
            <a:r>
              <a:rPr lang="ca-ES" baseline="0" dirty="0" smtClean="0"/>
              <a:t> </a:t>
            </a:r>
            <a:r>
              <a:rPr lang="ca-ES" baseline="0" dirty="0" err="1" smtClean="0"/>
              <a:t>disturbances</a:t>
            </a:r>
            <a:r>
              <a:rPr lang="ca-ES" baseline="0" dirty="0" smtClean="0"/>
              <a:t>, </a:t>
            </a:r>
            <a:r>
              <a:rPr lang="ca-ES" baseline="0" dirty="0" err="1" smtClean="0"/>
              <a:t>allowing</a:t>
            </a:r>
            <a:r>
              <a:rPr lang="ca-ES" baseline="0" dirty="0" smtClean="0"/>
              <a:t>  to</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gather a comprehensive view of the pathological deviations in intellectual disability.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ES_tradnl"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s-ES_tradnl" sz="1200" kern="1200" dirty="0" smtClean="0">
                <a:solidFill>
                  <a:schemeClr val="tx1"/>
                </a:solidFill>
                <a:effectLst/>
                <a:latin typeface="+mn-lt"/>
                <a:ea typeface="+mn-ea"/>
                <a:cs typeface="+mn-cs"/>
              </a:rPr>
              <a:t>I </a:t>
            </a:r>
            <a:r>
              <a:rPr lang="es-ES_tradnl" sz="1200" kern="1200" dirty="0" err="1" smtClean="0">
                <a:solidFill>
                  <a:schemeClr val="tx1"/>
                </a:solidFill>
                <a:effectLst/>
                <a:latin typeface="+mn-lt"/>
                <a:ea typeface="+mn-ea"/>
                <a:cs typeface="+mn-cs"/>
              </a:rPr>
              <a:t>reasoned</a:t>
            </a:r>
            <a:r>
              <a:rPr lang="es-ES_tradnl" sz="1200" kern="1200" dirty="0" smtClean="0">
                <a:solidFill>
                  <a:schemeClr val="tx1"/>
                </a:solidFill>
                <a:effectLst/>
                <a:latin typeface="+mn-lt"/>
                <a:ea typeface="+mn-ea"/>
                <a:cs typeface="+mn-cs"/>
              </a:rPr>
              <a:t> </a:t>
            </a:r>
            <a:r>
              <a:rPr lang="es-ES_tradnl" sz="1200" kern="1200" dirty="0" err="1" smtClean="0">
                <a:solidFill>
                  <a:schemeClr val="tx1"/>
                </a:solidFill>
                <a:effectLst/>
                <a:latin typeface="+mn-lt"/>
                <a:ea typeface="+mn-ea"/>
                <a:cs typeface="+mn-cs"/>
              </a:rPr>
              <a:t>that</a:t>
            </a:r>
            <a:r>
              <a:rPr lang="en-US" sz="1200" kern="1200" dirty="0" smtClean="0">
                <a:solidFill>
                  <a:schemeClr val="tx1"/>
                </a:solidFill>
                <a:effectLst/>
                <a:latin typeface="+mn-lt"/>
                <a:ea typeface="+mn-ea"/>
                <a:cs typeface="+mn-cs"/>
              </a:rPr>
              <a:t> the possible strain-dependent variation in the normal dendritic phenotypes</a:t>
            </a:r>
            <a:r>
              <a:rPr lang="en-US" sz="1200" kern="1200" baseline="0" dirty="0" smtClean="0">
                <a:solidFill>
                  <a:schemeClr val="tx1"/>
                </a:solidFill>
                <a:effectLst/>
                <a:latin typeface="+mn-lt"/>
                <a:ea typeface="+mn-ea"/>
                <a:cs typeface="+mn-cs"/>
              </a:rPr>
              <a:t> would define a range of optimality, while Down syndrome cases would be suboptimal. I expected that </a:t>
            </a:r>
            <a:r>
              <a:rPr lang="en-US" sz="1200" kern="1200" dirty="0" smtClean="0">
                <a:solidFill>
                  <a:schemeClr val="tx1"/>
                </a:solidFill>
                <a:effectLst/>
                <a:latin typeface="+mn-lt"/>
                <a:ea typeface="+mn-ea"/>
                <a:cs typeface="+mn-cs"/>
              </a:rPr>
              <a:t>dendritic architecture changes in intellectual disability would have a strong impact on complex network topologies. </a:t>
            </a:r>
            <a:endParaRPr lang="es-ES_tradnl" sz="1200" kern="1200" dirty="0" smtClean="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baseline="0" dirty="0" smtClean="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7CC065B3-52DF-49F4-B2CF-EEABA75A8558}" type="slidenum">
              <a:rPr lang="en-US" smtClean="0"/>
              <a:t>17</a:t>
            </a:fld>
            <a:endParaRPr lang="en-US"/>
          </a:p>
        </p:txBody>
      </p:sp>
    </p:spTree>
    <p:extLst>
      <p:ext uri="{BB962C8B-B14F-4D97-AF65-F5344CB8AC3E}">
        <p14:creationId xmlns:p14="http://schemas.microsoft.com/office/powerpoint/2010/main" val="60692814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18</a:t>
            </a:fld>
            <a:endParaRPr lang="en-US"/>
          </a:p>
        </p:txBody>
      </p:sp>
    </p:spTree>
    <p:extLst>
      <p:ext uri="{BB962C8B-B14F-4D97-AF65-F5344CB8AC3E}">
        <p14:creationId xmlns:p14="http://schemas.microsoft.com/office/powerpoint/2010/main" val="1426654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I</a:t>
            </a:r>
            <a:r>
              <a:rPr lang="en-US" baseline="0" dirty="0" smtClean="0"/>
              <a:t> repeated the neuronal reconstructions using Fiji and the tress toolbox branching statistics to obtain new metrics allowing to define the topological properties</a:t>
            </a:r>
            <a:endParaRPr lang="en-US" dirty="0" smtClean="0"/>
          </a:p>
          <a:p>
            <a:r>
              <a:rPr lang="en-US" dirty="0" smtClean="0"/>
              <a:t>Specifically, (</a:t>
            </a:r>
            <a:r>
              <a:rPr lang="en-US" dirty="0" err="1" smtClean="0"/>
              <a:t>metricas</a:t>
            </a:r>
            <a:r>
              <a:rPr lang="en-US" dirty="0" smtClean="0"/>
              <a:t>)</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19</a:t>
            </a:fld>
            <a:endParaRPr lang="en-US"/>
          </a:p>
        </p:txBody>
      </p:sp>
    </p:spTree>
    <p:extLst>
      <p:ext uri="{BB962C8B-B14F-4D97-AF65-F5344CB8AC3E}">
        <p14:creationId xmlns:p14="http://schemas.microsoft.com/office/powerpoint/2010/main" val="3717353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noProof="0" dirty="0" smtClean="0"/>
              <a:t>Neurons are cells highly</a:t>
            </a:r>
            <a:r>
              <a:rPr lang="en-US" sz="1200" baseline="0" noProof="0" dirty="0" smtClean="0"/>
              <a:t> specialized in information processing. To this aim, they have a specific structure, the dendritic tree, for receiving information coming from other brain areas. The information is received through individual contact points in membrane specializations called dendritic spines.</a:t>
            </a:r>
          </a:p>
          <a:p>
            <a:r>
              <a:rPr lang="en-US" sz="1200" baseline="0" noProof="0" dirty="0" smtClean="0"/>
              <a:t>We can infer that the configuration of the dendritic tree constrains the capacity for integrating information of the neurons.</a:t>
            </a:r>
          </a:p>
          <a:p>
            <a:endParaRPr lang="en-US" sz="1200" baseline="0" noProof="0" dirty="0" smtClean="0"/>
          </a:p>
          <a:p>
            <a:r>
              <a:rPr lang="en-US" sz="1200" baseline="0" noProof="0" dirty="0" smtClean="0"/>
              <a:t>This hypothesis is reinforced by the fact that, as you can see in this drawing from Ramón y </a:t>
            </a:r>
            <a:r>
              <a:rPr lang="en-US" sz="1200" baseline="0" noProof="0" dirty="0" err="1" smtClean="0"/>
              <a:t>Cajal</a:t>
            </a:r>
            <a:r>
              <a:rPr lang="en-US" sz="1200" baseline="0" noProof="0" dirty="0" smtClean="0"/>
              <a:t>, there is a myriad of dendritic tree morphologies in different brain regions, depending on the neuronal networks they are embedded into.</a:t>
            </a:r>
          </a:p>
          <a:p>
            <a:endParaRPr lang="en-US" sz="1200" baseline="0" noProof="0" dirty="0" smtClean="0"/>
          </a:p>
          <a:p>
            <a:r>
              <a:rPr lang="en-US" sz="1200" baseline="0" noProof="0" dirty="0" smtClean="0"/>
              <a:t>Most of the existing studies have explored the impact of dendritic tree morphology at the single cell level. However, the relationship between the spatial configuration of dendritic trees and the functionality of neuronal networks is not known.</a:t>
            </a:r>
          </a:p>
          <a:p>
            <a:endParaRPr lang="en-US" sz="1200" baseline="0" noProof="0" dirty="0" smtClean="0"/>
          </a:p>
          <a:p>
            <a:endParaRPr lang="en-US" sz="1200" noProof="0" dirty="0" smtClean="0"/>
          </a:p>
          <a:p>
            <a:endParaRPr lang="ca-ES" sz="1200" dirty="0" smtClean="0"/>
          </a:p>
          <a:p>
            <a:endParaRPr lang="ca-ES" sz="1200" dirty="0" smtClean="0"/>
          </a:p>
          <a:p>
            <a:endParaRPr lang="ca-ES" sz="1200" dirty="0" smtClean="0"/>
          </a:p>
          <a:p>
            <a:endParaRPr lang="ca-ES" sz="1200" dirty="0" smtClean="0"/>
          </a:p>
          <a:p>
            <a:endParaRPr lang="ca-ES" sz="1200" dirty="0" smtClean="0"/>
          </a:p>
          <a:p>
            <a:r>
              <a:rPr lang="ca-ES" sz="1200" dirty="0" smtClean="0"/>
              <a:t>--------------------------------------------</a:t>
            </a:r>
          </a:p>
          <a:p>
            <a:endParaRPr lang="ca-ES" sz="1200" dirty="0" smtClean="0"/>
          </a:p>
          <a:p>
            <a:endParaRPr lang="ca-ES" sz="1200" dirty="0" smtClean="0"/>
          </a:p>
          <a:p>
            <a:r>
              <a:rPr lang="ca-ES" sz="1200" dirty="0" smtClean="0"/>
              <a:t>One hundred</a:t>
            </a:r>
            <a:r>
              <a:rPr lang="ca-ES" sz="1200" baseline="0" dirty="0" smtClean="0"/>
              <a:t> years ago Santiago Ramón y Cajal set the foundations of modern Neuroscience. He </a:t>
            </a:r>
            <a:r>
              <a:rPr lang="ca-ES" sz="1200" baseline="0" dirty="0" err="1" smtClean="0"/>
              <a:t>observed</a:t>
            </a:r>
            <a:r>
              <a:rPr lang="ca-ES" sz="1200" baseline="0" dirty="0" smtClean="0"/>
              <a:t> </a:t>
            </a:r>
            <a:r>
              <a:rPr lang="ca-ES" sz="1200" baseline="0" dirty="0" err="1" smtClean="0"/>
              <a:t>that</a:t>
            </a:r>
            <a:r>
              <a:rPr lang="ca-ES" sz="1200" baseline="0" dirty="0" smtClean="0"/>
              <a:t> </a:t>
            </a:r>
            <a:r>
              <a:rPr lang="ca-ES" sz="1200" baseline="0" dirty="0" err="1" smtClean="0"/>
              <a:t>the</a:t>
            </a:r>
            <a:r>
              <a:rPr lang="ca-ES" sz="1200" baseline="0" dirty="0" smtClean="0"/>
              <a:t> </a:t>
            </a:r>
            <a:r>
              <a:rPr lang="ca-ES" sz="1200" baseline="0" dirty="0" err="1" smtClean="0"/>
              <a:t>brain</a:t>
            </a:r>
            <a:r>
              <a:rPr lang="ca-ES" sz="1200" baseline="0" dirty="0" smtClean="0"/>
              <a:t> is </a:t>
            </a:r>
            <a:r>
              <a:rPr lang="ca-ES" sz="1200" baseline="0" dirty="0" err="1" smtClean="0"/>
              <a:t>formed</a:t>
            </a:r>
            <a:r>
              <a:rPr lang="ca-ES" sz="1200" baseline="0" dirty="0" smtClean="0"/>
              <a:t> </a:t>
            </a:r>
            <a:r>
              <a:rPr lang="ca-ES" sz="1200" baseline="0" dirty="0" err="1" smtClean="0"/>
              <a:t>by</a:t>
            </a:r>
            <a:r>
              <a:rPr lang="ca-ES" sz="1200" baseline="0" dirty="0" smtClean="0"/>
              <a:t> individual cells, </a:t>
            </a:r>
            <a:r>
              <a:rPr lang="ca-ES" sz="1200" baseline="0" dirty="0" err="1" smtClean="0"/>
              <a:t>the</a:t>
            </a:r>
            <a:r>
              <a:rPr lang="ca-ES" sz="1200" baseline="0" dirty="0" smtClean="0"/>
              <a:t> </a:t>
            </a:r>
            <a:r>
              <a:rPr lang="ca-ES" sz="1200" baseline="0" dirty="0" err="1" smtClean="0"/>
              <a:t>neurons</a:t>
            </a:r>
            <a:r>
              <a:rPr lang="ca-ES" sz="1200" baseline="0" dirty="0" smtClean="0"/>
              <a:t>, </a:t>
            </a:r>
            <a:r>
              <a:rPr lang="ca-ES" sz="1200" baseline="0" dirty="0" err="1" smtClean="0"/>
              <a:t>and</a:t>
            </a:r>
            <a:r>
              <a:rPr lang="ca-ES" sz="1200" baseline="0" dirty="0" smtClean="0"/>
              <a:t> </a:t>
            </a:r>
            <a:r>
              <a:rPr lang="ca-ES" sz="1200" baseline="0" dirty="0" err="1" smtClean="0"/>
              <a:t>that</a:t>
            </a:r>
            <a:r>
              <a:rPr lang="ca-ES" sz="1200" baseline="0" dirty="0" smtClean="0"/>
              <a:t> </a:t>
            </a:r>
            <a:r>
              <a:rPr lang="ca-ES" sz="1200" baseline="0" dirty="0" err="1" smtClean="0"/>
              <a:t>those</a:t>
            </a:r>
            <a:r>
              <a:rPr lang="ca-ES" sz="1200" baseline="0" dirty="0" smtClean="0"/>
              <a:t> </a:t>
            </a:r>
            <a:r>
              <a:rPr lang="ca-ES" sz="1200" baseline="0" dirty="0" err="1" smtClean="0"/>
              <a:t>appear</a:t>
            </a:r>
            <a:r>
              <a:rPr lang="ca-ES" sz="1200" baseline="0" dirty="0" smtClean="0"/>
              <a:t> in a </a:t>
            </a:r>
            <a:r>
              <a:rPr lang="ca-ES" sz="1200" baseline="0" dirty="0" err="1" smtClean="0"/>
              <a:t>variety</a:t>
            </a:r>
            <a:r>
              <a:rPr lang="ca-ES" sz="1200" baseline="0" dirty="0" smtClean="0"/>
              <a:t> of </a:t>
            </a:r>
            <a:r>
              <a:rPr lang="ca-ES" sz="1200" baseline="0" dirty="0" err="1" smtClean="0"/>
              <a:t>shapes</a:t>
            </a:r>
            <a:r>
              <a:rPr lang="ca-ES" sz="1200" baseline="0" dirty="0" smtClean="0"/>
              <a:t>. He </a:t>
            </a:r>
            <a:r>
              <a:rPr lang="ca-ES" sz="1200" baseline="0" dirty="0" err="1" smtClean="0"/>
              <a:t>spent</a:t>
            </a:r>
            <a:r>
              <a:rPr lang="ca-ES" sz="1200" baseline="0" dirty="0" smtClean="0"/>
              <a:t> most of </a:t>
            </a:r>
            <a:r>
              <a:rPr lang="ca-ES" sz="1200" baseline="0" dirty="0" err="1" smtClean="0"/>
              <a:t>his</a:t>
            </a:r>
            <a:r>
              <a:rPr lang="ca-ES" sz="1200" baseline="0" dirty="0" smtClean="0"/>
              <a:t> </a:t>
            </a:r>
            <a:r>
              <a:rPr lang="ca-ES" sz="1200" baseline="0" dirty="0" err="1" smtClean="0"/>
              <a:t>time</a:t>
            </a:r>
            <a:r>
              <a:rPr lang="ca-ES" sz="1200" baseline="0" dirty="0" smtClean="0"/>
              <a:t> </a:t>
            </a:r>
            <a:r>
              <a:rPr lang="ca-ES" sz="1200" baseline="0" dirty="0" err="1" smtClean="0"/>
              <a:t>studying</a:t>
            </a:r>
            <a:r>
              <a:rPr lang="ca-ES" sz="1200" baseline="0" dirty="0" smtClean="0"/>
              <a:t> </a:t>
            </a:r>
            <a:r>
              <a:rPr lang="ca-ES" sz="1200" baseline="0" dirty="0" err="1" smtClean="0"/>
              <a:t>how</a:t>
            </a:r>
            <a:r>
              <a:rPr lang="ca-ES" sz="1200" baseline="0" dirty="0" smtClean="0"/>
              <a:t> </a:t>
            </a:r>
            <a:r>
              <a:rPr lang="ca-ES" sz="1200" baseline="0" dirty="0" err="1" smtClean="0"/>
              <a:t>those</a:t>
            </a:r>
            <a:r>
              <a:rPr lang="ca-ES" sz="1200" baseline="0" dirty="0" smtClean="0"/>
              <a:t> </a:t>
            </a:r>
            <a:r>
              <a:rPr lang="ca-ES" sz="1200" baseline="0" dirty="0" err="1" smtClean="0"/>
              <a:t>shapes</a:t>
            </a:r>
            <a:r>
              <a:rPr lang="ca-ES" sz="1200" baseline="0" dirty="0" smtClean="0"/>
              <a:t> </a:t>
            </a:r>
            <a:r>
              <a:rPr lang="ca-ES" sz="1200" baseline="0" dirty="0" err="1" smtClean="0"/>
              <a:t>could</a:t>
            </a:r>
            <a:r>
              <a:rPr lang="ca-ES" sz="1200" baseline="0" dirty="0" smtClean="0"/>
              <a:t> be </a:t>
            </a:r>
            <a:r>
              <a:rPr lang="ca-ES" sz="1200" baseline="0" dirty="0" err="1" smtClean="0"/>
              <a:t>contributing</a:t>
            </a:r>
            <a:r>
              <a:rPr lang="ca-ES" sz="1200" baseline="0" dirty="0" smtClean="0"/>
              <a:t> to </a:t>
            </a:r>
            <a:r>
              <a:rPr lang="ca-ES" sz="1200" baseline="0" dirty="0" err="1" smtClean="0"/>
              <a:t>cognition</a:t>
            </a:r>
            <a:r>
              <a:rPr lang="ca-ES" sz="1200" baseline="0" dirty="0" smtClean="0"/>
              <a:t>.</a:t>
            </a:r>
          </a:p>
          <a:p>
            <a:endParaRPr lang="ca-ES" sz="1200" baseline="0" dirty="0" smtClean="0"/>
          </a:p>
          <a:p>
            <a:r>
              <a:rPr lang="ca-ES" sz="1200" baseline="0" dirty="0" err="1" smtClean="0"/>
              <a:t>The</a:t>
            </a:r>
            <a:r>
              <a:rPr lang="ca-ES" sz="1200" baseline="0" dirty="0" smtClean="0"/>
              <a:t> </a:t>
            </a:r>
            <a:r>
              <a:rPr lang="ca-ES" sz="1200" baseline="0" dirty="0" err="1" smtClean="0"/>
              <a:t>neurons</a:t>
            </a:r>
            <a:r>
              <a:rPr lang="ca-ES" sz="1200" baseline="0" dirty="0" smtClean="0"/>
              <a:t> </a:t>
            </a:r>
            <a:r>
              <a:rPr lang="ca-ES" sz="1200" baseline="0" dirty="0" err="1" smtClean="0"/>
              <a:t>are</a:t>
            </a:r>
            <a:r>
              <a:rPr lang="ca-ES" sz="1200" baseline="0" dirty="0" smtClean="0"/>
              <a:t> cells </a:t>
            </a:r>
            <a:r>
              <a:rPr lang="ca-ES" sz="1200" baseline="0" dirty="0" err="1" smtClean="0"/>
              <a:t>specialized</a:t>
            </a:r>
            <a:r>
              <a:rPr lang="ca-ES" sz="1200" baseline="0" dirty="0" smtClean="0"/>
              <a:t> in </a:t>
            </a:r>
            <a:r>
              <a:rPr lang="ca-ES" sz="1200" baseline="0" dirty="0" err="1" smtClean="0"/>
              <a:t>the</a:t>
            </a:r>
            <a:r>
              <a:rPr lang="ca-ES" sz="1200" baseline="0" dirty="0" smtClean="0"/>
              <a:t> </a:t>
            </a:r>
            <a:r>
              <a:rPr lang="ca-ES" sz="1200" baseline="0" dirty="0" err="1" smtClean="0"/>
              <a:t>transmission</a:t>
            </a:r>
            <a:r>
              <a:rPr lang="ca-ES" sz="1200" baseline="0" dirty="0" smtClean="0"/>
              <a:t> of </a:t>
            </a:r>
            <a:r>
              <a:rPr lang="ca-ES" sz="1200" baseline="0" dirty="0" err="1" smtClean="0"/>
              <a:t>information</a:t>
            </a:r>
            <a:r>
              <a:rPr lang="ca-ES" sz="1200" baseline="0" dirty="0" smtClean="0"/>
              <a:t>. </a:t>
            </a:r>
            <a:r>
              <a:rPr lang="ca-ES" sz="1200" baseline="0" dirty="0" err="1" smtClean="0"/>
              <a:t>They</a:t>
            </a:r>
            <a:r>
              <a:rPr lang="ca-ES" sz="1200" baseline="0" dirty="0" smtClean="0"/>
              <a:t> can be </a:t>
            </a:r>
            <a:r>
              <a:rPr lang="ca-ES" sz="1200" baseline="0" dirty="0" err="1" smtClean="0"/>
              <a:t>divided</a:t>
            </a:r>
            <a:r>
              <a:rPr lang="ca-ES" sz="1200" baseline="0" dirty="0" smtClean="0"/>
              <a:t> in </a:t>
            </a:r>
            <a:r>
              <a:rPr lang="ca-ES" sz="1200" baseline="0" dirty="0" err="1" smtClean="0"/>
              <a:t>two</a:t>
            </a:r>
            <a:r>
              <a:rPr lang="ca-ES" sz="1200" baseline="0" dirty="0" smtClean="0"/>
              <a:t> parts, </a:t>
            </a:r>
            <a:r>
              <a:rPr lang="ca-ES" sz="1200" baseline="0" dirty="0" err="1" smtClean="0"/>
              <a:t>the</a:t>
            </a:r>
            <a:r>
              <a:rPr lang="ca-ES" sz="1200" baseline="0" dirty="0" smtClean="0"/>
              <a:t> </a:t>
            </a:r>
            <a:r>
              <a:rPr lang="ca-ES" sz="1200" baseline="0" dirty="0" err="1" smtClean="0"/>
              <a:t>dendritic</a:t>
            </a:r>
            <a:r>
              <a:rPr lang="ca-ES" sz="1200" baseline="0" dirty="0" smtClean="0"/>
              <a:t> </a:t>
            </a:r>
            <a:r>
              <a:rPr lang="ca-ES" sz="1200" baseline="0" dirty="0" err="1" smtClean="0"/>
              <a:t>tree</a:t>
            </a:r>
            <a:r>
              <a:rPr lang="ca-ES" sz="1200" baseline="0" dirty="0" smtClean="0"/>
              <a:t>, </a:t>
            </a:r>
            <a:r>
              <a:rPr lang="ca-ES" sz="1200" baseline="0" dirty="0" err="1" smtClean="0"/>
              <a:t>which</a:t>
            </a:r>
            <a:r>
              <a:rPr lang="ca-ES" sz="1200" baseline="0" dirty="0" smtClean="0"/>
              <a:t> </a:t>
            </a:r>
            <a:r>
              <a:rPr lang="ca-ES" sz="1200" baseline="0" dirty="0" err="1" smtClean="0"/>
              <a:t>receives</a:t>
            </a:r>
            <a:r>
              <a:rPr lang="ca-ES" sz="1200" baseline="0" dirty="0" smtClean="0"/>
              <a:t> </a:t>
            </a:r>
            <a:r>
              <a:rPr lang="ca-ES" sz="1200" baseline="0" dirty="0" err="1" smtClean="0"/>
              <a:t>signals</a:t>
            </a:r>
            <a:r>
              <a:rPr lang="ca-ES" sz="1200" baseline="0" dirty="0" smtClean="0"/>
              <a:t>, </a:t>
            </a:r>
            <a:r>
              <a:rPr lang="ca-ES" sz="1200" baseline="0" dirty="0" err="1" smtClean="0"/>
              <a:t>and</a:t>
            </a:r>
            <a:r>
              <a:rPr lang="ca-ES" sz="1200" baseline="0" dirty="0" smtClean="0"/>
              <a:t> </a:t>
            </a:r>
            <a:r>
              <a:rPr lang="ca-ES" sz="1200" baseline="0" dirty="0" err="1" smtClean="0"/>
              <a:t>the</a:t>
            </a:r>
            <a:r>
              <a:rPr lang="ca-ES" sz="1200" baseline="0" dirty="0" smtClean="0"/>
              <a:t> </a:t>
            </a:r>
            <a:r>
              <a:rPr lang="ca-ES" sz="1200" baseline="0" dirty="0" err="1" smtClean="0"/>
              <a:t>axon</a:t>
            </a:r>
            <a:r>
              <a:rPr lang="ca-ES" sz="1200" baseline="0" dirty="0" smtClean="0"/>
              <a:t>, </a:t>
            </a:r>
            <a:r>
              <a:rPr lang="ca-ES" sz="1200" baseline="0" dirty="0" err="1" smtClean="0"/>
              <a:t>which</a:t>
            </a:r>
            <a:r>
              <a:rPr lang="ca-ES" sz="1200" baseline="0" dirty="0" smtClean="0"/>
              <a:t> </a:t>
            </a:r>
            <a:r>
              <a:rPr lang="ca-ES" sz="1200" baseline="0" dirty="0" err="1" smtClean="0"/>
              <a:t>sends</a:t>
            </a:r>
            <a:r>
              <a:rPr lang="ca-ES" sz="1200" baseline="0" dirty="0" smtClean="0"/>
              <a:t> </a:t>
            </a:r>
            <a:r>
              <a:rPr lang="ca-ES" sz="1200" baseline="0" dirty="0" err="1" smtClean="0"/>
              <a:t>them</a:t>
            </a:r>
            <a:r>
              <a:rPr lang="ca-ES" sz="1200" baseline="0" dirty="0" smtClean="0"/>
              <a:t>. </a:t>
            </a:r>
            <a:r>
              <a:rPr lang="ca-ES" sz="1200" baseline="0" dirty="0" err="1" smtClean="0"/>
              <a:t>The</a:t>
            </a:r>
            <a:r>
              <a:rPr lang="ca-ES" sz="1200" baseline="0" dirty="0" smtClean="0"/>
              <a:t> </a:t>
            </a:r>
            <a:r>
              <a:rPr lang="ca-ES" sz="1200" baseline="0" dirty="0" err="1" smtClean="0"/>
              <a:t>dendritic</a:t>
            </a:r>
            <a:r>
              <a:rPr lang="ca-ES" sz="1200" baseline="0" dirty="0" smtClean="0"/>
              <a:t> </a:t>
            </a:r>
            <a:r>
              <a:rPr lang="ca-ES" sz="1200" baseline="0" dirty="0" err="1" smtClean="0"/>
              <a:t>trees</a:t>
            </a:r>
            <a:r>
              <a:rPr lang="ca-ES" sz="1200" baseline="0" dirty="0" smtClean="0"/>
              <a:t> </a:t>
            </a:r>
            <a:r>
              <a:rPr lang="ca-ES" sz="1200" baseline="0" dirty="0" err="1" smtClean="0"/>
              <a:t>are</a:t>
            </a:r>
            <a:r>
              <a:rPr lang="ca-ES" sz="1200" baseline="0" dirty="0" smtClean="0"/>
              <a:t> </a:t>
            </a:r>
            <a:r>
              <a:rPr lang="ca-ES" sz="1200" baseline="0" dirty="0" err="1" smtClean="0"/>
              <a:t>membrane</a:t>
            </a:r>
            <a:r>
              <a:rPr lang="ca-ES" sz="1200" baseline="0" dirty="0" smtClean="0"/>
              <a:t> </a:t>
            </a:r>
            <a:r>
              <a:rPr lang="ca-ES" sz="1200" baseline="0" dirty="0" err="1" smtClean="0"/>
              <a:t>specializations</a:t>
            </a:r>
            <a:r>
              <a:rPr lang="ca-ES" sz="1200" baseline="0" dirty="0" smtClean="0"/>
              <a:t> </a:t>
            </a:r>
            <a:r>
              <a:rPr lang="ca-ES" sz="1200" baseline="0" dirty="0" err="1" smtClean="0"/>
              <a:t>that</a:t>
            </a:r>
            <a:r>
              <a:rPr lang="ca-ES" sz="1200" baseline="0" dirty="0" smtClean="0"/>
              <a:t> </a:t>
            </a:r>
            <a:r>
              <a:rPr lang="ca-ES" sz="1200" baseline="0" dirty="0" err="1" smtClean="0"/>
              <a:t>usually</a:t>
            </a:r>
            <a:r>
              <a:rPr lang="ca-ES" sz="1200" baseline="0" dirty="0" smtClean="0"/>
              <a:t> </a:t>
            </a:r>
            <a:r>
              <a:rPr lang="ca-ES" sz="1200" baseline="0" dirty="0" err="1" smtClean="0"/>
              <a:t>form</a:t>
            </a:r>
            <a:r>
              <a:rPr lang="ca-ES" sz="1200" baseline="0" dirty="0" smtClean="0"/>
              <a:t> </a:t>
            </a:r>
            <a:r>
              <a:rPr lang="ca-ES" sz="1200" baseline="0" dirty="0" err="1" smtClean="0"/>
              <a:t>highly</a:t>
            </a:r>
            <a:r>
              <a:rPr lang="ca-ES" sz="1200" baseline="0" dirty="0" smtClean="0"/>
              <a:t> </a:t>
            </a:r>
            <a:r>
              <a:rPr lang="ca-ES" sz="1200" baseline="0" dirty="0" err="1" smtClean="0"/>
              <a:t>branched</a:t>
            </a:r>
            <a:r>
              <a:rPr lang="ca-ES" sz="1200" baseline="0" dirty="0" smtClean="0"/>
              <a:t> paterns to </a:t>
            </a:r>
            <a:r>
              <a:rPr lang="ca-ES" sz="1200" baseline="0" dirty="0" err="1" smtClean="0"/>
              <a:t>integrate</a:t>
            </a:r>
            <a:r>
              <a:rPr lang="ca-ES" sz="1200" baseline="0" dirty="0" smtClean="0"/>
              <a:t> </a:t>
            </a:r>
            <a:r>
              <a:rPr lang="ca-ES" sz="1200" baseline="0" dirty="0" err="1" smtClean="0"/>
              <a:t>signals</a:t>
            </a:r>
            <a:r>
              <a:rPr lang="ca-ES" sz="1200" baseline="0" dirty="0" smtClean="0"/>
              <a:t> </a:t>
            </a:r>
            <a:r>
              <a:rPr lang="ca-ES" sz="1200" baseline="0" dirty="0" err="1" smtClean="0"/>
              <a:t>from</a:t>
            </a:r>
            <a:r>
              <a:rPr lang="ca-ES" sz="1200" baseline="0" dirty="0" smtClean="0"/>
              <a:t> </a:t>
            </a:r>
            <a:r>
              <a:rPr lang="ca-ES" sz="1200" baseline="0" dirty="0" err="1" smtClean="0"/>
              <a:t>many</a:t>
            </a:r>
            <a:r>
              <a:rPr lang="ca-ES" sz="1200" baseline="0" dirty="0" smtClean="0"/>
              <a:t> input </a:t>
            </a:r>
            <a:r>
              <a:rPr lang="ca-ES" sz="1200" baseline="0" dirty="0" err="1" smtClean="0"/>
              <a:t>locations</a:t>
            </a:r>
            <a:r>
              <a:rPr lang="ca-ES" sz="1200" baseline="0" dirty="0" smtClean="0"/>
              <a:t>. </a:t>
            </a:r>
            <a:r>
              <a:rPr lang="ca-ES" sz="1200" baseline="0" dirty="0" err="1" smtClean="0"/>
              <a:t>During</a:t>
            </a:r>
            <a:r>
              <a:rPr lang="ca-ES" sz="1200" baseline="0" dirty="0" smtClean="0"/>
              <a:t> </a:t>
            </a:r>
            <a:r>
              <a:rPr lang="ca-ES" sz="1200" baseline="0" dirty="0" err="1" smtClean="0"/>
              <a:t>this</a:t>
            </a:r>
            <a:r>
              <a:rPr lang="ca-ES" sz="1200" baseline="0" dirty="0" smtClean="0"/>
              <a:t> </a:t>
            </a:r>
            <a:r>
              <a:rPr lang="ca-ES" sz="1200" baseline="0" dirty="0" err="1" smtClean="0"/>
              <a:t>last</a:t>
            </a:r>
            <a:r>
              <a:rPr lang="ca-ES" sz="1200" baseline="0" dirty="0" smtClean="0"/>
              <a:t> </a:t>
            </a:r>
            <a:r>
              <a:rPr lang="ca-ES" sz="1200" baseline="0" dirty="0" err="1" smtClean="0"/>
              <a:t>century</a:t>
            </a:r>
            <a:r>
              <a:rPr lang="ca-ES" sz="1200" baseline="0" dirty="0" smtClean="0"/>
              <a:t>, </a:t>
            </a:r>
            <a:r>
              <a:rPr lang="ca-ES" sz="1200" baseline="0" dirty="0" err="1" smtClean="0"/>
              <a:t>we</a:t>
            </a:r>
            <a:r>
              <a:rPr lang="ca-ES" sz="1200" baseline="0" dirty="0" smtClean="0"/>
              <a:t> </a:t>
            </a:r>
            <a:r>
              <a:rPr lang="ca-ES" sz="1200" baseline="0" dirty="0" err="1" smtClean="0"/>
              <a:t>have</a:t>
            </a:r>
            <a:r>
              <a:rPr lang="ca-ES" sz="1200" baseline="0" dirty="0" smtClean="0"/>
              <a:t> </a:t>
            </a:r>
            <a:r>
              <a:rPr lang="ca-ES" sz="1200" baseline="0" dirty="0" err="1" smtClean="0"/>
              <a:t>learned</a:t>
            </a:r>
            <a:r>
              <a:rPr lang="ca-ES" sz="1200" baseline="0" dirty="0" smtClean="0"/>
              <a:t> </a:t>
            </a:r>
            <a:r>
              <a:rPr lang="ca-ES" sz="1200" baseline="0" dirty="0" err="1" smtClean="0"/>
              <a:t>that</a:t>
            </a:r>
            <a:r>
              <a:rPr lang="ca-ES" sz="1200" baseline="0" dirty="0" smtClean="0"/>
              <a:t>, </a:t>
            </a:r>
            <a:r>
              <a:rPr lang="ca-ES" sz="1200" baseline="0" dirty="0" err="1" smtClean="0"/>
              <a:t>by</a:t>
            </a:r>
            <a:r>
              <a:rPr lang="ca-ES" sz="1200" baseline="0" dirty="0" smtClean="0"/>
              <a:t> </a:t>
            </a:r>
            <a:r>
              <a:rPr lang="ca-ES" sz="1200" baseline="0" dirty="0" err="1" smtClean="0"/>
              <a:t>their</a:t>
            </a:r>
            <a:r>
              <a:rPr lang="ca-ES" sz="1200" baseline="0" dirty="0" smtClean="0"/>
              <a:t> </a:t>
            </a:r>
            <a:r>
              <a:rPr lang="ca-ES" sz="1200" baseline="0" dirty="0" err="1" smtClean="0"/>
              <a:t>shape</a:t>
            </a:r>
            <a:r>
              <a:rPr lang="ca-ES" sz="1200" baseline="0" dirty="0" smtClean="0"/>
              <a:t>, </a:t>
            </a:r>
            <a:r>
              <a:rPr lang="ca-ES" sz="1200" baseline="0" dirty="0" err="1" smtClean="0"/>
              <a:t>neurons</a:t>
            </a:r>
            <a:r>
              <a:rPr lang="ca-ES" sz="1200" baseline="0" dirty="0" smtClean="0"/>
              <a:t> </a:t>
            </a:r>
            <a:r>
              <a:rPr lang="ca-ES" sz="1200" baseline="0" dirty="0" err="1" smtClean="0"/>
              <a:t>sift</a:t>
            </a:r>
            <a:r>
              <a:rPr lang="ca-ES" sz="1200" baseline="0" dirty="0" smtClean="0"/>
              <a:t> </a:t>
            </a:r>
            <a:r>
              <a:rPr lang="ca-ES" sz="1200" baseline="0" dirty="0" err="1" smtClean="0"/>
              <a:t>through</a:t>
            </a:r>
            <a:r>
              <a:rPr lang="ca-ES" sz="1200" baseline="0" dirty="0" smtClean="0"/>
              <a:t> all </a:t>
            </a:r>
            <a:r>
              <a:rPr lang="ca-ES" sz="1200" baseline="0" dirty="0" err="1" smtClean="0"/>
              <a:t>the</a:t>
            </a:r>
            <a:r>
              <a:rPr lang="ca-ES" sz="1200" baseline="0" dirty="0" smtClean="0"/>
              <a:t> possible </a:t>
            </a:r>
            <a:r>
              <a:rPr lang="ca-ES" sz="1200" baseline="0" dirty="0" err="1" smtClean="0"/>
              <a:t>connections</a:t>
            </a:r>
            <a:r>
              <a:rPr lang="ca-ES" sz="1200" baseline="0" dirty="0" smtClean="0"/>
              <a:t> </a:t>
            </a:r>
            <a:r>
              <a:rPr lang="ca-ES" sz="1200" baseline="0" dirty="0" err="1" smtClean="0"/>
              <a:t>they</a:t>
            </a:r>
            <a:r>
              <a:rPr lang="ca-ES" sz="1200" baseline="0" dirty="0" smtClean="0"/>
              <a:t> </a:t>
            </a:r>
            <a:r>
              <a:rPr lang="ca-ES" sz="1200" baseline="0" dirty="0" err="1" smtClean="0"/>
              <a:t>could</a:t>
            </a:r>
            <a:r>
              <a:rPr lang="ca-ES" sz="1200" baseline="0" dirty="0" smtClean="0"/>
              <a:t> </a:t>
            </a:r>
            <a:r>
              <a:rPr lang="ca-ES" sz="1200" baseline="0" dirty="0" err="1" smtClean="0"/>
              <a:t>make</a:t>
            </a:r>
            <a:r>
              <a:rPr lang="ca-ES" sz="1200" baseline="0" dirty="0" smtClean="0"/>
              <a:t> </a:t>
            </a:r>
            <a:r>
              <a:rPr lang="ca-ES" sz="1200" baseline="0" dirty="0" err="1" smtClean="0"/>
              <a:t>and</a:t>
            </a:r>
            <a:r>
              <a:rPr lang="ca-ES" sz="1200" baseline="0" dirty="0" smtClean="0"/>
              <a:t> </a:t>
            </a:r>
            <a:r>
              <a:rPr lang="ca-ES" sz="1200" baseline="0" dirty="0" err="1" smtClean="0"/>
              <a:t>perform</a:t>
            </a:r>
            <a:r>
              <a:rPr lang="ca-ES" sz="1200" baseline="0" dirty="0" smtClean="0"/>
              <a:t> </a:t>
            </a:r>
            <a:r>
              <a:rPr lang="ca-ES" sz="1200" baseline="0" dirty="0" err="1" smtClean="0"/>
              <a:t>specific</a:t>
            </a:r>
            <a:r>
              <a:rPr lang="ca-ES" sz="1200" baseline="0" dirty="0" smtClean="0"/>
              <a:t> </a:t>
            </a:r>
            <a:r>
              <a:rPr lang="ca-ES" sz="1200" baseline="0" dirty="0" err="1" smtClean="0"/>
              <a:t>computations</a:t>
            </a:r>
            <a:r>
              <a:rPr lang="ca-ES" sz="1200" baseline="0" dirty="0" smtClean="0"/>
              <a:t>. </a:t>
            </a:r>
            <a:endParaRPr lang="en-US" sz="1200" dirty="0"/>
          </a:p>
        </p:txBody>
      </p:sp>
      <p:sp>
        <p:nvSpPr>
          <p:cNvPr id="4" name="Slide Number Placeholder 3"/>
          <p:cNvSpPr>
            <a:spLocks noGrp="1"/>
          </p:cNvSpPr>
          <p:nvPr>
            <p:ph type="sldNum" sz="quarter" idx="10"/>
          </p:nvPr>
        </p:nvSpPr>
        <p:spPr/>
        <p:txBody>
          <a:bodyPr/>
          <a:lstStyle/>
          <a:p>
            <a:fld id="{7CC065B3-52DF-49F4-B2CF-EEABA75A8558}" type="slidenum">
              <a:rPr lang="en-US" smtClean="0"/>
              <a:t>2</a:t>
            </a:fld>
            <a:endParaRPr lang="en-US"/>
          </a:p>
        </p:txBody>
      </p:sp>
    </p:spTree>
    <p:extLst>
      <p:ext uri="{BB962C8B-B14F-4D97-AF65-F5344CB8AC3E}">
        <p14:creationId xmlns:p14="http://schemas.microsoft.com/office/powerpoint/2010/main" val="83888951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smtClean="0"/>
              <a:t>We</a:t>
            </a:r>
            <a:r>
              <a:rPr lang="ca-ES" dirty="0" smtClean="0"/>
              <a:t> </a:t>
            </a:r>
            <a:r>
              <a:rPr lang="ca-ES" dirty="0" err="1" smtClean="0"/>
              <a:t>studied</a:t>
            </a:r>
            <a:r>
              <a:rPr lang="ca-ES" baseline="0" dirty="0" smtClean="0"/>
              <a:t> a </a:t>
            </a:r>
            <a:r>
              <a:rPr lang="ca-ES" baseline="0" dirty="0" err="1" smtClean="0"/>
              <a:t>number</a:t>
            </a:r>
            <a:r>
              <a:rPr lang="ca-ES" baseline="0" dirty="0" smtClean="0"/>
              <a:t> of </a:t>
            </a:r>
            <a:r>
              <a:rPr lang="ca-ES" baseline="0" dirty="0" err="1" smtClean="0"/>
              <a:t>metrics</a:t>
            </a:r>
            <a:r>
              <a:rPr lang="ca-ES" baseline="0" dirty="0" smtClean="0"/>
              <a:t> </a:t>
            </a:r>
            <a:r>
              <a:rPr lang="ca-ES" baseline="0" dirty="0" err="1" smtClean="0"/>
              <a:t>such</a:t>
            </a:r>
            <a:r>
              <a:rPr lang="ca-ES" baseline="0" dirty="0" smtClean="0"/>
              <a:t> as </a:t>
            </a:r>
            <a:r>
              <a:rPr lang="ca-ES" baseline="0" dirty="0" err="1" smtClean="0"/>
              <a:t>dendritic</a:t>
            </a:r>
            <a:r>
              <a:rPr lang="ca-ES" baseline="0" dirty="0" smtClean="0"/>
              <a:t> </a:t>
            </a:r>
            <a:r>
              <a:rPr lang="ca-ES" baseline="0" dirty="0" err="1" smtClean="0"/>
              <a:t>span</a:t>
            </a:r>
            <a:r>
              <a:rPr lang="ca-ES" baseline="0" dirty="0" smtClean="0"/>
              <a:t>, </a:t>
            </a:r>
            <a:r>
              <a:rPr lang="ca-ES" baseline="0" dirty="0" err="1" smtClean="0"/>
              <a:t>and</a:t>
            </a:r>
            <a:r>
              <a:rPr lang="ca-ES" baseline="0" dirty="0" smtClean="0"/>
              <a:t> </a:t>
            </a:r>
            <a:r>
              <a:rPr lang="ca-ES" baseline="0" dirty="0" err="1" smtClean="0"/>
              <a:t>density</a:t>
            </a:r>
            <a:r>
              <a:rPr lang="ca-ES" baseline="0" dirty="0" smtClean="0"/>
              <a:t>, </a:t>
            </a:r>
            <a:r>
              <a:rPr lang="ca-ES" baseline="0" dirty="0" err="1" smtClean="0"/>
              <a:t>branch</a:t>
            </a:r>
            <a:r>
              <a:rPr lang="ca-ES" baseline="0" dirty="0" smtClean="0"/>
              <a:t> </a:t>
            </a:r>
            <a:r>
              <a:rPr lang="ca-ES" baseline="0" dirty="0" err="1" smtClean="0"/>
              <a:t>number</a:t>
            </a:r>
            <a:r>
              <a:rPr lang="ca-ES" baseline="0" dirty="0" smtClean="0"/>
              <a:t> </a:t>
            </a:r>
            <a:r>
              <a:rPr lang="ca-ES" baseline="0" dirty="0" err="1" smtClean="0"/>
              <a:t>and</a:t>
            </a:r>
            <a:r>
              <a:rPr lang="ca-ES" baseline="0" dirty="0" smtClean="0"/>
              <a:t> </a:t>
            </a:r>
            <a:r>
              <a:rPr lang="ca-ES" baseline="0" dirty="0" err="1" smtClean="0"/>
              <a:t>straightness</a:t>
            </a:r>
            <a:r>
              <a:rPr lang="ca-ES" baseline="0" dirty="0" smtClean="0"/>
              <a:t>, </a:t>
            </a:r>
            <a:r>
              <a:rPr lang="ca-ES" baseline="0" dirty="0" err="1" smtClean="0"/>
              <a:t>among</a:t>
            </a:r>
            <a:r>
              <a:rPr lang="ca-ES" baseline="0" dirty="0" smtClean="0"/>
              <a:t> </a:t>
            </a:r>
            <a:r>
              <a:rPr lang="ca-ES" baseline="0" dirty="0" err="1" smtClean="0"/>
              <a:t>others</a:t>
            </a:r>
            <a:r>
              <a:rPr lang="ca-ES" baseline="0" dirty="0" smtClean="0"/>
              <a:t> </a:t>
            </a:r>
            <a:r>
              <a:rPr lang="ca-ES" baseline="0" dirty="0" err="1" smtClean="0"/>
              <a:t>and</a:t>
            </a:r>
            <a:r>
              <a:rPr lang="ca-ES" baseline="0" dirty="0" smtClean="0"/>
              <a:t> </a:t>
            </a:r>
            <a:r>
              <a:rPr lang="ca-ES" baseline="0" dirty="0" err="1" smtClean="0"/>
              <a:t>we</a:t>
            </a:r>
            <a:r>
              <a:rPr lang="ca-ES" baseline="0" dirty="0" smtClean="0"/>
              <a:t> </a:t>
            </a:r>
            <a:r>
              <a:rPr lang="ca-ES" baseline="0" dirty="0" err="1" smtClean="0"/>
              <a:t>identify</a:t>
            </a:r>
            <a:r>
              <a:rPr lang="ca-ES" baseline="0" dirty="0" smtClean="0"/>
              <a:t> </a:t>
            </a:r>
            <a:r>
              <a:rPr lang="ca-ES" baseline="0" dirty="0" err="1" smtClean="0"/>
              <a:t>main</a:t>
            </a:r>
            <a:r>
              <a:rPr lang="ca-ES" baseline="0" dirty="0" smtClean="0"/>
              <a:t> </a:t>
            </a:r>
            <a:r>
              <a:rPr lang="ca-ES" baseline="0" dirty="0" err="1" smtClean="0"/>
              <a:t>perturbations</a:t>
            </a:r>
            <a:r>
              <a:rPr lang="ca-ES" baseline="0" dirty="0" smtClean="0"/>
              <a:t> in </a:t>
            </a:r>
            <a:r>
              <a:rPr lang="ca-ES" baseline="0" dirty="0" err="1" smtClean="0"/>
              <a:t>dendritic</a:t>
            </a:r>
            <a:r>
              <a:rPr lang="ca-ES" baseline="0" dirty="0" smtClean="0"/>
              <a:t> </a:t>
            </a:r>
            <a:r>
              <a:rPr lang="ca-ES" baseline="0" dirty="0" err="1" smtClean="0"/>
              <a:t>span</a:t>
            </a:r>
            <a:r>
              <a:rPr lang="ca-ES" baseline="0" dirty="0" smtClean="0"/>
              <a:t> </a:t>
            </a:r>
            <a:r>
              <a:rPr lang="ca-ES" baseline="0" dirty="0" err="1" smtClean="0"/>
              <a:t>and</a:t>
            </a:r>
            <a:r>
              <a:rPr lang="ca-ES" baseline="0" dirty="0" smtClean="0"/>
              <a:t> </a:t>
            </a:r>
            <a:r>
              <a:rPr lang="ca-ES" baseline="0" dirty="0" err="1" smtClean="0"/>
              <a:t>complexity</a:t>
            </a:r>
            <a:r>
              <a:rPr lang="ca-ES" baseline="0" dirty="0" smtClean="0"/>
              <a:t>, </a:t>
            </a:r>
            <a:r>
              <a:rPr lang="ca-ES" baseline="0" dirty="0" err="1" smtClean="0"/>
              <a:t>which</a:t>
            </a:r>
            <a:r>
              <a:rPr lang="ca-ES" baseline="0" dirty="0" smtClean="0"/>
              <a:t> </a:t>
            </a:r>
            <a:r>
              <a:rPr lang="ca-ES" baseline="0" dirty="0" err="1" smtClean="0"/>
              <a:t>were</a:t>
            </a:r>
            <a:r>
              <a:rPr lang="ca-ES" baseline="0" dirty="0" smtClean="0"/>
              <a:t> </a:t>
            </a:r>
            <a:r>
              <a:rPr lang="ca-ES" baseline="0" dirty="0" err="1" smtClean="0"/>
              <a:t>significatly</a:t>
            </a:r>
            <a:r>
              <a:rPr lang="ca-ES" baseline="0" dirty="0" smtClean="0"/>
              <a:t> </a:t>
            </a:r>
            <a:r>
              <a:rPr lang="ca-ES" baseline="0" dirty="0" err="1" smtClean="0"/>
              <a:t>reduced</a:t>
            </a:r>
            <a:r>
              <a:rPr lang="ca-ES" baseline="0" dirty="0" smtClean="0"/>
              <a:t> in DS </a:t>
            </a:r>
            <a:r>
              <a:rPr lang="ca-ES" baseline="0" dirty="0" err="1" smtClean="0"/>
              <a:t>mouse</a:t>
            </a:r>
            <a:r>
              <a:rPr lang="ca-ES" baseline="0" dirty="0" smtClean="0"/>
              <a:t> models</a:t>
            </a:r>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20</a:t>
            </a:fld>
            <a:endParaRPr lang="en-US"/>
          </a:p>
        </p:txBody>
      </p:sp>
    </p:spTree>
    <p:extLst>
      <p:ext uri="{BB962C8B-B14F-4D97-AF65-F5344CB8AC3E}">
        <p14:creationId xmlns:p14="http://schemas.microsoft.com/office/powerpoint/2010/main" val="284548041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smtClean="0"/>
              <a:t>To </a:t>
            </a:r>
            <a:r>
              <a:rPr lang="ca-ES" dirty="0" err="1" smtClean="0"/>
              <a:t>determine</a:t>
            </a:r>
            <a:r>
              <a:rPr lang="ca-ES" dirty="0" smtClean="0"/>
              <a:t> </a:t>
            </a:r>
            <a:r>
              <a:rPr lang="ca-ES" dirty="0" err="1" smtClean="0"/>
              <a:t>optimal</a:t>
            </a:r>
            <a:r>
              <a:rPr lang="ca-ES" dirty="0" smtClean="0"/>
              <a:t> </a:t>
            </a:r>
            <a:r>
              <a:rPr lang="ca-ES" dirty="0" err="1" smtClean="0"/>
              <a:t>dendritic</a:t>
            </a:r>
            <a:r>
              <a:rPr lang="ca-ES" dirty="0" smtClean="0"/>
              <a:t> </a:t>
            </a:r>
            <a:r>
              <a:rPr lang="ca-ES" dirty="0" err="1" smtClean="0"/>
              <a:t>wiring</a:t>
            </a:r>
            <a:r>
              <a:rPr lang="ca-ES" dirty="0" smtClean="0"/>
              <a:t> </a:t>
            </a:r>
            <a:r>
              <a:rPr lang="ca-ES" dirty="0" err="1" smtClean="0"/>
              <a:t>we</a:t>
            </a:r>
            <a:r>
              <a:rPr lang="ca-ES" dirty="0" smtClean="0"/>
              <a:t> </a:t>
            </a:r>
            <a:r>
              <a:rPr lang="ca-ES" dirty="0" err="1" smtClean="0"/>
              <a:t>focused</a:t>
            </a:r>
            <a:r>
              <a:rPr lang="ca-ES" dirty="0" smtClean="0"/>
              <a:t> on total </a:t>
            </a:r>
            <a:r>
              <a:rPr lang="ca-ES" dirty="0" err="1" smtClean="0"/>
              <a:t>length</a:t>
            </a:r>
            <a:r>
              <a:rPr lang="ca-ES" dirty="0" smtClean="0"/>
              <a:t>,</a:t>
            </a:r>
            <a:r>
              <a:rPr lang="ca-ES" baseline="0" dirty="0" smtClean="0"/>
              <a:t> </a:t>
            </a:r>
            <a:r>
              <a:rPr lang="ca-ES" baseline="0" dirty="0" err="1" smtClean="0"/>
              <a:t>which</a:t>
            </a:r>
            <a:r>
              <a:rPr lang="ca-ES" baseline="0" dirty="0" smtClean="0"/>
              <a:t> is </a:t>
            </a:r>
            <a:r>
              <a:rPr lang="ca-ES" baseline="0" dirty="0" err="1" smtClean="0"/>
              <a:t>significatly</a:t>
            </a:r>
            <a:r>
              <a:rPr lang="ca-ES" baseline="0" dirty="0" smtClean="0"/>
              <a:t> </a:t>
            </a:r>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21</a:t>
            </a:fld>
            <a:endParaRPr lang="en-US"/>
          </a:p>
        </p:txBody>
      </p:sp>
    </p:spTree>
    <p:extLst>
      <p:ext uri="{BB962C8B-B14F-4D97-AF65-F5344CB8AC3E}">
        <p14:creationId xmlns:p14="http://schemas.microsoft.com/office/powerpoint/2010/main" val="233135816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Using the scaling law derived by </a:t>
            </a:r>
            <a:r>
              <a:rPr lang="en-GB" dirty="0" err="1" smtClean="0"/>
              <a:t>Cuntz</a:t>
            </a:r>
            <a:r>
              <a:rPr lang="en-GB" dirty="0" smtClean="0"/>
              <a:t> we found that both</a:t>
            </a:r>
            <a:r>
              <a:rPr lang="en-GB" baseline="0" dirty="0" smtClean="0"/>
              <a:t> control strains are </a:t>
            </a:r>
            <a:r>
              <a:rPr lang="en-GB" baseline="0" dirty="0" err="1" smtClean="0"/>
              <a:t>ner</a:t>
            </a:r>
            <a:r>
              <a:rPr lang="en-GB" baseline="0" dirty="0" smtClean="0"/>
              <a:t> to optimal, while both Ts65Dn and </a:t>
            </a:r>
            <a:r>
              <a:rPr lang="en-GB" baseline="0" dirty="0" err="1" smtClean="0"/>
              <a:t>Heterozgous</a:t>
            </a:r>
            <a:r>
              <a:rPr lang="en-GB" baseline="0" dirty="0" smtClean="0"/>
              <a:t> neurons are suboptimal</a:t>
            </a:r>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22</a:t>
            </a:fld>
            <a:endParaRPr lang="en-US"/>
          </a:p>
        </p:txBody>
      </p:sp>
    </p:spTree>
    <p:extLst>
      <p:ext uri="{BB962C8B-B14F-4D97-AF65-F5344CB8AC3E}">
        <p14:creationId xmlns:p14="http://schemas.microsoft.com/office/powerpoint/2010/main" val="14835100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baseline="0" dirty="0" smtClean="0"/>
              <a:t>thus our results show that genetic perturbations leading to intellectual disability leads to impaired ability of dendrite to fill a target space. However this optimality accounts for both the maximization of connectivity and minimization of conduction time, thus impeding to discriminate between these two functional aspects, and thus may not be able to grasp the subtle differences </a:t>
            </a:r>
            <a:r>
              <a:rPr lang="en-GB" baseline="0" dirty="0" err="1" smtClean="0"/>
              <a:t>bewteen</a:t>
            </a:r>
            <a:r>
              <a:rPr lang="en-GB" baseline="0" dirty="0" smtClean="0"/>
              <a:t> Ts65Dn and Dyrk1A</a:t>
            </a:r>
            <a:endParaRPr lang="en-GB" dirty="0" smtClean="0"/>
          </a:p>
          <a:p>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23</a:t>
            </a:fld>
            <a:endParaRPr lang="en-US"/>
          </a:p>
        </p:txBody>
      </p:sp>
    </p:spTree>
    <p:extLst>
      <p:ext uri="{BB962C8B-B14F-4D97-AF65-F5344CB8AC3E}">
        <p14:creationId xmlns:p14="http://schemas.microsoft.com/office/powerpoint/2010/main" val="165183715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smtClean="0"/>
              <a:t>I </a:t>
            </a:r>
            <a:r>
              <a:rPr lang="ca-ES" dirty="0" err="1" smtClean="0"/>
              <a:t>define</a:t>
            </a:r>
            <a:r>
              <a:rPr lang="ca-ES" dirty="0" smtClean="0"/>
              <a:t> </a:t>
            </a:r>
            <a:r>
              <a:rPr lang="ca-ES" dirty="0" err="1" smtClean="0"/>
              <a:t>the</a:t>
            </a:r>
            <a:r>
              <a:rPr lang="ca-ES" dirty="0" smtClean="0"/>
              <a:t> cost as: </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24</a:t>
            </a:fld>
            <a:endParaRPr lang="en-US"/>
          </a:p>
        </p:txBody>
      </p:sp>
    </p:spTree>
    <p:extLst>
      <p:ext uri="{BB962C8B-B14F-4D97-AF65-F5344CB8AC3E}">
        <p14:creationId xmlns:p14="http://schemas.microsoft.com/office/powerpoint/2010/main" val="56204085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smtClean="0"/>
              <a:t>Normalization</a:t>
            </a:r>
            <a:r>
              <a:rPr lang="ca-ES" dirty="0" smtClean="0"/>
              <a:t> to WT </a:t>
            </a:r>
            <a:r>
              <a:rPr lang="ca-ES" dirty="0" err="1" smtClean="0"/>
              <a:t>values</a:t>
            </a:r>
            <a:r>
              <a:rPr lang="ca-ES" baseline="0" dirty="0" smtClean="0"/>
              <a:t> has to be </a:t>
            </a:r>
            <a:r>
              <a:rPr lang="ca-ES" baseline="0" dirty="0" err="1" smtClean="0"/>
              <a:t>mentioned</a:t>
            </a:r>
            <a:r>
              <a:rPr lang="ca-ES" baseline="0" dirty="0" smtClean="0"/>
              <a:t> </a:t>
            </a:r>
            <a:r>
              <a:rPr lang="ca-ES" baseline="0" dirty="0" err="1" smtClean="0"/>
              <a:t>here</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25</a:t>
            </a:fld>
            <a:endParaRPr lang="en-US"/>
          </a:p>
        </p:txBody>
      </p:sp>
    </p:spTree>
    <p:extLst>
      <p:ext uri="{BB962C8B-B14F-4D97-AF65-F5344CB8AC3E}">
        <p14:creationId xmlns:p14="http://schemas.microsoft.com/office/powerpoint/2010/main" val="23170343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smtClean="0"/>
              <a:t>The</a:t>
            </a:r>
            <a:r>
              <a:rPr lang="ca-ES" dirty="0" smtClean="0"/>
              <a:t> </a:t>
            </a:r>
            <a:r>
              <a:rPr lang="ca-ES" dirty="0" err="1" smtClean="0"/>
              <a:t>storage</a:t>
            </a:r>
            <a:r>
              <a:rPr lang="ca-ES" baseline="0" dirty="0" smtClean="0"/>
              <a:t> </a:t>
            </a:r>
            <a:r>
              <a:rPr lang="ca-ES" baseline="0" dirty="0" err="1" smtClean="0"/>
              <a:t>capacity</a:t>
            </a:r>
            <a:r>
              <a:rPr lang="ca-ES" baseline="0" dirty="0" smtClean="0"/>
              <a:t> as </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26</a:t>
            </a:fld>
            <a:endParaRPr lang="en-US"/>
          </a:p>
        </p:txBody>
      </p:sp>
    </p:spTree>
    <p:extLst>
      <p:ext uri="{BB962C8B-B14F-4D97-AF65-F5344CB8AC3E}">
        <p14:creationId xmlns:p14="http://schemas.microsoft.com/office/powerpoint/2010/main" val="27046258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Now</a:t>
            </a:r>
            <a:r>
              <a:rPr lang="en-US" baseline="0" dirty="0" smtClean="0"/>
              <a:t> I can use these metrics to define the optimality of the system. </a:t>
            </a:r>
            <a:endParaRPr lang="en-US" dirty="0" smtClean="0"/>
          </a:p>
          <a:p>
            <a:endParaRPr lang="en-US" dirty="0" smtClean="0"/>
          </a:p>
          <a:p>
            <a:endParaRPr lang="en-US" dirty="0" smtClean="0"/>
          </a:p>
          <a:p>
            <a:r>
              <a:rPr lang="en-US" dirty="0" smtClean="0"/>
              <a:t>To this aim I used the concept</a:t>
            </a:r>
            <a:r>
              <a:rPr lang="en-US" baseline="0" dirty="0" smtClean="0"/>
              <a:t> of </a:t>
            </a:r>
            <a:r>
              <a:rPr lang="en-US" baseline="0" dirty="0" err="1" smtClean="0"/>
              <a:t>pareto</a:t>
            </a:r>
            <a:r>
              <a:rPr lang="en-US" baseline="0" dirty="0" smtClean="0"/>
              <a:t> optimality which is built on the idea that a system devoted to various functions in order to be globally optimal </a:t>
            </a:r>
            <a:r>
              <a:rPr lang="en-US" baseline="0" dirty="0" err="1" smtClean="0"/>
              <a:t>muy</a:t>
            </a:r>
            <a:r>
              <a:rPr lang="en-US" baseline="0" dirty="0" smtClean="0"/>
              <a:t> </a:t>
            </a:r>
            <a:r>
              <a:rPr lang="en-US" baseline="0" dirty="0" err="1" smtClean="0"/>
              <a:t>obbey</a:t>
            </a:r>
            <a:r>
              <a:rPr lang="en-US" baseline="0" dirty="0" smtClean="0"/>
              <a:t> trade off between the performances in those functions. This means that to maximize the signal integration, that I call routing efficiency, and the storage capacity there are a set of configurations which cannot increase one of them without negatively impacting the other.</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27</a:t>
            </a:fld>
            <a:endParaRPr lang="en-US"/>
          </a:p>
        </p:txBody>
      </p:sp>
    </p:spTree>
    <p:extLst>
      <p:ext uri="{BB962C8B-B14F-4D97-AF65-F5344CB8AC3E}">
        <p14:creationId xmlns:p14="http://schemas.microsoft.com/office/powerpoint/2010/main" val="4218137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smtClean="0"/>
              <a:t>To </a:t>
            </a:r>
            <a:r>
              <a:rPr lang="ca-ES" dirty="0" err="1" smtClean="0"/>
              <a:t>define</a:t>
            </a:r>
            <a:r>
              <a:rPr lang="ca-ES" dirty="0" smtClean="0"/>
              <a:t> </a:t>
            </a:r>
            <a:r>
              <a:rPr lang="ca-ES" dirty="0" err="1" smtClean="0"/>
              <a:t>the</a:t>
            </a:r>
            <a:r>
              <a:rPr lang="ca-ES" dirty="0" smtClean="0"/>
              <a:t> </a:t>
            </a:r>
            <a:r>
              <a:rPr lang="ca-ES" dirty="0" err="1" smtClean="0"/>
              <a:t>pareto</a:t>
            </a:r>
            <a:r>
              <a:rPr lang="ca-ES" dirty="0" smtClean="0"/>
              <a:t> </a:t>
            </a:r>
            <a:r>
              <a:rPr lang="ca-ES" dirty="0" err="1" smtClean="0"/>
              <a:t>optimal</a:t>
            </a:r>
            <a:r>
              <a:rPr lang="ca-ES" dirty="0" smtClean="0"/>
              <a:t> cases I </a:t>
            </a:r>
            <a:r>
              <a:rPr lang="ca-ES" dirty="0" err="1" smtClean="0"/>
              <a:t>used</a:t>
            </a:r>
            <a:r>
              <a:rPr lang="ca-ES" dirty="0" smtClean="0"/>
              <a:t> a </a:t>
            </a:r>
            <a:r>
              <a:rPr lang="ca-ES" dirty="0" err="1" smtClean="0"/>
              <a:t>compuational</a:t>
            </a:r>
            <a:r>
              <a:rPr lang="ca-ES" dirty="0" smtClean="0"/>
              <a:t> </a:t>
            </a:r>
            <a:r>
              <a:rPr lang="ca-ES" dirty="0" err="1" smtClean="0"/>
              <a:t>exploration</a:t>
            </a:r>
            <a:r>
              <a:rPr lang="ca-ES" dirty="0" smtClean="0"/>
              <a:t> </a:t>
            </a:r>
            <a:r>
              <a:rPr lang="ca-ES" dirty="0" err="1" smtClean="0"/>
              <a:t>by</a:t>
            </a:r>
            <a:r>
              <a:rPr lang="ca-ES" dirty="0" smtClean="0"/>
              <a:t> </a:t>
            </a:r>
            <a:r>
              <a:rPr lang="ca-ES" dirty="0" err="1" smtClean="0"/>
              <a:t>generating</a:t>
            </a:r>
            <a:r>
              <a:rPr lang="ca-ES" dirty="0" smtClean="0"/>
              <a:t> </a:t>
            </a:r>
            <a:r>
              <a:rPr lang="ca-ES" dirty="0" err="1" smtClean="0"/>
              <a:t>synthetic</a:t>
            </a:r>
            <a:r>
              <a:rPr lang="ca-ES" dirty="0" smtClean="0"/>
              <a:t> tres </a:t>
            </a:r>
            <a:r>
              <a:rPr lang="ca-ES" dirty="0" err="1" smtClean="0"/>
              <a:t>usng</a:t>
            </a:r>
            <a:r>
              <a:rPr lang="ca-ES" dirty="0" smtClean="0"/>
              <a:t> </a:t>
            </a:r>
            <a:r>
              <a:rPr lang="ca-ES" dirty="0" err="1" smtClean="0"/>
              <a:t>the</a:t>
            </a:r>
            <a:r>
              <a:rPr lang="ca-ES" dirty="0" smtClean="0"/>
              <a:t> </a:t>
            </a:r>
            <a:r>
              <a:rPr lang="ca-ES" dirty="0" err="1" smtClean="0"/>
              <a:t>tree</a:t>
            </a:r>
            <a:r>
              <a:rPr lang="ca-ES" dirty="0" smtClean="0"/>
              <a:t> </a:t>
            </a:r>
            <a:r>
              <a:rPr lang="ca-ES" dirty="0" err="1" smtClean="0"/>
              <a:t>cloning</a:t>
            </a:r>
            <a:r>
              <a:rPr lang="ca-ES" dirty="0" smtClean="0"/>
              <a:t> </a:t>
            </a:r>
            <a:r>
              <a:rPr lang="ca-ES" dirty="0" err="1" smtClean="0"/>
              <a:t>tool</a:t>
            </a:r>
            <a:r>
              <a:rPr lang="ca-ES" dirty="0" smtClean="0"/>
              <a:t> of </a:t>
            </a:r>
            <a:r>
              <a:rPr lang="ca-ES" dirty="0" err="1" smtClean="0"/>
              <a:t>tress</a:t>
            </a:r>
            <a:r>
              <a:rPr lang="ca-ES" dirty="0" smtClean="0"/>
              <a:t> </a:t>
            </a:r>
            <a:r>
              <a:rPr lang="ca-ES" dirty="0" err="1" smtClean="0"/>
              <a:t>toolbox</a:t>
            </a:r>
            <a:r>
              <a:rPr lang="ca-ES" dirty="0" smtClean="0"/>
              <a:t> </a:t>
            </a:r>
            <a:r>
              <a:rPr lang="ca-ES" dirty="0" err="1" smtClean="0"/>
              <a:t>with</a:t>
            </a:r>
            <a:r>
              <a:rPr lang="ca-ES" dirty="0" smtClean="0"/>
              <a:t> </a:t>
            </a:r>
            <a:r>
              <a:rPr lang="ca-ES" dirty="0" err="1" smtClean="0"/>
              <a:t>scaling</a:t>
            </a:r>
            <a:r>
              <a:rPr lang="ca-ES" dirty="0" smtClean="0"/>
              <a:t> factors </a:t>
            </a:r>
            <a:r>
              <a:rPr lang="ca-ES" dirty="0" err="1" smtClean="0"/>
              <a:t>around</a:t>
            </a:r>
            <a:r>
              <a:rPr lang="ca-ES" dirty="0" smtClean="0"/>
              <a:t> </a:t>
            </a:r>
            <a:r>
              <a:rPr lang="ca-ES" dirty="0" err="1" smtClean="0"/>
              <a:t>the</a:t>
            </a:r>
            <a:r>
              <a:rPr lang="ca-ES" dirty="0" smtClean="0"/>
              <a:t> WT </a:t>
            </a:r>
            <a:r>
              <a:rPr lang="ca-ES" dirty="0" err="1" smtClean="0"/>
              <a:t>vaues</a:t>
            </a:r>
            <a:endParaRPr lang="ca-ES" dirty="0" smtClean="0"/>
          </a:p>
        </p:txBody>
      </p:sp>
      <p:sp>
        <p:nvSpPr>
          <p:cNvPr id="4" name="Slide Number Placeholder 3"/>
          <p:cNvSpPr>
            <a:spLocks noGrp="1"/>
          </p:cNvSpPr>
          <p:nvPr>
            <p:ph type="sldNum" sz="quarter" idx="10"/>
          </p:nvPr>
        </p:nvSpPr>
        <p:spPr/>
        <p:txBody>
          <a:bodyPr/>
          <a:lstStyle/>
          <a:p>
            <a:fld id="{7CC065B3-52DF-49F4-B2CF-EEABA75A8558}" type="slidenum">
              <a:rPr lang="en-US" smtClean="0"/>
              <a:t>28</a:t>
            </a:fld>
            <a:endParaRPr lang="en-US"/>
          </a:p>
        </p:txBody>
      </p:sp>
    </p:spTree>
    <p:extLst>
      <p:ext uri="{BB962C8B-B14F-4D97-AF65-F5344CB8AC3E}">
        <p14:creationId xmlns:p14="http://schemas.microsoft.com/office/powerpoint/2010/main" val="160894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exploration I found that increasing spine</a:t>
            </a:r>
            <a:r>
              <a:rPr lang="en-US" baseline="0" dirty="0" smtClean="0"/>
              <a:t> density</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29</a:t>
            </a:fld>
            <a:endParaRPr lang="en-US"/>
          </a:p>
        </p:txBody>
      </p:sp>
    </p:spTree>
    <p:extLst>
      <p:ext uri="{BB962C8B-B14F-4D97-AF65-F5344CB8AC3E}">
        <p14:creationId xmlns:p14="http://schemas.microsoft.com/office/powerpoint/2010/main" val="267932211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aseline="0" noProof="0" dirty="0" smtClean="0"/>
              <a:t>Most of the existing studies have explored the impact of dendritic tree morphology on optimality, defined as the best neuronal configuration allowing </a:t>
            </a:r>
            <a:r>
              <a:rPr lang="en-US" sz="1200" b="0" i="0" u="none" strike="noStrike" kern="1200" baseline="0" dirty="0" smtClean="0">
                <a:solidFill>
                  <a:schemeClr val="tx1"/>
                </a:solidFill>
                <a:latin typeface="+mn-lt"/>
                <a:ea typeface="+mn-ea"/>
                <a:cs typeface="+mn-cs"/>
              </a:rPr>
              <a:t>to fill optimally a target space while minimizing conduction time and at a low cost. </a:t>
            </a:r>
            <a:endParaRPr lang="en-US" sz="1200" baseline="0" noProof="0" dirty="0" smtClean="0"/>
          </a:p>
          <a:p>
            <a:r>
              <a:rPr lang="en-US" noProof="0" dirty="0" smtClean="0"/>
              <a:t>We define the target space</a:t>
            </a:r>
            <a:r>
              <a:rPr lang="en-US" baseline="0" noProof="0" dirty="0" smtClean="0"/>
              <a:t> as the area covered by the dendritic tree of a neuron and the target points as the axonal terminals that reach it</a:t>
            </a:r>
          </a:p>
          <a:p>
            <a:endParaRPr lang="en-US" noProof="0" dirty="0" smtClean="0"/>
          </a:p>
          <a:p>
            <a:endParaRPr lang="en-US" noProof="0" dirty="0" smtClean="0"/>
          </a:p>
          <a:p>
            <a:r>
              <a:rPr lang="en-US" baseline="0" noProof="0" dirty="0" smtClean="0"/>
              <a:t/>
            </a:r>
            <a:br>
              <a:rPr lang="en-US" baseline="0" noProof="0" dirty="0" smtClean="0"/>
            </a:br>
            <a:r>
              <a:rPr lang="en-US" baseline="0" noProof="0" dirty="0" smtClean="0"/>
              <a:t/>
            </a:r>
            <a:br>
              <a:rPr lang="en-US" baseline="0" noProof="0" dirty="0" smtClean="0"/>
            </a:br>
            <a:r>
              <a:rPr lang="en-US" baseline="0" noProof="0" dirty="0" smtClean="0"/>
              <a:t>What has been done has been to try to understand is what configurations (</a:t>
            </a:r>
            <a:endParaRPr lang="en-US" noProof="0" dirty="0" smtClean="0"/>
          </a:p>
          <a:p>
            <a:endParaRPr lang="en-US" noProof="0" dirty="0" smtClean="0"/>
          </a:p>
          <a:p>
            <a:endParaRPr lang="en-US" noProof="0" dirty="0" smtClean="0"/>
          </a:p>
          <a:p>
            <a:r>
              <a:rPr lang="en-US" noProof="0" dirty="0" smtClean="0"/>
              <a:t>It has been proposed that neurons</a:t>
            </a:r>
            <a:r>
              <a:rPr lang="en-US" baseline="0" noProof="0" dirty="0" smtClean="0"/>
              <a:t> grow to fill optimally the space that has to be reached to connect with target points, which you can see in blue in this image.</a:t>
            </a:r>
          </a:p>
          <a:p>
            <a:endParaRPr lang="en-US" baseline="0" noProof="0" dirty="0" smtClean="0"/>
          </a:p>
          <a:p>
            <a:r>
              <a:rPr lang="en-US" baseline="0" noProof="0" dirty="0" smtClean="0"/>
              <a:t> obeying a trade-off between the amount of material spent and the conduction time it requires for any signal to reach the nucleus of the cell. </a:t>
            </a:r>
          </a:p>
          <a:p>
            <a:r>
              <a:rPr lang="en-US" baseline="0" noProof="0" dirty="0" smtClean="0"/>
              <a:t>Such a case is depicted schematically in (1).</a:t>
            </a:r>
          </a:p>
          <a:p>
            <a:r>
              <a:rPr lang="en-US" baseline="0" noProof="0" dirty="0" smtClean="0"/>
              <a:t>It is assumed that neurons with too long (2) have too long conduction times.</a:t>
            </a:r>
          </a:p>
          <a:p>
            <a:r>
              <a:rPr lang="en-US" baseline="0" noProof="0" dirty="0" smtClean="0"/>
              <a:t>When they have few branches (3) they do not fully sample the target space.</a:t>
            </a:r>
          </a:p>
          <a:p>
            <a:r>
              <a:rPr lang="en-US" baseline="0" noProof="0" dirty="0" smtClean="0"/>
              <a:t>And when they have too many branches (4) they could be oversampling it.</a:t>
            </a:r>
          </a:p>
          <a:p>
            <a:endParaRPr lang="en-US" baseline="0" noProof="0" dirty="0" smtClean="0"/>
          </a:p>
          <a:p>
            <a:r>
              <a:rPr lang="en-US" baseline="0" noProof="0" dirty="0" smtClean="0"/>
              <a:t>From these rationalizations two scaling laws have been derived. They relate easy-to-obtain metrics, namely, the total dendritic length (L), and the number of branch points (</a:t>
            </a:r>
            <a:r>
              <a:rPr lang="en-US" baseline="0" noProof="0" dirty="0" err="1" smtClean="0"/>
              <a:t>bp</a:t>
            </a:r>
            <a:r>
              <a:rPr lang="en-US" baseline="0" noProof="0" dirty="0" smtClean="0"/>
              <a:t>) or the radius of the tree (R).</a:t>
            </a:r>
          </a:p>
          <a:p>
            <a:endParaRPr lang="en-US" baseline="0" noProof="0" dirty="0" smtClean="0"/>
          </a:p>
          <a:p>
            <a:r>
              <a:rPr lang="en-US" baseline="0" noProof="0" dirty="0" smtClean="0"/>
              <a:t>The first law was derived by Hermann Cuntz and colleagues reasoning that the average minimal distance between points distributed in the space is proportional to the square root of the average area occupied by each point in a 2D case. </a:t>
            </a:r>
          </a:p>
          <a:p>
            <a:r>
              <a:rPr lang="en-US" baseline="0" noProof="0" dirty="0" smtClean="0"/>
              <a:t>By assuming that the number of branch points is proportional to the target points, the derived scaling law predicts that the total dendritic length is proportional to the number of branch points raised to the power of one half.</a:t>
            </a:r>
          </a:p>
          <a:p>
            <a:endParaRPr lang="ca-ES" baseline="0" noProof="0" dirty="0" smtClean="0"/>
          </a:p>
          <a:p>
            <a:r>
              <a:rPr lang="ca-ES" baseline="0" noProof="0" dirty="0" err="1" smtClean="0"/>
              <a:t>Alternatively</a:t>
            </a:r>
            <a:r>
              <a:rPr lang="ca-ES" baseline="0" noProof="0" dirty="0" smtClean="0"/>
              <a:t>, </a:t>
            </a:r>
            <a:r>
              <a:rPr lang="ca-ES" baseline="0" noProof="0" dirty="0" err="1" smtClean="0"/>
              <a:t>by</a:t>
            </a:r>
            <a:r>
              <a:rPr lang="ca-ES" baseline="0" noProof="0" dirty="0" smtClean="0"/>
              <a:t> </a:t>
            </a:r>
            <a:r>
              <a:rPr lang="ca-ES" baseline="0" noProof="0" dirty="0" err="1" smtClean="0"/>
              <a:t>drawing</a:t>
            </a:r>
            <a:r>
              <a:rPr lang="ca-ES" baseline="0" noProof="0" dirty="0" smtClean="0"/>
              <a:t> </a:t>
            </a:r>
            <a:r>
              <a:rPr lang="ca-ES" baseline="0" noProof="0" dirty="0" err="1" smtClean="0"/>
              <a:t>an</a:t>
            </a:r>
            <a:r>
              <a:rPr lang="ca-ES" baseline="0" noProof="0" dirty="0" smtClean="0"/>
              <a:t> </a:t>
            </a:r>
            <a:r>
              <a:rPr lang="ca-ES" baseline="0" noProof="0" dirty="0" err="1" smtClean="0"/>
              <a:t>analogy</a:t>
            </a:r>
            <a:r>
              <a:rPr lang="ca-ES" baseline="0" noProof="0" dirty="0" smtClean="0"/>
              <a:t> </a:t>
            </a:r>
            <a:r>
              <a:rPr lang="ca-ES" baseline="0" noProof="0" dirty="0" err="1" smtClean="0"/>
              <a:t>between</a:t>
            </a:r>
            <a:r>
              <a:rPr lang="ca-ES" baseline="0" noProof="0" dirty="0" smtClean="0"/>
              <a:t> </a:t>
            </a:r>
            <a:r>
              <a:rPr lang="ca-ES" baseline="0" noProof="0" dirty="0" err="1" smtClean="0"/>
              <a:t>the</a:t>
            </a:r>
            <a:r>
              <a:rPr lang="ca-ES" baseline="0" noProof="0" dirty="0" smtClean="0"/>
              <a:t> </a:t>
            </a:r>
            <a:r>
              <a:rPr lang="ca-ES" baseline="0" noProof="0" dirty="0" err="1" smtClean="0"/>
              <a:t>maximization</a:t>
            </a:r>
            <a:r>
              <a:rPr lang="ca-ES" baseline="0" noProof="0" dirty="0" smtClean="0"/>
              <a:t> of </a:t>
            </a:r>
            <a:r>
              <a:rPr lang="ca-ES" baseline="0" noProof="0" dirty="0" err="1" smtClean="0"/>
              <a:t>the</a:t>
            </a:r>
            <a:r>
              <a:rPr lang="ca-ES" baseline="0" noProof="0" dirty="0" smtClean="0"/>
              <a:t> </a:t>
            </a:r>
            <a:r>
              <a:rPr lang="ca-ES" baseline="0" noProof="0" dirty="0" err="1" smtClean="0"/>
              <a:t>connectivity</a:t>
            </a:r>
            <a:r>
              <a:rPr lang="ca-ES" baseline="0" noProof="0" dirty="0" smtClean="0"/>
              <a:t> </a:t>
            </a:r>
            <a:r>
              <a:rPr lang="ca-ES" baseline="0" noProof="0" dirty="0" err="1" smtClean="0"/>
              <a:t>repertoire</a:t>
            </a:r>
            <a:r>
              <a:rPr lang="ca-ES" baseline="0" noProof="0" dirty="0" smtClean="0"/>
              <a:t> </a:t>
            </a:r>
            <a:r>
              <a:rPr lang="ca-ES" baseline="0" noProof="0" dirty="0" err="1" smtClean="0"/>
              <a:t>at</a:t>
            </a:r>
            <a:r>
              <a:rPr lang="ca-ES" baseline="0" noProof="0" dirty="0" smtClean="0"/>
              <a:t> a </a:t>
            </a:r>
            <a:r>
              <a:rPr lang="ca-ES" baseline="0" noProof="0" dirty="0" err="1" smtClean="0"/>
              <a:t>given</a:t>
            </a:r>
            <a:r>
              <a:rPr lang="ca-ES" baseline="0" noProof="0" dirty="0" smtClean="0"/>
              <a:t> material cost in </a:t>
            </a:r>
            <a:r>
              <a:rPr lang="ca-ES" baseline="0" noProof="0" dirty="0" err="1" smtClean="0"/>
              <a:t>neurons</a:t>
            </a:r>
            <a:r>
              <a:rPr lang="ca-ES" baseline="0" noProof="0" dirty="0" smtClean="0"/>
              <a:t> </a:t>
            </a:r>
            <a:r>
              <a:rPr lang="ca-ES" baseline="0" noProof="0" dirty="0" err="1" smtClean="0"/>
              <a:t>and</a:t>
            </a:r>
            <a:r>
              <a:rPr lang="ca-ES" baseline="0" noProof="0" dirty="0" smtClean="0"/>
              <a:t> </a:t>
            </a:r>
            <a:r>
              <a:rPr lang="ca-ES" baseline="0" noProof="0" dirty="0" err="1" smtClean="0"/>
              <a:t>the</a:t>
            </a:r>
            <a:r>
              <a:rPr lang="ca-ES" baseline="0" noProof="0" dirty="0" smtClean="0"/>
              <a:t> </a:t>
            </a:r>
            <a:r>
              <a:rPr lang="ca-ES" baseline="0" noProof="0" dirty="0" err="1" smtClean="0"/>
              <a:t>maximization</a:t>
            </a:r>
            <a:r>
              <a:rPr lang="ca-ES" baseline="0" noProof="0" dirty="0" smtClean="0"/>
              <a:t> of </a:t>
            </a:r>
            <a:r>
              <a:rPr lang="ca-ES" baseline="0" noProof="0" dirty="0" err="1" smtClean="0"/>
              <a:t>the</a:t>
            </a:r>
            <a:r>
              <a:rPr lang="ca-ES" baseline="0" noProof="0" dirty="0" smtClean="0"/>
              <a:t> </a:t>
            </a:r>
            <a:r>
              <a:rPr lang="ca-ES" baseline="0" noProof="0" dirty="0" err="1" smtClean="0"/>
              <a:t>entropy</a:t>
            </a:r>
            <a:r>
              <a:rPr lang="ca-ES" baseline="0" noProof="0" dirty="0" smtClean="0"/>
              <a:t> for a </a:t>
            </a:r>
            <a:r>
              <a:rPr lang="ca-ES" baseline="0" noProof="0" dirty="0" err="1" smtClean="0"/>
              <a:t>given</a:t>
            </a:r>
            <a:r>
              <a:rPr lang="ca-ES" baseline="0" noProof="0" dirty="0" smtClean="0"/>
              <a:t> </a:t>
            </a:r>
            <a:r>
              <a:rPr lang="ca-ES" baseline="0" noProof="0" dirty="0" err="1" smtClean="0"/>
              <a:t>energy</a:t>
            </a:r>
            <a:r>
              <a:rPr lang="ca-ES" baseline="0" noProof="0" dirty="0" smtClean="0"/>
              <a:t> in </a:t>
            </a:r>
            <a:r>
              <a:rPr lang="ca-ES" baseline="0" noProof="0" dirty="0" err="1" smtClean="0"/>
              <a:t>statistical</a:t>
            </a:r>
            <a:r>
              <a:rPr lang="ca-ES" baseline="0" noProof="0" dirty="0" smtClean="0"/>
              <a:t> </a:t>
            </a:r>
            <a:r>
              <a:rPr lang="ca-ES" baseline="0" noProof="0" dirty="0" err="1" smtClean="0"/>
              <a:t>physics</a:t>
            </a:r>
            <a:r>
              <a:rPr lang="ca-ES" baseline="0" noProof="0" dirty="0" smtClean="0"/>
              <a:t>, </a:t>
            </a:r>
            <a:r>
              <a:rPr lang="ca-ES" baseline="0" noProof="0" dirty="0" err="1" smtClean="0"/>
              <a:t>Wen</a:t>
            </a:r>
            <a:r>
              <a:rPr lang="ca-ES" baseline="0" noProof="0" dirty="0" smtClean="0"/>
              <a:t> </a:t>
            </a:r>
            <a:r>
              <a:rPr lang="ca-ES" baseline="0" noProof="0" dirty="0" err="1" smtClean="0"/>
              <a:t>and</a:t>
            </a:r>
            <a:r>
              <a:rPr lang="ca-ES" baseline="0" noProof="0" dirty="0" smtClean="0"/>
              <a:t> </a:t>
            </a:r>
            <a:r>
              <a:rPr lang="ca-ES" baseline="0" noProof="0" dirty="0" err="1" smtClean="0"/>
              <a:t>Chklovskii</a:t>
            </a:r>
            <a:r>
              <a:rPr lang="ca-ES" baseline="0" noProof="0" dirty="0" smtClean="0"/>
              <a:t> </a:t>
            </a:r>
            <a:r>
              <a:rPr lang="ca-ES" baseline="0" noProof="0" dirty="0" err="1" smtClean="0"/>
              <a:t>derived</a:t>
            </a:r>
            <a:r>
              <a:rPr lang="ca-ES" baseline="0" noProof="0" dirty="0" smtClean="0"/>
              <a:t> a </a:t>
            </a:r>
            <a:r>
              <a:rPr lang="ca-ES" baseline="0" noProof="0" dirty="0" err="1" smtClean="0"/>
              <a:t>scaling</a:t>
            </a:r>
            <a:r>
              <a:rPr lang="ca-ES" baseline="0" noProof="0" dirty="0" smtClean="0"/>
              <a:t> </a:t>
            </a:r>
            <a:r>
              <a:rPr lang="ca-ES" baseline="0" noProof="0" dirty="0" err="1" smtClean="0"/>
              <a:t>law</a:t>
            </a:r>
            <a:r>
              <a:rPr lang="ca-ES" baseline="0" noProof="0" dirty="0" smtClean="0"/>
              <a:t> </a:t>
            </a:r>
            <a:r>
              <a:rPr lang="ca-ES" baseline="0" noProof="0" dirty="0" err="1" smtClean="0"/>
              <a:t>between</a:t>
            </a:r>
            <a:r>
              <a:rPr lang="ca-ES" baseline="0" noProof="0" dirty="0" smtClean="0"/>
              <a:t> </a:t>
            </a:r>
            <a:r>
              <a:rPr lang="ca-ES" baseline="0" noProof="0" dirty="0" err="1" smtClean="0"/>
              <a:t>the</a:t>
            </a:r>
            <a:r>
              <a:rPr lang="ca-ES" baseline="0" noProof="0" dirty="0" smtClean="0"/>
              <a:t> total </a:t>
            </a:r>
            <a:r>
              <a:rPr lang="ca-ES" baseline="0" noProof="0" dirty="0" err="1" smtClean="0"/>
              <a:t>length</a:t>
            </a:r>
            <a:r>
              <a:rPr lang="ca-ES" baseline="0" noProof="0" dirty="0" smtClean="0"/>
              <a:t> of </a:t>
            </a:r>
            <a:r>
              <a:rPr lang="ca-ES" baseline="0" noProof="0" dirty="0" err="1" smtClean="0"/>
              <a:t>the</a:t>
            </a:r>
            <a:r>
              <a:rPr lang="ca-ES" baseline="0" noProof="0" dirty="0" smtClean="0"/>
              <a:t> </a:t>
            </a:r>
            <a:r>
              <a:rPr lang="ca-ES" baseline="0" noProof="0" dirty="0" err="1" smtClean="0"/>
              <a:t>tree</a:t>
            </a:r>
            <a:r>
              <a:rPr lang="ca-ES" baseline="0" noProof="0" dirty="0" smtClean="0"/>
              <a:t> </a:t>
            </a:r>
            <a:r>
              <a:rPr lang="ca-ES" baseline="0" noProof="0" dirty="0" err="1" smtClean="0"/>
              <a:t>and</a:t>
            </a:r>
            <a:r>
              <a:rPr lang="ca-ES" baseline="0" noProof="0" dirty="0" smtClean="0"/>
              <a:t> </a:t>
            </a:r>
            <a:r>
              <a:rPr lang="ca-ES" baseline="0" noProof="0" dirty="0" err="1" smtClean="0"/>
              <a:t>its</a:t>
            </a:r>
            <a:r>
              <a:rPr lang="ca-ES" baseline="0" noProof="0" dirty="0" smtClean="0"/>
              <a:t> </a:t>
            </a:r>
            <a:r>
              <a:rPr lang="ca-ES" baseline="0" noProof="0" dirty="0" err="1" smtClean="0"/>
              <a:t>radius</a:t>
            </a:r>
            <a:r>
              <a:rPr lang="ca-ES" baseline="0" noProof="0" dirty="0" smtClean="0"/>
              <a:t> </a:t>
            </a:r>
            <a:r>
              <a:rPr lang="ca-ES" baseline="0" noProof="0" dirty="0" err="1" smtClean="0"/>
              <a:t>with</a:t>
            </a:r>
            <a:r>
              <a:rPr lang="ca-ES" baseline="0" noProof="0" dirty="0" smtClean="0"/>
              <a:t> </a:t>
            </a:r>
            <a:r>
              <a:rPr lang="ca-ES" baseline="0" noProof="0" dirty="0" err="1" smtClean="0"/>
              <a:t>power</a:t>
            </a:r>
            <a:r>
              <a:rPr lang="ca-ES" baseline="0" noProof="0" dirty="0" smtClean="0"/>
              <a:t> 0.44.</a:t>
            </a:r>
          </a:p>
          <a:p>
            <a:endParaRPr lang="ca-ES" baseline="0" noProof="0" dirty="0" smtClean="0"/>
          </a:p>
          <a:p>
            <a:r>
              <a:rPr lang="ca-ES" baseline="0" noProof="0" dirty="0" err="1" smtClean="0"/>
              <a:t>Each</a:t>
            </a:r>
            <a:r>
              <a:rPr lang="ca-ES" baseline="0" noProof="0" dirty="0" smtClean="0"/>
              <a:t> </a:t>
            </a:r>
            <a:r>
              <a:rPr lang="ca-ES" baseline="0" noProof="0" dirty="0" err="1" smtClean="0"/>
              <a:t>point</a:t>
            </a:r>
            <a:r>
              <a:rPr lang="ca-ES" baseline="0" noProof="0" dirty="0" smtClean="0"/>
              <a:t> in </a:t>
            </a:r>
            <a:r>
              <a:rPr lang="ca-ES" baseline="0" noProof="0" dirty="0" err="1" smtClean="0"/>
              <a:t>these</a:t>
            </a:r>
            <a:r>
              <a:rPr lang="ca-ES" baseline="0" noProof="0" dirty="0" smtClean="0"/>
              <a:t> plots </a:t>
            </a:r>
            <a:r>
              <a:rPr lang="ca-ES" baseline="0" noProof="0" dirty="0" err="1" smtClean="0"/>
              <a:t>represents</a:t>
            </a:r>
            <a:r>
              <a:rPr lang="ca-ES" baseline="0" noProof="0" dirty="0" smtClean="0"/>
              <a:t> (</a:t>
            </a:r>
            <a:r>
              <a:rPr lang="ca-ES" baseline="0" noProof="0" dirty="0" err="1" smtClean="0"/>
              <a:t>left</a:t>
            </a:r>
            <a:r>
              <a:rPr lang="ca-ES" baseline="0" noProof="0" dirty="0" smtClean="0"/>
              <a:t>) </a:t>
            </a:r>
            <a:r>
              <a:rPr lang="ca-ES" baseline="0" noProof="0" dirty="0" err="1" smtClean="0"/>
              <a:t>the</a:t>
            </a:r>
            <a:r>
              <a:rPr lang="ca-ES" baseline="0" noProof="0" dirty="0" smtClean="0"/>
              <a:t> </a:t>
            </a:r>
            <a:r>
              <a:rPr lang="ca-ES" baseline="0" noProof="0" dirty="0" err="1" smtClean="0"/>
              <a:t>number</a:t>
            </a:r>
            <a:r>
              <a:rPr lang="ca-ES" baseline="0" noProof="0" dirty="0" smtClean="0"/>
              <a:t> of </a:t>
            </a:r>
            <a:r>
              <a:rPr lang="ca-ES" baseline="0" noProof="0" dirty="0" err="1" smtClean="0"/>
              <a:t>branch</a:t>
            </a:r>
            <a:r>
              <a:rPr lang="ca-ES" baseline="0" noProof="0" dirty="0" smtClean="0"/>
              <a:t> </a:t>
            </a:r>
            <a:r>
              <a:rPr lang="ca-ES" baseline="0" noProof="0" dirty="0" err="1" smtClean="0"/>
              <a:t>points</a:t>
            </a:r>
            <a:r>
              <a:rPr lang="ca-ES" baseline="0" noProof="0" dirty="0" smtClean="0"/>
              <a:t> </a:t>
            </a:r>
            <a:r>
              <a:rPr lang="ca-ES" baseline="0" noProof="0" dirty="0" err="1" smtClean="0"/>
              <a:t>and</a:t>
            </a:r>
            <a:r>
              <a:rPr lang="ca-ES" baseline="0" noProof="0" dirty="0" smtClean="0"/>
              <a:t> total </a:t>
            </a:r>
            <a:r>
              <a:rPr lang="ca-ES" baseline="0" noProof="0" dirty="0" err="1" smtClean="0"/>
              <a:t>length</a:t>
            </a:r>
            <a:r>
              <a:rPr lang="ca-ES" baseline="0" noProof="0" dirty="0" smtClean="0"/>
              <a:t> or (</a:t>
            </a:r>
            <a:r>
              <a:rPr lang="ca-ES" baseline="0" noProof="0" dirty="0" err="1" smtClean="0"/>
              <a:t>right</a:t>
            </a:r>
            <a:r>
              <a:rPr lang="ca-ES" baseline="0" noProof="0" dirty="0" smtClean="0"/>
              <a:t>) </a:t>
            </a:r>
            <a:r>
              <a:rPr lang="ca-ES" baseline="0" noProof="0" dirty="0" err="1" smtClean="0"/>
              <a:t>the</a:t>
            </a:r>
            <a:r>
              <a:rPr lang="ca-ES" baseline="0" noProof="0" dirty="0" smtClean="0"/>
              <a:t> total </a:t>
            </a:r>
            <a:r>
              <a:rPr lang="ca-ES" baseline="0" noProof="0" dirty="0" err="1" smtClean="0"/>
              <a:t>length</a:t>
            </a:r>
            <a:r>
              <a:rPr lang="ca-ES" baseline="0" noProof="0" dirty="0" smtClean="0"/>
              <a:t> </a:t>
            </a:r>
            <a:r>
              <a:rPr lang="ca-ES" baseline="0" noProof="0" dirty="0" err="1" smtClean="0"/>
              <a:t>and</a:t>
            </a:r>
            <a:r>
              <a:rPr lang="ca-ES" baseline="0" noProof="0" dirty="0" smtClean="0"/>
              <a:t> </a:t>
            </a:r>
            <a:r>
              <a:rPr lang="ca-ES" baseline="0" noProof="0" dirty="0" err="1" smtClean="0"/>
              <a:t>tree</a:t>
            </a:r>
            <a:r>
              <a:rPr lang="ca-ES" baseline="0" noProof="0" dirty="0" smtClean="0"/>
              <a:t> </a:t>
            </a:r>
            <a:r>
              <a:rPr lang="ca-ES" baseline="0" noProof="0" dirty="0" err="1" smtClean="0"/>
              <a:t>radius</a:t>
            </a:r>
            <a:r>
              <a:rPr lang="ca-ES" baseline="0" noProof="0" dirty="0" smtClean="0"/>
              <a:t> of </a:t>
            </a:r>
            <a:r>
              <a:rPr lang="ca-ES" baseline="0" noProof="0" dirty="0" err="1" smtClean="0"/>
              <a:t>reconstructed</a:t>
            </a:r>
            <a:r>
              <a:rPr lang="ca-ES" baseline="0" noProof="0" dirty="0" smtClean="0"/>
              <a:t> single </a:t>
            </a:r>
            <a:r>
              <a:rPr lang="ca-ES" baseline="0" noProof="0" dirty="0" err="1" smtClean="0"/>
              <a:t>neurons</a:t>
            </a:r>
            <a:r>
              <a:rPr lang="ca-ES" baseline="0" noProof="0" dirty="0" smtClean="0"/>
              <a:t>. </a:t>
            </a:r>
            <a:r>
              <a:rPr lang="ca-ES" baseline="0" noProof="0" dirty="0" err="1" smtClean="0"/>
              <a:t>It</a:t>
            </a:r>
            <a:r>
              <a:rPr lang="ca-ES" baseline="0" noProof="0" dirty="0" smtClean="0"/>
              <a:t> can be </a:t>
            </a:r>
            <a:r>
              <a:rPr lang="ca-ES" baseline="0" noProof="0" dirty="0" err="1" smtClean="0"/>
              <a:t>seen</a:t>
            </a:r>
            <a:r>
              <a:rPr lang="ca-ES" baseline="0" noProof="0" dirty="0" smtClean="0"/>
              <a:t> </a:t>
            </a:r>
            <a:r>
              <a:rPr lang="ca-ES" baseline="0" noProof="0" dirty="0" err="1" smtClean="0"/>
              <a:t>that</a:t>
            </a:r>
            <a:r>
              <a:rPr lang="ca-ES" baseline="0" noProof="0" dirty="0" smtClean="0"/>
              <a:t> </a:t>
            </a:r>
            <a:r>
              <a:rPr lang="ca-ES" baseline="0" noProof="0" dirty="0" err="1" smtClean="0"/>
              <a:t>both</a:t>
            </a:r>
            <a:r>
              <a:rPr lang="ca-ES" baseline="0" noProof="0" dirty="0" smtClean="0"/>
              <a:t> </a:t>
            </a:r>
            <a:r>
              <a:rPr lang="ca-ES" baseline="0" noProof="0" dirty="0" err="1" smtClean="0"/>
              <a:t>power</a:t>
            </a:r>
            <a:r>
              <a:rPr lang="ca-ES" baseline="0" noProof="0" dirty="0" smtClean="0"/>
              <a:t> </a:t>
            </a:r>
            <a:r>
              <a:rPr lang="ca-ES" baseline="0" noProof="0" dirty="0" err="1" smtClean="0"/>
              <a:t>laws</a:t>
            </a:r>
            <a:r>
              <a:rPr lang="ca-ES" baseline="0" noProof="0" dirty="0" smtClean="0"/>
              <a:t> fit </a:t>
            </a:r>
            <a:r>
              <a:rPr lang="ca-ES" baseline="0" noProof="0" dirty="0" err="1" smtClean="0"/>
              <a:t>well</a:t>
            </a:r>
            <a:r>
              <a:rPr lang="ca-ES" baseline="0" noProof="0" dirty="0" smtClean="0"/>
              <a:t> </a:t>
            </a:r>
            <a:r>
              <a:rPr lang="ca-ES" baseline="0" noProof="0" dirty="0" err="1" smtClean="0"/>
              <a:t>the</a:t>
            </a:r>
            <a:r>
              <a:rPr lang="ca-ES" baseline="0" noProof="0" dirty="0" smtClean="0"/>
              <a:t> </a:t>
            </a:r>
            <a:r>
              <a:rPr lang="ca-ES" baseline="0" noProof="0" dirty="0" err="1" smtClean="0"/>
              <a:t>distributions</a:t>
            </a:r>
            <a:r>
              <a:rPr lang="ca-ES" baseline="0" noProof="0" dirty="0" smtClean="0"/>
              <a:t> of real </a:t>
            </a:r>
            <a:r>
              <a:rPr lang="ca-ES" baseline="0" noProof="0" dirty="0" err="1" smtClean="0"/>
              <a:t>trees</a:t>
            </a:r>
            <a:r>
              <a:rPr lang="ca-ES" baseline="0" noProof="0" dirty="0" smtClean="0"/>
              <a:t>. </a:t>
            </a:r>
            <a:endParaRPr lang="en-US" baseline="0" noProof="0" dirty="0" smtClean="0"/>
          </a:p>
          <a:p>
            <a:endParaRPr lang="en-US" baseline="0" noProof="0" dirty="0" smtClean="0"/>
          </a:p>
          <a:p>
            <a:endParaRPr lang="ca-ES" baseline="0" noProof="0" dirty="0" smtClean="0"/>
          </a:p>
          <a:p>
            <a:endParaRPr lang="en-US" baseline="0" noProof="0" dirty="0" smtClean="0"/>
          </a:p>
        </p:txBody>
      </p:sp>
      <p:sp>
        <p:nvSpPr>
          <p:cNvPr id="4" name="Slide Number Placeholder 3"/>
          <p:cNvSpPr>
            <a:spLocks noGrp="1"/>
          </p:cNvSpPr>
          <p:nvPr>
            <p:ph type="sldNum" sz="quarter" idx="10"/>
          </p:nvPr>
        </p:nvSpPr>
        <p:spPr/>
        <p:txBody>
          <a:bodyPr/>
          <a:lstStyle/>
          <a:p>
            <a:fld id="{7CC065B3-52DF-49F4-B2CF-EEABA75A8558}" type="slidenum">
              <a:rPr lang="en-US" smtClean="0"/>
              <a:t>3</a:t>
            </a:fld>
            <a:endParaRPr lang="en-US"/>
          </a:p>
        </p:txBody>
      </p:sp>
    </p:spTree>
    <p:extLst>
      <p:ext uri="{BB962C8B-B14F-4D97-AF65-F5344CB8AC3E}">
        <p14:creationId xmlns:p14="http://schemas.microsoft.com/office/powerpoint/2010/main" val="33277151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Instead</a:t>
            </a:r>
            <a:r>
              <a:rPr lang="en-US" baseline="0" dirty="0" smtClean="0"/>
              <a:t>, when </a:t>
            </a:r>
            <a:r>
              <a:rPr lang="en-US" baseline="0" dirty="0" err="1" smtClean="0"/>
              <a:t>incresing</a:t>
            </a:r>
            <a:r>
              <a:rPr lang="en-US" baseline="0" dirty="0" smtClean="0"/>
              <a:t> dendritic tree size, </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31</a:t>
            </a:fld>
            <a:endParaRPr lang="en-US"/>
          </a:p>
        </p:txBody>
      </p:sp>
    </p:spTree>
    <p:extLst>
      <p:ext uri="{BB962C8B-B14F-4D97-AF65-F5344CB8AC3E}">
        <p14:creationId xmlns:p14="http://schemas.microsoft.com/office/powerpoint/2010/main" val="25506432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Finally, </a:t>
            </a:r>
            <a:r>
              <a:rPr lang="en-US" dirty="0" err="1" smtClean="0"/>
              <a:t>incresing</a:t>
            </a:r>
            <a:r>
              <a:rPr lang="en-US" dirty="0" smtClean="0"/>
              <a:t> dendrite …</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32</a:t>
            </a:fld>
            <a:endParaRPr lang="en-US"/>
          </a:p>
        </p:txBody>
      </p:sp>
    </p:spTree>
    <p:extLst>
      <p:ext uri="{BB962C8B-B14F-4D97-AF65-F5344CB8AC3E}">
        <p14:creationId xmlns:p14="http://schemas.microsoft.com/office/powerpoint/2010/main" val="46895918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exploration defined</a:t>
            </a:r>
            <a:r>
              <a:rPr lang="en-US" baseline="0" dirty="0" smtClean="0"/>
              <a:t> an efficiency </a:t>
            </a:r>
            <a:r>
              <a:rPr lang="en-US" baseline="0" dirty="0" err="1" smtClean="0"/>
              <a:t>morphospace</a:t>
            </a:r>
            <a:r>
              <a:rPr lang="en-US" baseline="0" dirty="0" smtClean="0"/>
              <a:t> that contrary to what we expected was not having linear dependencies among all the metrics but instead, had an asymptotic dependency between storage capacity and cost, indicating that storage capacity saturates for high spine and dendritic density values</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33</a:t>
            </a:fld>
            <a:endParaRPr lang="en-US"/>
          </a:p>
        </p:txBody>
      </p:sp>
    </p:spTree>
    <p:extLst>
      <p:ext uri="{BB962C8B-B14F-4D97-AF65-F5344CB8AC3E}">
        <p14:creationId xmlns:p14="http://schemas.microsoft.com/office/powerpoint/2010/main" val="3819444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In these</a:t>
            </a:r>
            <a:r>
              <a:rPr lang="en-GB" baseline="0" dirty="0" smtClean="0"/>
              <a:t> 2D projection we can see that…</a:t>
            </a:r>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34</a:t>
            </a:fld>
            <a:endParaRPr lang="en-US"/>
          </a:p>
        </p:txBody>
      </p:sp>
    </p:spTree>
    <p:extLst>
      <p:ext uri="{BB962C8B-B14F-4D97-AF65-F5344CB8AC3E}">
        <p14:creationId xmlns:p14="http://schemas.microsoft.com/office/powerpoint/2010/main" val="64994451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When we plot </a:t>
            </a:r>
            <a:r>
              <a:rPr lang="en-GB" baseline="0" dirty="0" smtClean="0"/>
              <a:t>our biological models in this projections, we see that both control strains are beyond the </a:t>
            </a:r>
            <a:r>
              <a:rPr lang="en-GB" baseline="0" dirty="0" err="1" smtClean="0"/>
              <a:t>pareto</a:t>
            </a:r>
            <a:r>
              <a:rPr lang="en-GB" baseline="0" dirty="0" smtClean="0"/>
              <a:t> front for routing efficiency, suggesting the they are </a:t>
            </a:r>
            <a:r>
              <a:rPr lang="en-GB" baseline="0" dirty="0" err="1" smtClean="0"/>
              <a:t>optimaly</a:t>
            </a:r>
            <a:r>
              <a:rPr lang="en-GB" baseline="0" dirty="0" smtClean="0"/>
              <a:t> wired for this parameter, but instead for storage capacity they are not optimal.</a:t>
            </a:r>
          </a:p>
          <a:p>
            <a:endParaRPr lang="en-GB" baseline="0" dirty="0" smtClean="0"/>
          </a:p>
          <a:p>
            <a:r>
              <a:rPr lang="en-GB" baseline="0" dirty="0" smtClean="0"/>
              <a:t>In the case of the two models, both are suboptimal for storage capacity and less optimal than </a:t>
            </a:r>
            <a:r>
              <a:rPr lang="en-GB" baseline="0" dirty="0" err="1" smtClean="0"/>
              <a:t>wt</a:t>
            </a:r>
            <a:r>
              <a:rPr lang="en-GB" baseline="0" dirty="0" smtClean="0"/>
              <a:t> for routing </a:t>
            </a:r>
            <a:r>
              <a:rPr lang="en-GB" baseline="0" dirty="0" err="1" smtClean="0"/>
              <a:t>efficiecy</a:t>
            </a:r>
            <a:r>
              <a:rPr lang="en-GB" baseline="0" dirty="0" smtClean="0"/>
              <a:t>. In this case we can detect differences between </a:t>
            </a:r>
            <a:r>
              <a:rPr lang="en-GB" baseline="0" dirty="0" err="1" smtClean="0"/>
              <a:t>trisomc</a:t>
            </a:r>
            <a:r>
              <a:rPr lang="en-GB" baseline="0" dirty="0" smtClean="0"/>
              <a:t> and heterozygous neurons.</a:t>
            </a:r>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35</a:t>
            </a:fld>
            <a:endParaRPr lang="en-US"/>
          </a:p>
        </p:txBody>
      </p:sp>
    </p:spTree>
    <p:extLst>
      <p:ext uri="{BB962C8B-B14F-4D97-AF65-F5344CB8AC3E}">
        <p14:creationId xmlns:p14="http://schemas.microsoft.com/office/powerpoint/2010/main" val="286703664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smtClean="0"/>
              <a:t>Pintar dibujos network nuevos</a:t>
            </a:r>
          </a:p>
          <a:p>
            <a:endParaRPr lang="ca-ES" dirty="0" smtClean="0"/>
          </a:p>
          <a:p>
            <a:r>
              <a:rPr lang="ca-ES" dirty="0" smtClean="0"/>
              <a:t>Explicar bien variability</a:t>
            </a:r>
            <a:endParaRPr lang="en-GB" dirty="0" smtClean="0"/>
          </a:p>
          <a:p>
            <a:endParaRPr lang="ca-ES" dirty="0" smtClean="0"/>
          </a:p>
          <a:p>
            <a:r>
              <a:rPr lang="ca-ES" dirty="0" smtClean="0"/>
              <a:t>Marcar</a:t>
            </a:r>
            <a:r>
              <a:rPr lang="ca-ES" baseline="0" dirty="0" smtClean="0"/>
              <a:t> diferencias entre network y single-cell</a:t>
            </a:r>
            <a:endParaRPr lang="ca-ES" dirty="0" smtClean="0"/>
          </a:p>
        </p:txBody>
      </p:sp>
      <p:sp>
        <p:nvSpPr>
          <p:cNvPr id="4" name="Slide Number Placeholder 3"/>
          <p:cNvSpPr>
            <a:spLocks noGrp="1"/>
          </p:cNvSpPr>
          <p:nvPr>
            <p:ph type="sldNum" sz="quarter" idx="10"/>
          </p:nvPr>
        </p:nvSpPr>
        <p:spPr/>
        <p:txBody>
          <a:bodyPr/>
          <a:lstStyle/>
          <a:p>
            <a:fld id="{7CC065B3-52DF-49F4-B2CF-EEABA75A8558}" type="slidenum">
              <a:rPr lang="en-US" smtClean="0"/>
              <a:t>38</a:t>
            </a:fld>
            <a:endParaRPr lang="en-US"/>
          </a:p>
        </p:txBody>
      </p:sp>
    </p:spTree>
    <p:extLst>
      <p:ext uri="{BB962C8B-B14F-4D97-AF65-F5344CB8AC3E}">
        <p14:creationId xmlns:p14="http://schemas.microsoft.com/office/powerpoint/2010/main" val="27338317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smtClean="0"/>
              <a:t>Normalization to WT values</a:t>
            </a:r>
            <a:r>
              <a:rPr lang="ca-ES" baseline="0" dirty="0" smtClean="0"/>
              <a:t> has to be mentioned here</a:t>
            </a:r>
          </a:p>
          <a:p>
            <a:endParaRPr lang="ca-ES" baseline="0" dirty="0" smtClean="0"/>
          </a:p>
          <a:p>
            <a:r>
              <a:rPr lang="ca-ES" baseline="0" dirty="0" smtClean="0"/>
              <a:t>Comparativa entre métricas single-cell y network, marcar diferencia</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40</a:t>
            </a:fld>
            <a:endParaRPr lang="en-US"/>
          </a:p>
        </p:txBody>
      </p:sp>
    </p:spTree>
    <p:extLst>
      <p:ext uri="{BB962C8B-B14F-4D97-AF65-F5344CB8AC3E}">
        <p14:creationId xmlns:p14="http://schemas.microsoft.com/office/powerpoint/2010/main" val="115360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43</a:t>
            </a:fld>
            <a:endParaRPr lang="en-US"/>
          </a:p>
        </p:txBody>
      </p:sp>
    </p:spTree>
    <p:extLst>
      <p:ext uri="{BB962C8B-B14F-4D97-AF65-F5344CB8AC3E}">
        <p14:creationId xmlns:p14="http://schemas.microsoft.com/office/powerpoint/2010/main" val="123516666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To thus aim I</a:t>
            </a:r>
            <a:r>
              <a:rPr lang="en-GB" baseline="0" dirty="0" smtClean="0"/>
              <a:t> introduced the radial dependency in contact probability in the model</a:t>
            </a:r>
            <a:endParaRPr lang="en-GB" dirty="0" smtClean="0"/>
          </a:p>
          <a:p>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44</a:t>
            </a:fld>
            <a:endParaRPr lang="en-US"/>
          </a:p>
        </p:txBody>
      </p:sp>
    </p:spTree>
    <p:extLst>
      <p:ext uri="{BB962C8B-B14F-4D97-AF65-F5344CB8AC3E}">
        <p14:creationId xmlns:p14="http://schemas.microsoft.com/office/powerpoint/2010/main" val="172579874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However, in this exploration we did not take into account</a:t>
            </a:r>
            <a:r>
              <a:rPr lang="en-US" baseline="0" dirty="0" smtClean="0"/>
              <a:t> the position of the contact along the dendritic tree. This is important since a wide number of studies have demonstrated that the topology of spines defines its electrophysiological properties</a:t>
            </a:r>
            <a:endParaRPr lang="en-US" dirty="0" smtClean="0"/>
          </a:p>
          <a:p>
            <a:endParaRPr lang="en-GB" dirty="0" smtClean="0"/>
          </a:p>
          <a:p>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45</a:t>
            </a:fld>
            <a:endParaRPr lang="en-US"/>
          </a:p>
        </p:txBody>
      </p:sp>
    </p:spTree>
    <p:extLst>
      <p:ext uri="{BB962C8B-B14F-4D97-AF65-F5344CB8AC3E}">
        <p14:creationId xmlns:p14="http://schemas.microsoft.com/office/powerpoint/2010/main" val="2109432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noProof="0" dirty="0" smtClean="0"/>
              <a:t>To define this concept we have to imagine that neurons have to contact,</a:t>
            </a:r>
            <a:r>
              <a:rPr lang="en-US" baseline="0" noProof="0" dirty="0" smtClean="0"/>
              <a:t> how many target points has a neuron to reach</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noProof="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noProof="0" dirty="0" smtClean="0"/>
              <a:t>We could imagine several configurations to fill this space</a:t>
            </a:r>
            <a:endParaRPr lang="en-US" noProof="0" dirty="0" smtClean="0"/>
          </a:p>
        </p:txBody>
      </p:sp>
      <p:sp>
        <p:nvSpPr>
          <p:cNvPr id="4" name="Slide Number Placeholder 3"/>
          <p:cNvSpPr>
            <a:spLocks noGrp="1"/>
          </p:cNvSpPr>
          <p:nvPr>
            <p:ph type="sldNum" sz="quarter" idx="10"/>
          </p:nvPr>
        </p:nvSpPr>
        <p:spPr/>
        <p:txBody>
          <a:bodyPr/>
          <a:lstStyle/>
          <a:p>
            <a:fld id="{7CC065B3-52DF-49F4-B2CF-EEABA75A8558}" type="slidenum">
              <a:rPr lang="en-US" smtClean="0"/>
              <a:t>4</a:t>
            </a:fld>
            <a:endParaRPr lang="en-US"/>
          </a:p>
        </p:txBody>
      </p:sp>
    </p:spTree>
    <p:extLst>
      <p:ext uri="{BB962C8B-B14F-4D97-AF65-F5344CB8AC3E}">
        <p14:creationId xmlns:p14="http://schemas.microsoft.com/office/powerpoint/2010/main" val="170409473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GB" dirty="0" smtClean="0"/>
              <a:t>To thus aim I</a:t>
            </a:r>
            <a:r>
              <a:rPr lang="en-GB" baseline="0" dirty="0" smtClean="0"/>
              <a:t> introduced the radial dependency in contact probability in the model</a:t>
            </a:r>
            <a:endParaRPr lang="en-GB" dirty="0" smtClean="0"/>
          </a:p>
          <a:p>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46</a:t>
            </a:fld>
            <a:endParaRPr lang="en-US"/>
          </a:p>
        </p:txBody>
      </p:sp>
    </p:spTree>
    <p:extLst>
      <p:ext uri="{BB962C8B-B14F-4D97-AF65-F5344CB8AC3E}">
        <p14:creationId xmlns:p14="http://schemas.microsoft.com/office/powerpoint/2010/main" val="80722777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doing so I observed that routing</a:t>
            </a:r>
            <a:r>
              <a:rPr lang="en-US" baseline="0" dirty="0" smtClean="0"/>
              <a:t> efficiency at the network level increases while keeping constant the material cost</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47</a:t>
            </a:fld>
            <a:endParaRPr lang="en-US"/>
          </a:p>
        </p:txBody>
      </p:sp>
    </p:spTree>
    <p:extLst>
      <p:ext uri="{BB962C8B-B14F-4D97-AF65-F5344CB8AC3E}">
        <p14:creationId xmlns:p14="http://schemas.microsoft.com/office/powerpoint/2010/main" val="2106998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smtClean="0"/>
              <a:t>With</a:t>
            </a:r>
            <a:r>
              <a:rPr lang="ca-ES" baseline="0" dirty="0" smtClean="0"/>
              <a:t> </a:t>
            </a:r>
            <a:r>
              <a:rPr lang="ca-ES" baseline="0" dirty="0" err="1" smtClean="0"/>
              <a:t>the</a:t>
            </a:r>
            <a:r>
              <a:rPr lang="ca-ES" baseline="0" dirty="0" smtClean="0"/>
              <a:t> </a:t>
            </a:r>
            <a:r>
              <a:rPr lang="ca-ES" baseline="0" dirty="0" err="1" smtClean="0"/>
              <a:t>explorations</a:t>
            </a:r>
            <a:r>
              <a:rPr lang="ca-ES" baseline="0" dirty="0" smtClean="0"/>
              <a:t> ....</a:t>
            </a:r>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48</a:t>
            </a:fld>
            <a:endParaRPr lang="en-US"/>
          </a:p>
        </p:txBody>
      </p:sp>
    </p:spTree>
    <p:extLst>
      <p:ext uri="{BB962C8B-B14F-4D97-AF65-F5344CB8AC3E}">
        <p14:creationId xmlns:p14="http://schemas.microsoft.com/office/powerpoint/2010/main" val="261501730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err="1" smtClean="0"/>
              <a:t>If</a:t>
            </a:r>
            <a:r>
              <a:rPr lang="es-ES_tradnl" dirty="0" smtClean="0"/>
              <a:t> </a:t>
            </a:r>
            <a:r>
              <a:rPr lang="es-ES_tradnl" dirty="0" err="1" smtClean="0"/>
              <a:t>we</a:t>
            </a:r>
            <a:r>
              <a:rPr lang="es-ES_tradnl" dirty="0" smtClean="0"/>
              <a:t> </a:t>
            </a:r>
            <a:r>
              <a:rPr lang="es-ES_tradnl" dirty="0" err="1" smtClean="0"/>
              <a:t>now</a:t>
            </a:r>
            <a:r>
              <a:rPr lang="es-ES_tradnl" dirty="0" smtClean="0"/>
              <a:t> </a:t>
            </a:r>
            <a:r>
              <a:rPr lang="es-ES_tradnl" dirty="0" err="1" smtClean="0"/>
              <a:t>parametrize</a:t>
            </a:r>
            <a:r>
              <a:rPr lang="es-ES_tradnl" dirty="0" smtClean="0"/>
              <a:t> </a:t>
            </a:r>
            <a:r>
              <a:rPr lang="es-ES_tradnl" dirty="0" err="1" smtClean="0"/>
              <a:t>this</a:t>
            </a:r>
            <a:r>
              <a:rPr lang="es-ES_tradnl" dirty="0" smtClean="0"/>
              <a:t> </a:t>
            </a:r>
            <a:r>
              <a:rPr lang="es-ES_tradnl" dirty="0" err="1" smtClean="0"/>
              <a:t>model</a:t>
            </a:r>
            <a:r>
              <a:rPr lang="es-ES_tradnl" dirty="0" smtClean="0"/>
              <a:t> </a:t>
            </a:r>
            <a:r>
              <a:rPr lang="es-ES_tradnl" dirty="0" err="1" smtClean="0"/>
              <a:t>with</a:t>
            </a:r>
            <a:r>
              <a:rPr lang="es-ES_tradnl" dirty="0" smtClean="0"/>
              <a:t> experimental data </a:t>
            </a:r>
            <a:r>
              <a:rPr lang="es-ES_tradnl" dirty="0" err="1" smtClean="0"/>
              <a:t>from</a:t>
            </a:r>
            <a:r>
              <a:rPr lang="es-ES_tradnl" dirty="0" smtClean="0"/>
              <a:t> </a:t>
            </a:r>
            <a:r>
              <a:rPr lang="es-ES_tradnl" dirty="0" err="1" smtClean="0"/>
              <a:t>our</a:t>
            </a:r>
            <a:r>
              <a:rPr lang="es-ES_tradnl" baseline="0" dirty="0" smtClean="0"/>
              <a:t> </a:t>
            </a:r>
            <a:r>
              <a:rPr lang="es-ES_tradnl" baseline="0" dirty="0" err="1" smtClean="0"/>
              <a:t>biological</a:t>
            </a:r>
            <a:r>
              <a:rPr lang="es-ES_tradnl" baseline="0" dirty="0" smtClean="0"/>
              <a:t> </a:t>
            </a:r>
            <a:r>
              <a:rPr lang="es-ES_tradnl" baseline="0" dirty="0" err="1" smtClean="0"/>
              <a:t>samples</a:t>
            </a:r>
            <a:endParaRPr lang="en-US" dirty="0" smtClean="0"/>
          </a:p>
          <a:p>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49</a:t>
            </a:fld>
            <a:endParaRPr lang="en-US"/>
          </a:p>
        </p:txBody>
      </p:sp>
    </p:spTree>
    <p:extLst>
      <p:ext uri="{BB962C8B-B14F-4D97-AF65-F5344CB8AC3E}">
        <p14:creationId xmlns:p14="http://schemas.microsoft.com/office/powerpoint/2010/main" val="69236675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smtClean="0"/>
              <a:t>We</a:t>
            </a:r>
            <a:r>
              <a:rPr lang="ca-ES" dirty="0" smtClean="0"/>
              <a:t> </a:t>
            </a:r>
            <a:r>
              <a:rPr lang="ca-ES" dirty="0" err="1" smtClean="0"/>
              <a:t>observe</a:t>
            </a:r>
            <a:r>
              <a:rPr lang="ca-ES" dirty="0" smtClean="0"/>
              <a:t> </a:t>
            </a:r>
            <a:r>
              <a:rPr lang="ca-ES" dirty="0" err="1" smtClean="0"/>
              <a:t>that</a:t>
            </a:r>
            <a:r>
              <a:rPr lang="ca-ES" dirty="0" smtClean="0"/>
              <a:t> ...</a:t>
            </a:r>
          </a:p>
        </p:txBody>
      </p:sp>
      <p:sp>
        <p:nvSpPr>
          <p:cNvPr id="4" name="Slide Number Placeholder 3"/>
          <p:cNvSpPr>
            <a:spLocks noGrp="1"/>
          </p:cNvSpPr>
          <p:nvPr>
            <p:ph type="sldNum" sz="quarter" idx="10"/>
          </p:nvPr>
        </p:nvSpPr>
        <p:spPr/>
        <p:txBody>
          <a:bodyPr/>
          <a:lstStyle/>
          <a:p>
            <a:fld id="{7CC065B3-52DF-49F4-B2CF-EEABA75A8558}" type="slidenum">
              <a:rPr lang="en-US" smtClean="0"/>
              <a:t>50</a:t>
            </a:fld>
            <a:endParaRPr lang="en-US"/>
          </a:p>
        </p:txBody>
      </p:sp>
    </p:spTree>
    <p:extLst>
      <p:ext uri="{BB962C8B-B14F-4D97-AF65-F5344CB8AC3E}">
        <p14:creationId xmlns:p14="http://schemas.microsoft.com/office/powerpoint/2010/main" val="33590723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Given that subtle variations in dendritic tree</a:t>
            </a:r>
            <a:r>
              <a:rPr lang="en-US" baseline="0" dirty="0" smtClean="0"/>
              <a:t> structure can lead to deviations from optimality, the next relevant question was to determine to what extend </a:t>
            </a:r>
            <a:r>
              <a:rPr lang="en-US" sz="1200" b="1" i="0" u="none" strike="noStrike" kern="1200" baseline="0" dirty="0" smtClean="0">
                <a:solidFill>
                  <a:schemeClr val="tx1"/>
                </a:solidFill>
                <a:latin typeface="+mn-lt"/>
                <a:ea typeface="+mn-ea"/>
                <a:cs typeface="+mn-cs"/>
              </a:rPr>
              <a:t>Within-class cell morphology variability could be relevant to explain differential </a:t>
            </a:r>
            <a:r>
              <a:rPr lang="en-US" sz="1200" b="1" i="0" u="none" strike="noStrike" kern="1200" baseline="0" dirty="0" err="1" smtClean="0">
                <a:solidFill>
                  <a:schemeClr val="tx1"/>
                </a:solidFill>
                <a:latin typeface="+mn-lt"/>
                <a:ea typeface="+mn-ea"/>
                <a:cs typeface="+mn-cs"/>
              </a:rPr>
              <a:t>comptational</a:t>
            </a:r>
            <a:r>
              <a:rPr lang="en-US" sz="1200" b="1" i="0" u="none" strike="noStrike" kern="1200" baseline="0" dirty="0" smtClean="0">
                <a:solidFill>
                  <a:schemeClr val="tx1"/>
                </a:solidFill>
                <a:latin typeface="+mn-lt"/>
                <a:ea typeface="+mn-ea"/>
                <a:cs typeface="+mn-cs"/>
              </a:rPr>
              <a:t> capabilities of brain network in different regions. </a:t>
            </a:r>
          </a:p>
          <a:p>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51</a:t>
            </a:fld>
            <a:endParaRPr lang="en-US"/>
          </a:p>
        </p:txBody>
      </p:sp>
    </p:spTree>
    <p:extLst>
      <p:ext uri="{BB962C8B-B14F-4D97-AF65-F5344CB8AC3E}">
        <p14:creationId xmlns:p14="http://schemas.microsoft.com/office/powerpoint/2010/main" val="37056824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smtClean="0"/>
              <a:t>Given that my models show that subtle neuromorphological</a:t>
            </a:r>
            <a:r>
              <a:rPr lang="ca-ES" baseline="0" dirty="0" smtClean="0"/>
              <a:t> changes derive in important functional consequences, it was relevant to explore the natural variation in the structural properties of neurons</a:t>
            </a:r>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52</a:t>
            </a:fld>
            <a:endParaRPr lang="en-US"/>
          </a:p>
        </p:txBody>
      </p:sp>
    </p:spTree>
    <p:extLst>
      <p:ext uri="{BB962C8B-B14F-4D97-AF65-F5344CB8AC3E}">
        <p14:creationId xmlns:p14="http://schemas.microsoft.com/office/powerpoint/2010/main" val="282880700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Given that subtle variations in dendritic tree</a:t>
            </a:r>
            <a:r>
              <a:rPr lang="en-US" baseline="0" dirty="0" smtClean="0"/>
              <a:t> structure can lead to deviations from optimality, the next relevant question was to determine to what extend </a:t>
            </a:r>
            <a:r>
              <a:rPr lang="en-US" sz="1200" b="1" i="0" u="none" strike="noStrike" kern="1200" baseline="0" dirty="0" smtClean="0">
                <a:solidFill>
                  <a:schemeClr val="tx1"/>
                </a:solidFill>
                <a:latin typeface="+mn-lt"/>
                <a:ea typeface="+mn-ea"/>
                <a:cs typeface="+mn-cs"/>
              </a:rPr>
              <a:t>Within-class cell morphology variability could be relevant to explain differential </a:t>
            </a:r>
            <a:r>
              <a:rPr lang="en-US" sz="1200" b="1" i="0" u="none" strike="noStrike" kern="1200" baseline="0" dirty="0" err="1" smtClean="0">
                <a:solidFill>
                  <a:schemeClr val="tx1"/>
                </a:solidFill>
                <a:latin typeface="+mn-lt"/>
                <a:ea typeface="+mn-ea"/>
                <a:cs typeface="+mn-cs"/>
              </a:rPr>
              <a:t>comptational</a:t>
            </a:r>
            <a:r>
              <a:rPr lang="en-US" sz="1200" b="1" i="0" u="none" strike="noStrike" kern="1200" baseline="0" dirty="0" smtClean="0">
                <a:solidFill>
                  <a:schemeClr val="tx1"/>
                </a:solidFill>
                <a:latin typeface="+mn-lt"/>
                <a:ea typeface="+mn-ea"/>
                <a:cs typeface="+mn-cs"/>
              </a:rPr>
              <a:t> capabilities of brain network in different regions. </a:t>
            </a:r>
          </a:p>
          <a:p>
            <a:r>
              <a:rPr lang="en-US" sz="1200" b="1" i="0" u="none" strike="noStrike" kern="1200" baseline="0" dirty="0" smtClean="0">
                <a:solidFill>
                  <a:schemeClr val="tx1"/>
                </a:solidFill>
                <a:latin typeface="+mn-lt"/>
                <a:ea typeface="+mn-ea"/>
                <a:cs typeface="+mn-cs"/>
              </a:rPr>
              <a:t>To this aim I focused in the hippocampus CA1, a well defined hippocampal </a:t>
            </a:r>
            <a:r>
              <a:rPr lang="en-US" sz="1200" b="1" i="0" u="none" strike="noStrike" kern="1200" baseline="0" dirty="0" err="1" smtClean="0">
                <a:solidFill>
                  <a:schemeClr val="tx1"/>
                </a:solidFill>
                <a:latin typeface="+mn-lt"/>
                <a:ea typeface="+mn-ea"/>
                <a:cs typeface="+mn-cs"/>
              </a:rPr>
              <a:t>subregion</a:t>
            </a:r>
            <a:r>
              <a:rPr lang="en-US" sz="1200" b="1" i="0" u="none" strike="noStrike" kern="1200" baseline="0" dirty="0" smtClean="0">
                <a:solidFill>
                  <a:schemeClr val="tx1"/>
                </a:solidFill>
                <a:latin typeface="+mn-lt"/>
                <a:ea typeface="+mn-ea"/>
                <a:cs typeface="+mn-cs"/>
              </a:rPr>
              <a:t> with important contribution to spatial learning, which is altered in DS mouse models.</a:t>
            </a:r>
            <a:endParaRPr lang="en-US" dirty="0" smtClean="0"/>
          </a:p>
          <a:p>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53</a:t>
            </a:fld>
            <a:endParaRPr lang="en-US"/>
          </a:p>
        </p:txBody>
      </p:sp>
    </p:spTree>
    <p:extLst>
      <p:ext uri="{BB962C8B-B14F-4D97-AF65-F5344CB8AC3E}">
        <p14:creationId xmlns:p14="http://schemas.microsoft.com/office/powerpoint/2010/main" val="160412344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s-ES_tradnl" dirty="0" smtClean="0"/>
              <a:t>In </a:t>
            </a:r>
            <a:r>
              <a:rPr lang="es-ES_tradnl" dirty="0" err="1" smtClean="0"/>
              <a:t>this</a:t>
            </a:r>
            <a:r>
              <a:rPr lang="es-ES_tradnl" baseline="0" dirty="0" smtClean="0"/>
              <a:t> </a:t>
            </a:r>
            <a:r>
              <a:rPr lang="es-ES_tradnl" baseline="0" dirty="0" err="1" smtClean="0"/>
              <a:t>experiment</a:t>
            </a:r>
            <a:r>
              <a:rPr lang="es-ES_tradnl" baseline="0" dirty="0" smtClean="0"/>
              <a:t> I </a:t>
            </a:r>
            <a:r>
              <a:rPr lang="es-ES_tradnl" baseline="0" dirty="0" err="1" smtClean="0"/>
              <a:t>had</a:t>
            </a:r>
            <a:r>
              <a:rPr lang="es-ES_tradnl" baseline="0" dirty="0" smtClean="0"/>
              <a:t> </a:t>
            </a:r>
            <a:r>
              <a:rPr lang="es-ES_tradnl" baseline="0" dirty="0" err="1" smtClean="0"/>
              <a:t>to</a:t>
            </a:r>
            <a:r>
              <a:rPr lang="es-ES_tradnl" baseline="0" dirty="0" smtClean="0"/>
              <a:t> </a:t>
            </a:r>
            <a:r>
              <a:rPr lang="es-ES_tradnl" baseline="0" dirty="0" err="1" smtClean="0"/>
              <a:t>gather</a:t>
            </a:r>
            <a:r>
              <a:rPr lang="es-ES_tradnl" baseline="0" dirty="0" smtClean="0"/>
              <a:t> experimental data, </a:t>
            </a:r>
            <a:r>
              <a:rPr lang="es-ES_tradnl" baseline="0" dirty="0" err="1" smtClean="0"/>
              <a:t>given</a:t>
            </a:r>
            <a:r>
              <a:rPr lang="es-ES_tradnl" baseline="0" dirty="0" smtClean="0"/>
              <a:t> </a:t>
            </a:r>
            <a:r>
              <a:rPr lang="es-ES_tradnl" baseline="0" dirty="0" err="1" smtClean="0"/>
              <a:t>that</a:t>
            </a:r>
            <a:r>
              <a:rPr lang="es-ES_tradnl" baseline="0" dirty="0" smtClean="0"/>
              <a:t> </a:t>
            </a:r>
            <a:r>
              <a:rPr lang="es-ES_tradnl" baseline="0" dirty="0" err="1" smtClean="0"/>
              <a:t>previous</a:t>
            </a:r>
            <a:r>
              <a:rPr lang="es-ES_tradnl" baseline="0" dirty="0" smtClean="0"/>
              <a:t> </a:t>
            </a:r>
            <a:r>
              <a:rPr lang="es-ES_tradnl" baseline="0" dirty="0" err="1" smtClean="0"/>
              <a:t>studies</a:t>
            </a:r>
            <a:r>
              <a:rPr lang="es-ES_tradnl" baseline="0" dirty="0" smtClean="0"/>
              <a:t> </a:t>
            </a:r>
            <a:r>
              <a:rPr lang="es-ES_tradnl" baseline="0" dirty="0" err="1" smtClean="0"/>
              <a:t>had</a:t>
            </a:r>
            <a:r>
              <a:rPr lang="es-ES_tradnl" baseline="0" dirty="0" smtClean="0"/>
              <a:t> </a:t>
            </a:r>
            <a:r>
              <a:rPr lang="es-ES_tradnl" baseline="0" dirty="0" err="1" smtClean="0"/>
              <a:t>not</a:t>
            </a:r>
            <a:r>
              <a:rPr lang="es-ES_tradnl" baseline="0" dirty="0" smtClean="0"/>
              <a:t> </a:t>
            </a:r>
            <a:r>
              <a:rPr lang="es-ES_tradnl" baseline="0" dirty="0" err="1" smtClean="0"/>
              <a:t>assesed</a:t>
            </a:r>
            <a:r>
              <a:rPr lang="es-ES_tradnl" baseline="0" dirty="0" smtClean="0"/>
              <a:t> position </a:t>
            </a:r>
            <a:r>
              <a:rPr lang="es-ES_tradnl" baseline="0" dirty="0" err="1" smtClean="0"/>
              <a:t>dependent</a:t>
            </a:r>
            <a:r>
              <a:rPr lang="es-ES_tradnl" baseline="0" dirty="0" smtClean="0"/>
              <a:t> </a:t>
            </a:r>
            <a:r>
              <a:rPr lang="es-ES_tradnl" baseline="0" dirty="0" err="1" smtClean="0"/>
              <a:t>variations</a:t>
            </a:r>
            <a:r>
              <a:rPr lang="es-ES_tradnl" baseline="0" dirty="0" smtClean="0"/>
              <a:t> in DS</a:t>
            </a:r>
            <a:endParaRPr lang="en-US" dirty="0" smtClean="0"/>
          </a:p>
          <a:p>
            <a:r>
              <a:rPr lang="es-ES_tradnl" baseline="0" dirty="0" smtClean="0"/>
              <a:t>and </a:t>
            </a:r>
            <a:r>
              <a:rPr lang="es-ES_tradnl" baseline="0" dirty="0" err="1" smtClean="0"/>
              <a:t>thus</a:t>
            </a:r>
            <a:r>
              <a:rPr lang="es-ES_tradnl" baseline="0" dirty="0" smtClean="0"/>
              <a:t> </a:t>
            </a:r>
            <a:r>
              <a:rPr lang="es-ES_tradnl" baseline="0" dirty="0" err="1" smtClean="0"/>
              <a:t>existing</a:t>
            </a:r>
            <a:r>
              <a:rPr lang="es-ES_tradnl" baseline="0" dirty="0" smtClean="0"/>
              <a:t> neuronal </a:t>
            </a:r>
            <a:r>
              <a:rPr lang="es-ES_tradnl" baseline="0" dirty="0" err="1" smtClean="0"/>
              <a:t>reconstructions</a:t>
            </a:r>
            <a:r>
              <a:rPr lang="es-ES_tradnl" baseline="0" dirty="0" smtClean="0"/>
              <a:t> </a:t>
            </a:r>
            <a:r>
              <a:rPr lang="es-ES_tradnl" baseline="0" dirty="0" err="1" smtClean="0"/>
              <a:t>were</a:t>
            </a:r>
            <a:r>
              <a:rPr lang="es-ES_tradnl" baseline="0" dirty="0" smtClean="0"/>
              <a:t> </a:t>
            </a:r>
            <a:r>
              <a:rPr lang="es-ES_tradnl" baseline="0" dirty="0" err="1" smtClean="0"/>
              <a:t>lacking</a:t>
            </a:r>
            <a:r>
              <a:rPr lang="es-ES_tradnl" baseline="0" dirty="0" smtClean="0"/>
              <a:t> </a:t>
            </a:r>
            <a:r>
              <a:rPr lang="es-ES_tradnl" baseline="0" dirty="0" err="1" smtClean="0"/>
              <a:t>this</a:t>
            </a:r>
            <a:r>
              <a:rPr lang="es-ES_tradnl" baseline="0" dirty="0" smtClean="0"/>
              <a:t> </a:t>
            </a:r>
            <a:r>
              <a:rPr lang="es-ES_tradnl" baseline="0" dirty="0" err="1" smtClean="0"/>
              <a:t>information</a:t>
            </a:r>
            <a:r>
              <a:rPr lang="es-ES_tradnl" baseline="0" dirty="0" smtClean="0"/>
              <a:t>.</a:t>
            </a:r>
          </a:p>
          <a:p>
            <a:endParaRPr lang="en-US" baseline="0" dirty="0" smtClean="0"/>
          </a:p>
          <a:p>
            <a:r>
              <a:rPr lang="en-US" baseline="0" dirty="0" smtClean="0"/>
              <a:t>I selected to this aim transgenic mice overexpressing DYRK1A, and previously shown to bear dendritic abnormalities and </a:t>
            </a:r>
            <a:r>
              <a:rPr lang="en-US" baseline="0" dirty="0" err="1" smtClean="0"/>
              <a:t>vsuo.spatial</a:t>
            </a:r>
            <a:r>
              <a:rPr lang="en-US" baseline="0" dirty="0" smtClean="0"/>
              <a:t> memory deficits. </a:t>
            </a:r>
          </a:p>
          <a:p>
            <a:endParaRPr lang="en-US" baseline="0" dirty="0" smtClean="0"/>
          </a:p>
          <a:p>
            <a:endParaRPr lang="es-ES_tradnl" baseline="0" dirty="0" smtClean="0"/>
          </a:p>
        </p:txBody>
      </p:sp>
      <p:sp>
        <p:nvSpPr>
          <p:cNvPr id="4" name="Slide Number Placeholder 3"/>
          <p:cNvSpPr>
            <a:spLocks noGrp="1"/>
          </p:cNvSpPr>
          <p:nvPr>
            <p:ph type="sldNum" sz="quarter" idx="10"/>
          </p:nvPr>
        </p:nvSpPr>
        <p:spPr/>
        <p:txBody>
          <a:bodyPr/>
          <a:lstStyle/>
          <a:p>
            <a:fld id="{E679EBD3-A250-4FE4-8CB0-2303294AD73C}" type="slidenum">
              <a:rPr lang="en-GB" smtClean="0"/>
              <a:t>54</a:t>
            </a:fld>
            <a:endParaRPr lang="en-GB"/>
          </a:p>
        </p:txBody>
      </p:sp>
    </p:spTree>
    <p:extLst>
      <p:ext uri="{BB962C8B-B14F-4D97-AF65-F5344CB8AC3E}">
        <p14:creationId xmlns:p14="http://schemas.microsoft.com/office/powerpoint/2010/main" val="25318411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Our</a:t>
            </a:r>
            <a:r>
              <a:rPr lang="en-US" baseline="0" dirty="0" smtClean="0"/>
              <a:t> neuronal reconstruction clearly demonstrated a position-dependent heterogeneity along the </a:t>
            </a:r>
            <a:r>
              <a:rPr lang="en-US" baseline="0" dirty="0" err="1" smtClean="0"/>
              <a:t>medio</a:t>
            </a:r>
            <a:r>
              <a:rPr lang="en-US" baseline="0" dirty="0" smtClean="0"/>
              <a:t>-lateral axis in both WT and transgenic pyramids</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56</a:t>
            </a:fld>
            <a:endParaRPr lang="en-US"/>
          </a:p>
        </p:txBody>
      </p:sp>
    </p:spTree>
    <p:extLst>
      <p:ext uri="{BB962C8B-B14F-4D97-AF65-F5344CB8AC3E}">
        <p14:creationId xmlns:p14="http://schemas.microsoft.com/office/powerpoint/2010/main" val="882012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noProof="0" dirty="0" smtClean="0"/>
              <a:t>In this first example, a configuration minimizing material and cost, would be able to reach most of the target pints, but at the expense of a high conduction time</a:t>
            </a:r>
          </a:p>
          <a:p>
            <a:endParaRPr lang="ca-ES" baseline="0" noProof="0" dirty="0" smtClean="0"/>
          </a:p>
          <a:p>
            <a:endParaRPr lang="en-US" baseline="0" noProof="0" dirty="0" smtClean="0"/>
          </a:p>
        </p:txBody>
      </p:sp>
      <p:sp>
        <p:nvSpPr>
          <p:cNvPr id="4" name="Slide Number Placeholder 3"/>
          <p:cNvSpPr>
            <a:spLocks noGrp="1"/>
          </p:cNvSpPr>
          <p:nvPr>
            <p:ph type="sldNum" sz="quarter" idx="10"/>
          </p:nvPr>
        </p:nvSpPr>
        <p:spPr/>
        <p:txBody>
          <a:bodyPr/>
          <a:lstStyle/>
          <a:p>
            <a:fld id="{7CC065B3-52DF-49F4-B2CF-EEABA75A8558}" type="slidenum">
              <a:rPr lang="en-US" smtClean="0"/>
              <a:t>5</a:t>
            </a:fld>
            <a:endParaRPr lang="en-US"/>
          </a:p>
        </p:txBody>
      </p:sp>
    </p:spTree>
    <p:extLst>
      <p:ext uri="{BB962C8B-B14F-4D97-AF65-F5344CB8AC3E}">
        <p14:creationId xmlns:p14="http://schemas.microsoft.com/office/powerpoint/2010/main" val="341154085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err="1" smtClean="0"/>
              <a:t>However</a:t>
            </a:r>
            <a:r>
              <a:rPr lang="ca-ES" dirty="0" smtClean="0"/>
              <a:t>, </a:t>
            </a:r>
            <a:r>
              <a:rPr lang="ca-ES" dirty="0" err="1" smtClean="0"/>
              <a:t>when</a:t>
            </a:r>
            <a:r>
              <a:rPr lang="ca-ES" dirty="0" smtClean="0"/>
              <a:t> </a:t>
            </a:r>
            <a:r>
              <a:rPr lang="ca-ES" dirty="0" err="1" smtClean="0"/>
              <a:t>pooling</a:t>
            </a:r>
            <a:r>
              <a:rPr lang="ca-ES" dirty="0" smtClean="0"/>
              <a:t> all </a:t>
            </a:r>
            <a:r>
              <a:rPr lang="ca-ES" dirty="0" err="1" smtClean="0"/>
              <a:t>the</a:t>
            </a:r>
            <a:r>
              <a:rPr lang="ca-ES" dirty="0" smtClean="0"/>
              <a:t> cell in </a:t>
            </a:r>
            <a:r>
              <a:rPr lang="ca-ES" dirty="0" err="1" smtClean="0"/>
              <a:t>different</a:t>
            </a:r>
            <a:r>
              <a:rPr lang="ca-ES" dirty="0" smtClean="0"/>
              <a:t> </a:t>
            </a:r>
            <a:r>
              <a:rPr lang="ca-ES" dirty="0" err="1" smtClean="0"/>
              <a:t>positions</a:t>
            </a:r>
            <a:r>
              <a:rPr lang="ca-ES" dirty="0" smtClean="0"/>
              <a:t>, </a:t>
            </a:r>
            <a:r>
              <a:rPr lang="ca-ES" dirty="0" err="1" smtClean="0"/>
              <a:t>we</a:t>
            </a:r>
            <a:r>
              <a:rPr lang="ca-ES" dirty="0" smtClean="0"/>
              <a:t> </a:t>
            </a:r>
            <a:r>
              <a:rPr lang="ca-ES" dirty="0" err="1" smtClean="0"/>
              <a:t>could</a:t>
            </a:r>
            <a:r>
              <a:rPr lang="ca-ES" dirty="0" smtClean="0"/>
              <a:t> </a:t>
            </a:r>
            <a:r>
              <a:rPr lang="ca-ES" dirty="0" err="1" smtClean="0"/>
              <a:t>identify</a:t>
            </a:r>
            <a:r>
              <a:rPr lang="ca-ES" dirty="0" smtClean="0"/>
              <a:t> </a:t>
            </a:r>
            <a:r>
              <a:rPr lang="ca-ES" dirty="0" err="1" smtClean="0"/>
              <a:t>only</a:t>
            </a:r>
            <a:r>
              <a:rPr lang="ca-ES" dirty="0" smtClean="0"/>
              <a:t> significant </a:t>
            </a:r>
            <a:r>
              <a:rPr lang="ca-ES" dirty="0" err="1" smtClean="0"/>
              <a:t>differences</a:t>
            </a:r>
            <a:r>
              <a:rPr lang="ca-ES" dirty="0" smtClean="0"/>
              <a:t> in </a:t>
            </a:r>
            <a:r>
              <a:rPr lang="ca-ES" dirty="0" err="1" smtClean="0"/>
              <a:t>maximum</a:t>
            </a:r>
            <a:r>
              <a:rPr lang="ca-ES" dirty="0" smtClean="0"/>
              <a:t> </a:t>
            </a:r>
            <a:r>
              <a:rPr lang="ca-ES" dirty="0" err="1" smtClean="0"/>
              <a:t>dendritic</a:t>
            </a:r>
            <a:r>
              <a:rPr lang="ca-ES" dirty="0" smtClean="0"/>
              <a:t> </a:t>
            </a:r>
            <a:r>
              <a:rPr lang="ca-ES" dirty="0" err="1" smtClean="0"/>
              <a:t>length</a:t>
            </a:r>
            <a:r>
              <a:rPr lang="ca-ES" baseline="0" dirty="0" smtClean="0"/>
              <a:t> </a:t>
            </a:r>
            <a:r>
              <a:rPr lang="ca-ES" baseline="0" dirty="0" err="1" smtClean="0"/>
              <a:t>and</a:t>
            </a:r>
            <a:r>
              <a:rPr lang="ca-ES" baseline="0" dirty="0" smtClean="0"/>
              <a:t> </a:t>
            </a:r>
            <a:r>
              <a:rPr lang="ca-ES" baseline="0" dirty="0" err="1" smtClean="0"/>
              <a:t>dendritic</a:t>
            </a:r>
            <a:r>
              <a:rPr lang="ca-ES" baseline="0" dirty="0" smtClean="0"/>
              <a:t> </a:t>
            </a:r>
            <a:r>
              <a:rPr lang="ca-ES" baseline="0" dirty="0" err="1" smtClean="0"/>
              <a:t>complexity</a:t>
            </a:r>
            <a:r>
              <a:rPr lang="ca-ES" baseline="0" dirty="0" smtClean="0"/>
              <a:t>.</a:t>
            </a:r>
          </a:p>
          <a:p>
            <a:endParaRPr lang="ca-ES" baseline="0" dirty="0" smtClean="0"/>
          </a:p>
          <a:p>
            <a:r>
              <a:rPr lang="ca-ES" baseline="0" dirty="0" err="1" smtClean="0"/>
              <a:t>The</a:t>
            </a:r>
            <a:r>
              <a:rPr lang="ca-ES" baseline="0" dirty="0" smtClean="0"/>
              <a:t> </a:t>
            </a:r>
            <a:r>
              <a:rPr lang="ca-ES" baseline="0" dirty="0" err="1" smtClean="0"/>
              <a:t>high</a:t>
            </a:r>
            <a:r>
              <a:rPr lang="ca-ES" baseline="0" dirty="0" smtClean="0"/>
              <a:t> </a:t>
            </a:r>
            <a:r>
              <a:rPr lang="ca-ES" baseline="0" dirty="0" err="1" smtClean="0"/>
              <a:t>levels</a:t>
            </a:r>
            <a:r>
              <a:rPr lang="ca-ES" baseline="0" dirty="0" smtClean="0"/>
              <a:t> of </a:t>
            </a:r>
            <a:r>
              <a:rPr lang="ca-ES" baseline="0" dirty="0" err="1" smtClean="0"/>
              <a:t>variance</a:t>
            </a:r>
            <a:r>
              <a:rPr lang="ca-ES" baseline="0" dirty="0" smtClean="0"/>
              <a:t> </a:t>
            </a:r>
            <a:r>
              <a:rPr lang="ca-ES" baseline="0" dirty="0" err="1" smtClean="0"/>
              <a:t>are</a:t>
            </a:r>
            <a:r>
              <a:rPr lang="ca-ES" baseline="0" dirty="0" smtClean="0"/>
              <a:t> </a:t>
            </a:r>
            <a:r>
              <a:rPr lang="ca-ES" baseline="0" dirty="0" err="1" smtClean="0"/>
              <a:t>certainly</a:t>
            </a:r>
            <a:r>
              <a:rPr lang="ca-ES" baseline="0" dirty="0" smtClean="0"/>
              <a:t> </a:t>
            </a:r>
            <a:r>
              <a:rPr lang="ca-ES" baseline="0" dirty="0" err="1" smtClean="0"/>
              <a:t>contributed</a:t>
            </a:r>
            <a:r>
              <a:rPr lang="ca-ES" baseline="0" dirty="0" smtClean="0"/>
              <a:t> </a:t>
            </a:r>
            <a:r>
              <a:rPr lang="ca-ES" baseline="0" dirty="0" err="1" smtClean="0"/>
              <a:t>by</a:t>
            </a:r>
            <a:r>
              <a:rPr lang="ca-ES" baseline="0" dirty="0" smtClean="0"/>
              <a:t> </a:t>
            </a:r>
            <a:r>
              <a:rPr lang="ca-ES" baseline="0" dirty="0" err="1" smtClean="0"/>
              <a:t>position</a:t>
            </a:r>
            <a:r>
              <a:rPr lang="ca-ES" baseline="0" dirty="0" smtClean="0"/>
              <a:t> dependent </a:t>
            </a:r>
            <a:r>
              <a:rPr lang="ca-ES" baseline="0" dirty="0" err="1" smtClean="0"/>
              <a:t>variance</a:t>
            </a:r>
            <a:r>
              <a:rPr lang="ca-ES" baseline="0" dirty="0" smtClean="0"/>
              <a:t> </a:t>
            </a:r>
            <a:r>
              <a:rPr lang="ca-ES" baseline="0" dirty="0" err="1" smtClean="0"/>
              <a:t>thus</a:t>
            </a:r>
            <a:r>
              <a:rPr lang="ca-ES" baseline="0" dirty="0" smtClean="0"/>
              <a:t> </a:t>
            </a:r>
            <a:r>
              <a:rPr lang="ca-ES" baseline="0" dirty="0" err="1" smtClean="0"/>
              <a:t>obscuring</a:t>
            </a:r>
            <a:r>
              <a:rPr lang="ca-ES" baseline="0" dirty="0" smtClean="0"/>
              <a:t> </a:t>
            </a:r>
            <a:r>
              <a:rPr lang="ca-ES" baseline="0" dirty="0" err="1" smtClean="0"/>
              <a:t>the</a:t>
            </a:r>
            <a:r>
              <a:rPr lang="ca-ES" baseline="0" dirty="0" smtClean="0"/>
              <a:t> real </a:t>
            </a:r>
            <a:r>
              <a:rPr lang="ca-ES" baseline="0" dirty="0" err="1" smtClean="0"/>
              <a:t>genotype</a:t>
            </a:r>
            <a:r>
              <a:rPr lang="ca-ES" baseline="0" dirty="0" smtClean="0"/>
              <a:t>-dependent </a:t>
            </a:r>
            <a:r>
              <a:rPr lang="ca-ES" baseline="0" dirty="0" err="1" smtClean="0"/>
              <a:t>effects</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57</a:t>
            </a:fld>
            <a:endParaRPr lang="en-US"/>
          </a:p>
        </p:txBody>
      </p:sp>
    </p:spTree>
    <p:extLst>
      <p:ext uri="{BB962C8B-B14F-4D97-AF65-F5344CB8AC3E}">
        <p14:creationId xmlns:p14="http://schemas.microsoft.com/office/powerpoint/2010/main" val="6566320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has</a:t>
            </a:r>
            <a:r>
              <a:rPr lang="en-US" baseline="0" dirty="0" smtClean="0"/>
              <a:t> also an impact when analyzing optimality, since, as you can observed both genotypes have optimal scaling</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58</a:t>
            </a:fld>
            <a:endParaRPr lang="en-US"/>
          </a:p>
        </p:txBody>
      </p:sp>
    </p:spTree>
    <p:extLst>
      <p:ext uri="{BB962C8B-B14F-4D97-AF65-F5344CB8AC3E}">
        <p14:creationId xmlns:p14="http://schemas.microsoft.com/office/powerpoint/2010/main" val="131507432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a:t>
            </a:r>
            <a:r>
              <a:rPr lang="en-US" baseline="0" dirty="0" smtClean="0"/>
              <a:t> taking into account the position of the cells, we could observe a complexity gradient along the </a:t>
            </a:r>
            <a:r>
              <a:rPr lang="en-US" baseline="0" dirty="0" err="1" smtClean="0"/>
              <a:t>medio-latral</a:t>
            </a:r>
            <a:r>
              <a:rPr lang="en-US" baseline="0" dirty="0" smtClean="0"/>
              <a:t> axis of dorsal CA1, that allowed to discriminate genotype dependent differences in dendritic complexity. </a:t>
            </a:r>
            <a:r>
              <a:rPr lang="en-US" baseline="0" dirty="0" err="1" smtClean="0"/>
              <a:t>Specifcally</a:t>
            </a:r>
            <a:r>
              <a:rPr lang="en-US" baseline="0" dirty="0" smtClean="0"/>
              <a:t> transgenic </a:t>
            </a:r>
            <a:r>
              <a:rPr lang="en-US" baseline="0" dirty="0" err="1" smtClean="0"/>
              <a:t>dndritic</a:t>
            </a:r>
            <a:r>
              <a:rPr lang="en-US" baseline="0" dirty="0" smtClean="0"/>
              <a:t> tress were significantly less complex only in medial CA1 pyramids . One of the limitations in this experiments is the low number of cells that we could reconstruct per position</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59</a:t>
            </a:fld>
            <a:endParaRPr lang="en-US"/>
          </a:p>
        </p:txBody>
      </p:sp>
    </p:spTree>
    <p:extLst>
      <p:ext uri="{BB962C8B-B14F-4D97-AF65-F5344CB8AC3E}">
        <p14:creationId xmlns:p14="http://schemas.microsoft.com/office/powerpoint/2010/main" val="277583282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a:t>
            </a:r>
            <a:r>
              <a:rPr lang="en-US" baseline="0" dirty="0" smtClean="0"/>
              <a:t> experiments clearly supported the need of devising an experimental  framework that could address </a:t>
            </a:r>
            <a:r>
              <a:rPr lang="en-US" baseline="0" dirty="0" err="1" smtClean="0"/>
              <a:t>neuromorphology</a:t>
            </a:r>
            <a:r>
              <a:rPr lang="en-US" baseline="0" dirty="0" smtClean="0"/>
              <a:t> from a </a:t>
            </a:r>
            <a:r>
              <a:rPr lang="en-US" baseline="0" dirty="0" err="1" smtClean="0"/>
              <a:t>ppopùlation</a:t>
            </a:r>
            <a:r>
              <a:rPr lang="en-US" baseline="0" dirty="0" smtClean="0"/>
              <a:t> perspective, at the </a:t>
            </a:r>
            <a:r>
              <a:rPr lang="en-US" baseline="0" dirty="0" err="1" smtClean="0"/>
              <a:t>mesoscopic</a:t>
            </a:r>
            <a:r>
              <a:rPr lang="en-US" baseline="0" dirty="0" smtClean="0"/>
              <a:t> scale</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60</a:t>
            </a:fld>
            <a:endParaRPr lang="en-US"/>
          </a:p>
        </p:txBody>
      </p:sp>
    </p:spTree>
    <p:extLst>
      <p:ext uri="{BB962C8B-B14F-4D97-AF65-F5344CB8AC3E}">
        <p14:creationId xmlns:p14="http://schemas.microsoft.com/office/powerpoint/2010/main" val="192371224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smtClean="0"/>
              <a:t>For</a:t>
            </a:r>
            <a:r>
              <a:rPr lang="ca-ES" baseline="0" dirty="0" smtClean="0"/>
              <a:t> </a:t>
            </a:r>
            <a:r>
              <a:rPr lang="ca-ES" baseline="0" dirty="0" err="1" smtClean="0"/>
              <a:t>developing</a:t>
            </a:r>
            <a:r>
              <a:rPr lang="ca-ES" baseline="0" dirty="0" smtClean="0"/>
              <a:t> </a:t>
            </a:r>
            <a:r>
              <a:rPr lang="ca-ES" baseline="0" dirty="0" err="1" smtClean="0"/>
              <a:t>the</a:t>
            </a:r>
            <a:r>
              <a:rPr lang="ca-ES" baseline="0" dirty="0" smtClean="0"/>
              <a:t> </a:t>
            </a:r>
            <a:r>
              <a:rPr lang="ca-ES" baseline="0" dirty="0" err="1" smtClean="0"/>
              <a:t>mesoscopic</a:t>
            </a:r>
            <a:r>
              <a:rPr lang="ca-ES" baseline="0" dirty="0" smtClean="0"/>
              <a:t> </a:t>
            </a:r>
            <a:r>
              <a:rPr lang="ca-ES" baseline="0" dirty="0" err="1" smtClean="0"/>
              <a:t>analysis</a:t>
            </a:r>
            <a:r>
              <a:rPr lang="ca-ES" baseline="0" dirty="0" smtClean="0"/>
              <a:t> </a:t>
            </a:r>
            <a:r>
              <a:rPr lang="ca-ES" baseline="0" dirty="0" err="1" smtClean="0"/>
              <a:t>framework</a:t>
            </a:r>
            <a:r>
              <a:rPr lang="ca-ES" baseline="0" dirty="0" smtClean="0"/>
              <a:t>, </a:t>
            </a:r>
            <a:r>
              <a:rPr lang="ca-ES" baseline="0" dirty="0" err="1" smtClean="0"/>
              <a:t>we</a:t>
            </a:r>
            <a:r>
              <a:rPr lang="ca-ES" baseline="0" dirty="0" smtClean="0"/>
              <a:t> </a:t>
            </a:r>
            <a:r>
              <a:rPr lang="ca-ES" baseline="0" dirty="0" err="1" smtClean="0"/>
              <a:t>used</a:t>
            </a:r>
            <a:r>
              <a:rPr lang="ca-ES" baseline="0" dirty="0" smtClean="0"/>
              <a:t> </a:t>
            </a:r>
            <a:r>
              <a:rPr lang="ca-ES" baseline="0" dirty="0" err="1" smtClean="0"/>
              <a:t>genetically</a:t>
            </a:r>
            <a:r>
              <a:rPr lang="ca-ES" baseline="0" dirty="0" smtClean="0"/>
              <a:t> </a:t>
            </a:r>
            <a:r>
              <a:rPr lang="ca-ES" baseline="0" dirty="0" err="1" smtClean="0"/>
              <a:t>labellledmice</a:t>
            </a:r>
            <a:r>
              <a:rPr lang="ca-ES" baseline="0" dirty="0" smtClean="0"/>
              <a:t>, in </a:t>
            </a:r>
            <a:r>
              <a:rPr lang="ca-ES" baseline="0" dirty="0" err="1" smtClean="0"/>
              <a:t>which</a:t>
            </a:r>
            <a:r>
              <a:rPr lang="ca-ES" baseline="0" dirty="0" smtClean="0"/>
              <a:t> </a:t>
            </a:r>
            <a:r>
              <a:rPr lang="ca-ES" baseline="0" dirty="0" err="1" smtClean="0"/>
              <a:t>the</a:t>
            </a:r>
            <a:r>
              <a:rPr lang="ca-ES" baseline="0" dirty="0" smtClean="0"/>
              <a:t> </a:t>
            </a:r>
            <a:r>
              <a:rPr lang="ca-ES" baseline="0" dirty="0" err="1" smtClean="0"/>
              <a:t>Yellow</a:t>
            </a:r>
            <a:r>
              <a:rPr lang="ca-ES" baseline="0" dirty="0" smtClean="0"/>
              <a:t> fluorescent </a:t>
            </a:r>
            <a:r>
              <a:rPr lang="ca-ES" baseline="0" dirty="0" err="1" smtClean="0"/>
              <a:t>gene</a:t>
            </a:r>
            <a:r>
              <a:rPr lang="ca-ES" baseline="0" dirty="0" smtClean="0"/>
              <a:t> </a:t>
            </a:r>
            <a:r>
              <a:rPr lang="ca-ES" baseline="0" dirty="0" err="1" smtClean="0"/>
              <a:t>expression</a:t>
            </a:r>
            <a:r>
              <a:rPr lang="ca-ES" baseline="0" dirty="0" smtClean="0"/>
              <a:t> is </a:t>
            </a:r>
            <a:r>
              <a:rPr lang="ca-ES" baseline="0" dirty="0" err="1" smtClean="0"/>
              <a:t>guided</a:t>
            </a:r>
            <a:r>
              <a:rPr lang="ca-ES" baseline="0" dirty="0" smtClean="0"/>
              <a:t> </a:t>
            </a:r>
            <a:r>
              <a:rPr lang="ca-ES" baseline="0" dirty="0" err="1" smtClean="0"/>
              <a:t>by</a:t>
            </a:r>
            <a:r>
              <a:rPr lang="ca-ES" baseline="0" dirty="0" smtClean="0"/>
              <a:t> </a:t>
            </a:r>
            <a:r>
              <a:rPr lang="ca-ES" baseline="0" dirty="0" err="1" smtClean="0"/>
              <a:t>the</a:t>
            </a:r>
            <a:r>
              <a:rPr lang="ca-ES" baseline="0" dirty="0" smtClean="0"/>
              <a:t> Thy1 </a:t>
            </a:r>
            <a:r>
              <a:rPr lang="ca-ES" baseline="0" dirty="0" err="1" smtClean="0"/>
              <a:t>promoter</a:t>
            </a:r>
            <a:r>
              <a:rPr lang="ca-ES" baseline="0" dirty="0" smtClean="0"/>
              <a:t> </a:t>
            </a:r>
            <a:r>
              <a:rPr lang="ca-ES" baseline="0" dirty="0" err="1" smtClean="0"/>
              <a:t>which</a:t>
            </a:r>
            <a:r>
              <a:rPr lang="ca-ES" baseline="0" dirty="0" smtClean="0"/>
              <a:t> </a:t>
            </a:r>
            <a:r>
              <a:rPr lang="ca-ES" baseline="0" dirty="0" err="1" smtClean="0"/>
              <a:t>direct</a:t>
            </a:r>
            <a:r>
              <a:rPr lang="ca-ES" baseline="0" dirty="0" smtClean="0"/>
              <a:t> </a:t>
            </a:r>
            <a:r>
              <a:rPr lang="ca-ES" baseline="0" dirty="0" err="1" smtClean="0"/>
              <a:t>the</a:t>
            </a:r>
            <a:r>
              <a:rPr lang="ca-ES" baseline="0" dirty="0" smtClean="0"/>
              <a:t> </a:t>
            </a:r>
            <a:r>
              <a:rPr lang="ca-ES" baseline="0" dirty="0" err="1" smtClean="0"/>
              <a:t>expression</a:t>
            </a:r>
            <a:r>
              <a:rPr lang="ca-ES" baseline="0" dirty="0" smtClean="0"/>
              <a:t> of </a:t>
            </a:r>
            <a:r>
              <a:rPr lang="ca-ES" baseline="0" dirty="0" err="1" smtClean="0"/>
              <a:t>the</a:t>
            </a:r>
            <a:r>
              <a:rPr lang="ca-ES" baseline="0" dirty="0" smtClean="0"/>
              <a:t> </a:t>
            </a:r>
            <a:r>
              <a:rPr lang="ca-ES" baseline="0" dirty="0" err="1" smtClean="0"/>
              <a:t>foreign</a:t>
            </a:r>
            <a:r>
              <a:rPr lang="ca-ES" baseline="0" dirty="0" smtClean="0"/>
              <a:t> </a:t>
            </a:r>
            <a:r>
              <a:rPr lang="ca-ES" baseline="0" dirty="0" err="1" smtClean="0"/>
              <a:t>gene</a:t>
            </a:r>
            <a:r>
              <a:rPr lang="ca-ES" baseline="0" dirty="0" smtClean="0"/>
              <a:t> </a:t>
            </a:r>
            <a:r>
              <a:rPr lang="ca-ES" baseline="0" dirty="0" err="1" smtClean="0"/>
              <a:t>exclusively</a:t>
            </a:r>
            <a:r>
              <a:rPr lang="ca-ES" baseline="0" dirty="0" smtClean="0"/>
              <a:t> to </a:t>
            </a:r>
            <a:r>
              <a:rPr lang="ca-ES" baseline="0" dirty="0" err="1" smtClean="0"/>
              <a:t>pyramidal</a:t>
            </a:r>
            <a:r>
              <a:rPr lang="ca-ES" baseline="0" dirty="0" smtClean="0"/>
              <a:t> </a:t>
            </a:r>
            <a:r>
              <a:rPr lang="ca-ES" baseline="0" dirty="0" err="1" smtClean="0"/>
              <a:t>neurons</a:t>
            </a:r>
            <a:r>
              <a:rPr lang="ca-ES" baseline="0" dirty="0" smtClean="0"/>
              <a:t>. </a:t>
            </a:r>
            <a:r>
              <a:rPr lang="ca-ES" baseline="0" dirty="0" err="1" smtClean="0"/>
              <a:t>These</a:t>
            </a:r>
            <a:r>
              <a:rPr lang="ca-ES" baseline="0" dirty="0" smtClean="0"/>
              <a:t> </a:t>
            </a:r>
            <a:r>
              <a:rPr lang="ca-ES" baseline="0" dirty="0" err="1" smtClean="0"/>
              <a:t>mice</a:t>
            </a:r>
            <a:r>
              <a:rPr lang="ca-ES" baseline="0" dirty="0" smtClean="0"/>
              <a:t> </a:t>
            </a:r>
            <a:r>
              <a:rPr lang="ca-ES" baseline="0" dirty="0" err="1" smtClean="0"/>
              <a:t>were</a:t>
            </a:r>
            <a:r>
              <a:rPr lang="ca-ES" baseline="0" dirty="0" smtClean="0"/>
              <a:t> </a:t>
            </a:r>
            <a:r>
              <a:rPr lang="ca-ES" baseline="0" dirty="0" err="1" smtClean="0"/>
              <a:t>crossed</a:t>
            </a:r>
            <a:r>
              <a:rPr lang="ca-ES" baseline="0" dirty="0" smtClean="0"/>
              <a:t> to TgDyrk1A to </a:t>
            </a:r>
            <a:r>
              <a:rPr lang="ca-ES" baseline="0" dirty="0" err="1" smtClean="0"/>
              <a:t>obtain</a:t>
            </a:r>
            <a:r>
              <a:rPr lang="ca-ES" baseline="0" dirty="0" smtClean="0"/>
              <a:t> </a:t>
            </a:r>
            <a:r>
              <a:rPr lang="ca-ES" baseline="0" dirty="0" err="1" smtClean="0"/>
              <a:t>double</a:t>
            </a:r>
            <a:r>
              <a:rPr lang="ca-ES" baseline="0" dirty="0" smtClean="0"/>
              <a:t> </a:t>
            </a:r>
            <a:r>
              <a:rPr lang="ca-ES" baseline="0" dirty="0" err="1" smtClean="0"/>
              <a:t>transgenics</a:t>
            </a:r>
            <a:endParaRPr lang="ca-ES" baseline="0" dirty="0" smtClean="0"/>
          </a:p>
          <a:p>
            <a:endParaRPr lang="ca-ES" baseline="0" dirty="0" smtClean="0"/>
          </a:p>
          <a:p>
            <a:r>
              <a:rPr lang="ca-ES" baseline="0" dirty="0" err="1" smtClean="0"/>
              <a:t>Here</a:t>
            </a:r>
            <a:r>
              <a:rPr lang="ca-ES" baseline="0" dirty="0" smtClean="0"/>
              <a:t> I </a:t>
            </a:r>
            <a:r>
              <a:rPr lang="ca-ES" baseline="0" dirty="0" err="1" smtClean="0"/>
              <a:t>used</a:t>
            </a:r>
            <a:r>
              <a:rPr lang="ca-ES" baseline="0" dirty="0" smtClean="0"/>
              <a:t> 150 </a:t>
            </a:r>
            <a:r>
              <a:rPr lang="ca-ES" baseline="0" dirty="0" err="1" smtClean="0"/>
              <a:t>micron</a:t>
            </a:r>
            <a:r>
              <a:rPr lang="ca-ES" baseline="0" dirty="0" smtClean="0"/>
              <a:t> </a:t>
            </a:r>
            <a:r>
              <a:rPr lang="ca-ES" baseline="0" dirty="0" err="1" smtClean="0"/>
              <a:t>slices</a:t>
            </a:r>
            <a:r>
              <a:rPr lang="ca-ES" baseline="0" dirty="0" smtClean="0"/>
              <a:t> </a:t>
            </a:r>
            <a:r>
              <a:rPr lang="ca-ES" baseline="0" dirty="0" err="1" smtClean="0"/>
              <a:t>from</a:t>
            </a:r>
            <a:r>
              <a:rPr lang="ca-ES" baseline="0" dirty="0" smtClean="0"/>
              <a:t> </a:t>
            </a:r>
            <a:r>
              <a:rPr lang="ca-ES" baseline="0" dirty="0" err="1" smtClean="0"/>
              <a:t>thedorsal</a:t>
            </a:r>
            <a:r>
              <a:rPr lang="ca-ES" baseline="0" dirty="0" smtClean="0"/>
              <a:t> </a:t>
            </a:r>
            <a:r>
              <a:rPr lang="ca-ES" baseline="0" dirty="0" err="1" smtClean="0"/>
              <a:t>hippocampus</a:t>
            </a:r>
            <a:r>
              <a:rPr lang="ca-ES" baseline="0" dirty="0" smtClean="0"/>
              <a:t> of </a:t>
            </a:r>
            <a:r>
              <a:rPr lang="ca-ES" baseline="0" dirty="0" err="1" smtClean="0"/>
              <a:t>double</a:t>
            </a:r>
            <a:r>
              <a:rPr lang="ca-ES" baseline="0" dirty="0" smtClean="0"/>
              <a:t> </a:t>
            </a:r>
            <a:r>
              <a:rPr lang="ca-ES" baseline="0" dirty="0" err="1" smtClean="0"/>
              <a:t>transgenic</a:t>
            </a:r>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61</a:t>
            </a:fld>
            <a:endParaRPr lang="en-US"/>
          </a:p>
        </p:txBody>
      </p:sp>
    </p:spTree>
    <p:extLst>
      <p:ext uri="{BB962C8B-B14F-4D97-AF65-F5344CB8AC3E}">
        <p14:creationId xmlns:p14="http://schemas.microsoft.com/office/powerpoint/2010/main" val="355622665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first step was to </a:t>
            </a:r>
            <a:r>
              <a:rPr lang="en-US" dirty="0" err="1" smtClean="0"/>
              <a:t>dvelopa</a:t>
            </a:r>
            <a:r>
              <a:rPr lang="en-US" dirty="0" smtClean="0"/>
              <a:t> processing and analysis toolbox.</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62</a:t>
            </a:fld>
            <a:endParaRPr lang="en-US"/>
          </a:p>
        </p:txBody>
      </p:sp>
    </p:spTree>
    <p:extLst>
      <p:ext uri="{BB962C8B-B14F-4D97-AF65-F5344CB8AC3E}">
        <p14:creationId xmlns:p14="http://schemas.microsoft.com/office/powerpoint/2010/main" val="331930299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cell</a:t>
            </a:r>
            <a:r>
              <a:rPr lang="en-US" baseline="0" dirty="0" smtClean="0"/>
              <a:t> density analysis we used…</a:t>
            </a:r>
          </a:p>
          <a:p>
            <a:endParaRPr lang="en-US" baseline="0" dirty="0" smtClean="0"/>
          </a:p>
          <a:p>
            <a:r>
              <a:rPr lang="en-US" baseline="0" dirty="0" smtClean="0"/>
              <a:t>To validate </a:t>
            </a:r>
            <a:r>
              <a:rPr lang="en-US" baseline="0" dirty="0" err="1" smtClean="0"/>
              <a:t>themetod</a:t>
            </a:r>
            <a:r>
              <a:rPr lang="en-US" baseline="0" dirty="0" smtClean="0"/>
              <a:t> we compared our results with measuring cell density in this same samples with well established stereological methods. As </a:t>
            </a:r>
            <a:r>
              <a:rPr lang="en-US" baseline="0" dirty="0" err="1" smtClean="0"/>
              <a:t>yyou</a:t>
            </a:r>
            <a:r>
              <a:rPr lang="en-US" baseline="0" dirty="0" smtClean="0"/>
              <a:t> can see in this plot representing ….</a:t>
            </a:r>
          </a:p>
          <a:p>
            <a:endParaRPr lang="en-US" baseline="0" dirty="0" smtClean="0"/>
          </a:p>
          <a:p>
            <a:r>
              <a:rPr lang="en-US" baseline="0" dirty="0" smtClean="0"/>
              <a:t>Moreover, our method validate previous results showing cell density differences between CA1 and CA3</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63</a:t>
            </a:fld>
            <a:endParaRPr lang="en-US"/>
          </a:p>
        </p:txBody>
      </p:sp>
    </p:spTree>
    <p:extLst>
      <p:ext uri="{BB962C8B-B14F-4D97-AF65-F5344CB8AC3E}">
        <p14:creationId xmlns:p14="http://schemas.microsoft.com/office/powerpoint/2010/main" val="19092103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same result was also obtained</a:t>
            </a:r>
            <a:r>
              <a:rPr lang="en-US" baseline="0" dirty="0" smtClean="0"/>
              <a:t> when comparing dendritic density with our population based method in </a:t>
            </a:r>
            <a:r>
              <a:rPr lang="en-US" baseline="0" dirty="0" err="1" smtClean="0"/>
              <a:t>hese</a:t>
            </a:r>
            <a:r>
              <a:rPr lang="en-US" baseline="0" dirty="0" smtClean="0"/>
              <a:t> layers</a:t>
            </a:r>
          </a:p>
          <a:p>
            <a:endParaRPr lang="en-US" baseline="0" dirty="0" smtClean="0"/>
          </a:p>
          <a:p>
            <a:r>
              <a:rPr lang="en-US" baseline="0" dirty="0" smtClean="0"/>
              <a:t>Specifically, our method uses….</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64</a:t>
            </a:fld>
            <a:endParaRPr lang="en-US"/>
          </a:p>
        </p:txBody>
      </p:sp>
    </p:spTree>
    <p:extLst>
      <p:ext uri="{BB962C8B-B14F-4D97-AF65-F5344CB8AC3E}">
        <p14:creationId xmlns:p14="http://schemas.microsoft.com/office/powerpoint/2010/main" val="146025799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Explain</a:t>
            </a:r>
            <a:r>
              <a:rPr lang="en-US" baseline="0" dirty="0" smtClean="0"/>
              <a:t> PLOT!</a:t>
            </a:r>
          </a:p>
          <a:p>
            <a:r>
              <a:rPr lang="en-US" dirty="0" smtClean="0"/>
              <a:t>These methods allowed</a:t>
            </a:r>
            <a:r>
              <a:rPr lang="en-US" baseline="0" dirty="0" smtClean="0"/>
              <a:t> to detect not only cell density differences in TgDyrk1A, but also reproduced previous data on dendritic density</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65</a:t>
            </a:fld>
            <a:endParaRPr lang="en-US"/>
          </a:p>
        </p:txBody>
      </p:sp>
    </p:spTree>
    <p:extLst>
      <p:ext uri="{BB962C8B-B14F-4D97-AF65-F5344CB8AC3E}">
        <p14:creationId xmlns:p14="http://schemas.microsoft.com/office/powerpoint/2010/main" val="342804502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his last part of my presentation I would like to summarize he effort done to contextualize the population based analysis in a whole brain</a:t>
            </a:r>
            <a:r>
              <a:rPr lang="en-US" baseline="0" dirty="0" smtClean="0"/>
              <a:t> perspective. A strong effort was made, as reflected in my Thesis manuscript to implement…</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67</a:t>
            </a:fld>
            <a:endParaRPr lang="en-US"/>
          </a:p>
        </p:txBody>
      </p:sp>
    </p:spTree>
    <p:extLst>
      <p:ext uri="{BB962C8B-B14F-4D97-AF65-F5344CB8AC3E}">
        <p14:creationId xmlns:p14="http://schemas.microsoft.com/office/powerpoint/2010/main" val="4159186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Biology has found a solution to this problem by generating branch patterns. This allows to have low conduction times at minimal material cost. However, in this example, branch patterns can still be suboptimal,</a:t>
            </a:r>
            <a:r>
              <a:rPr lang="en-US" baseline="0" dirty="0" smtClean="0"/>
              <a:t> because of missing connections</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6</a:t>
            </a:fld>
            <a:endParaRPr lang="en-US"/>
          </a:p>
        </p:txBody>
      </p:sp>
    </p:spTree>
    <p:extLst>
      <p:ext uri="{BB962C8B-B14F-4D97-AF65-F5344CB8AC3E}">
        <p14:creationId xmlns:p14="http://schemas.microsoft.com/office/powerpoint/2010/main" val="107015637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Initial</a:t>
            </a:r>
            <a:r>
              <a:rPr lang="en-US" baseline="0" dirty="0" smtClean="0"/>
              <a:t> experiments already indicate that this tools will be very important for gathering a systems </a:t>
            </a:r>
            <a:r>
              <a:rPr lang="en-US" baseline="0" dirty="0" err="1" smtClean="0"/>
              <a:t>multiscale</a:t>
            </a:r>
            <a:r>
              <a:rPr lang="en-US" baseline="0" dirty="0" smtClean="0"/>
              <a:t> neuroanatomical descriptions in DS. However, I still cannot present statistical analysis since these experiments are ongoing.</a:t>
            </a:r>
          </a:p>
          <a:p>
            <a:endParaRPr lang="en-US" baseline="0" dirty="0" smtClean="0"/>
          </a:p>
          <a:p>
            <a:r>
              <a:rPr lang="en-US" baseline="0" dirty="0" smtClean="0"/>
              <a:t>The clear advantage of this perspective is that we can now move from the local perspective to understand how organizational changes in the </a:t>
            </a:r>
            <a:r>
              <a:rPr lang="en-US" baseline="0" dirty="0" err="1" smtClean="0"/>
              <a:t>microscale</a:t>
            </a:r>
            <a:r>
              <a:rPr lang="en-US" baseline="0" dirty="0" smtClean="0"/>
              <a:t> affect whole-brain networks</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68</a:t>
            </a:fld>
            <a:endParaRPr lang="en-US"/>
          </a:p>
        </p:txBody>
      </p:sp>
    </p:spTree>
    <p:extLst>
      <p:ext uri="{BB962C8B-B14F-4D97-AF65-F5344CB8AC3E}">
        <p14:creationId xmlns:p14="http://schemas.microsoft.com/office/powerpoint/2010/main" val="403149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Again, there is a lack of computational</a:t>
            </a:r>
            <a:r>
              <a:rPr lang="en-US" baseline="0" dirty="0" smtClean="0"/>
              <a:t> models able to integrate the population based information of whole brain samples. Thus, I am generating a model…</a:t>
            </a:r>
          </a:p>
          <a:p>
            <a:endParaRPr lang="en-US" baseline="0" dirty="0" smtClean="0"/>
          </a:p>
          <a:p>
            <a:r>
              <a:rPr lang="en-US" baseline="0" dirty="0" smtClean="0"/>
              <a:t>Although still work in progress </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69</a:t>
            </a:fld>
            <a:endParaRPr lang="en-US"/>
          </a:p>
        </p:txBody>
      </p:sp>
    </p:spTree>
    <p:extLst>
      <p:ext uri="{BB962C8B-B14F-4D97-AF65-F5344CB8AC3E}">
        <p14:creationId xmlns:p14="http://schemas.microsoft.com/office/powerpoint/2010/main" val="425128937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74</a:t>
            </a:fld>
            <a:endParaRPr lang="en-US"/>
          </a:p>
        </p:txBody>
      </p:sp>
    </p:spTree>
    <p:extLst>
      <p:ext uri="{BB962C8B-B14F-4D97-AF65-F5344CB8AC3E}">
        <p14:creationId xmlns:p14="http://schemas.microsoft.com/office/powerpoint/2010/main" val="161208368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ca-ES" dirty="0" smtClean="0"/>
              <a:t>Without models first, with models afterwards</a:t>
            </a:r>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75</a:t>
            </a:fld>
            <a:endParaRPr lang="en-US"/>
          </a:p>
        </p:txBody>
      </p:sp>
    </p:spTree>
    <p:extLst>
      <p:ext uri="{BB962C8B-B14F-4D97-AF65-F5344CB8AC3E}">
        <p14:creationId xmlns:p14="http://schemas.microsoft.com/office/powerpoint/2010/main" val="2106260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an opposite case, a branch pattern like this could be oversampling the target space, with high levels of redundancy and high</a:t>
            </a:r>
            <a:r>
              <a:rPr lang="en-US" baseline="0" dirty="0" smtClean="0"/>
              <a:t> cost</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7</a:t>
            </a:fld>
            <a:endParaRPr lang="en-US"/>
          </a:p>
        </p:txBody>
      </p:sp>
    </p:spTree>
    <p:extLst>
      <p:ext uri="{BB962C8B-B14F-4D97-AF65-F5344CB8AC3E}">
        <p14:creationId xmlns:p14="http://schemas.microsoft.com/office/powerpoint/2010/main" val="11951738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fact real neurons are in</a:t>
            </a:r>
            <a:r>
              <a:rPr lang="en-US" baseline="0" dirty="0" smtClean="0"/>
              <a:t> between these two cases,</a:t>
            </a:r>
            <a:endParaRPr lang="en-US" dirty="0"/>
          </a:p>
        </p:txBody>
      </p:sp>
      <p:sp>
        <p:nvSpPr>
          <p:cNvPr id="4" name="Slide Number Placeholder 3"/>
          <p:cNvSpPr>
            <a:spLocks noGrp="1"/>
          </p:cNvSpPr>
          <p:nvPr>
            <p:ph type="sldNum" sz="quarter" idx="10"/>
          </p:nvPr>
        </p:nvSpPr>
        <p:spPr/>
        <p:txBody>
          <a:bodyPr/>
          <a:lstStyle/>
          <a:p>
            <a:fld id="{7CC065B3-52DF-49F4-B2CF-EEABA75A8558}" type="slidenum">
              <a:rPr lang="en-US" smtClean="0"/>
              <a:t>8</a:t>
            </a:fld>
            <a:endParaRPr lang="en-US"/>
          </a:p>
        </p:txBody>
      </p:sp>
    </p:spTree>
    <p:extLst>
      <p:ext uri="{BB962C8B-B14F-4D97-AF65-F5344CB8AC3E}">
        <p14:creationId xmlns:p14="http://schemas.microsoft.com/office/powerpoint/2010/main" val="15259751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ES_tradnl" dirty="0" err="1" smtClean="0"/>
              <a:t>Obeying</a:t>
            </a:r>
            <a:r>
              <a:rPr lang="es-ES_tradnl" baseline="0" dirty="0" smtClean="0"/>
              <a:t> a </a:t>
            </a:r>
            <a:r>
              <a:rPr lang="es-ES_tradnl" baseline="0" dirty="0" err="1" smtClean="0"/>
              <a:t>trade</a:t>
            </a:r>
            <a:r>
              <a:rPr lang="es-ES_tradnl" baseline="0" dirty="0" smtClean="0"/>
              <a:t> off </a:t>
            </a:r>
            <a:r>
              <a:rPr lang="es-ES_tradnl" baseline="0" dirty="0" err="1" smtClean="0"/>
              <a:t>between</a:t>
            </a:r>
            <a:r>
              <a:rPr lang="es-ES_tradnl" baseline="0" dirty="0" smtClean="0"/>
              <a:t> </a:t>
            </a:r>
            <a:r>
              <a:rPr lang="es-ES_tradnl" baseline="0" dirty="0" err="1" smtClean="0"/>
              <a:t>minimal</a:t>
            </a:r>
            <a:r>
              <a:rPr lang="es-ES_tradnl" baseline="0" dirty="0" smtClean="0"/>
              <a:t> material </a:t>
            </a:r>
            <a:r>
              <a:rPr lang="es-ES_tradnl" baseline="0" dirty="0" err="1" smtClean="0"/>
              <a:t>cost</a:t>
            </a:r>
            <a:r>
              <a:rPr lang="es-ES_tradnl" baseline="0" dirty="0" smtClean="0"/>
              <a:t>, </a:t>
            </a:r>
            <a:r>
              <a:rPr lang="es-ES_tradnl" baseline="0" dirty="0" err="1" smtClean="0"/>
              <a:t>low</a:t>
            </a:r>
            <a:r>
              <a:rPr lang="es-ES_tradnl" baseline="0" dirty="0" smtClean="0"/>
              <a:t> </a:t>
            </a:r>
            <a:r>
              <a:rPr lang="es-ES_tradnl" baseline="0" dirty="0" err="1" smtClean="0"/>
              <a:t>conduction</a:t>
            </a:r>
            <a:r>
              <a:rPr lang="es-ES_tradnl" baseline="0" dirty="0" smtClean="0"/>
              <a:t> time and </a:t>
            </a:r>
            <a:r>
              <a:rPr lang="es-ES_tradnl" baseline="0" dirty="0" err="1" smtClean="0"/>
              <a:t>optimal</a:t>
            </a:r>
            <a:r>
              <a:rPr lang="es-ES_tradnl" baseline="0" dirty="0" smtClean="0"/>
              <a:t> </a:t>
            </a:r>
            <a:r>
              <a:rPr lang="es-ES_tradnl" baseline="0" dirty="0" err="1" smtClean="0"/>
              <a:t>connectivity</a:t>
            </a:r>
            <a:endParaRPr lang="en-GB" dirty="0" smtClean="0"/>
          </a:p>
          <a:p>
            <a:endParaRPr lang="en-GB" dirty="0"/>
          </a:p>
        </p:txBody>
      </p:sp>
      <p:sp>
        <p:nvSpPr>
          <p:cNvPr id="4" name="Slide Number Placeholder 3"/>
          <p:cNvSpPr>
            <a:spLocks noGrp="1"/>
          </p:cNvSpPr>
          <p:nvPr>
            <p:ph type="sldNum" sz="quarter" idx="10"/>
          </p:nvPr>
        </p:nvSpPr>
        <p:spPr/>
        <p:txBody>
          <a:bodyPr/>
          <a:lstStyle/>
          <a:p>
            <a:fld id="{7CC065B3-52DF-49F4-B2CF-EEABA75A8558}" type="slidenum">
              <a:rPr lang="en-US" smtClean="0"/>
              <a:t>9</a:t>
            </a:fld>
            <a:endParaRPr lang="en-US"/>
          </a:p>
        </p:txBody>
      </p:sp>
    </p:spTree>
    <p:extLst>
      <p:ext uri="{BB962C8B-B14F-4D97-AF65-F5344CB8AC3E}">
        <p14:creationId xmlns:p14="http://schemas.microsoft.com/office/powerpoint/2010/main" val="2308250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CBEADD5-5B9A-4E0B-AFBB-B1967D503BB7}" type="datetime1">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1C898-5861-4646-8145-B26DFD443158}" type="slidenum">
              <a:rPr lang="en-US" smtClean="0"/>
              <a:t>‹#›</a:t>
            </a:fld>
            <a:endParaRPr lang="en-US"/>
          </a:p>
        </p:txBody>
      </p:sp>
    </p:spTree>
    <p:extLst>
      <p:ext uri="{BB962C8B-B14F-4D97-AF65-F5344CB8AC3E}">
        <p14:creationId xmlns:p14="http://schemas.microsoft.com/office/powerpoint/2010/main" val="17521228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9C90DC0D-2B7B-4129-8367-9B916BCCEF41}" type="datetime1">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1C898-5861-4646-8145-B26DFD443158}" type="slidenum">
              <a:rPr lang="en-US" smtClean="0"/>
              <a:t>‹#›</a:t>
            </a:fld>
            <a:endParaRPr lang="en-US"/>
          </a:p>
        </p:txBody>
      </p:sp>
    </p:spTree>
    <p:extLst>
      <p:ext uri="{BB962C8B-B14F-4D97-AF65-F5344CB8AC3E}">
        <p14:creationId xmlns:p14="http://schemas.microsoft.com/office/powerpoint/2010/main" val="2061344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F6D56D0-4031-4A17-9F3D-59020546C788}" type="datetime1">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1C898-5861-4646-8145-B26DFD443158}" type="slidenum">
              <a:rPr lang="en-US" smtClean="0"/>
              <a:t>‹#›</a:t>
            </a:fld>
            <a:endParaRPr lang="en-US"/>
          </a:p>
        </p:txBody>
      </p:sp>
    </p:spTree>
    <p:extLst>
      <p:ext uri="{BB962C8B-B14F-4D97-AF65-F5344CB8AC3E}">
        <p14:creationId xmlns:p14="http://schemas.microsoft.com/office/powerpoint/2010/main" val="139062380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Final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49355392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847D908-36DB-465B-85DF-6080509B8264}" type="datetime1">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1C898-5861-4646-8145-B26DFD443158}" type="slidenum">
              <a:rPr lang="en-US" smtClean="0"/>
              <a:t>‹#›</a:t>
            </a:fld>
            <a:endParaRPr lang="en-US"/>
          </a:p>
        </p:txBody>
      </p:sp>
    </p:spTree>
    <p:extLst>
      <p:ext uri="{BB962C8B-B14F-4D97-AF65-F5344CB8AC3E}">
        <p14:creationId xmlns:p14="http://schemas.microsoft.com/office/powerpoint/2010/main" val="38641346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E7FEBCE0-D352-4041-8976-C7EC2FAABA85}" type="datetime1">
              <a:rPr lang="en-US" smtClean="0"/>
              <a:t>7/30/2019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BC1C898-5861-4646-8145-B26DFD443158}" type="slidenum">
              <a:rPr lang="en-US" smtClean="0"/>
              <a:t>‹#›</a:t>
            </a:fld>
            <a:endParaRPr lang="en-US"/>
          </a:p>
        </p:txBody>
      </p:sp>
    </p:spTree>
    <p:extLst>
      <p:ext uri="{BB962C8B-B14F-4D97-AF65-F5344CB8AC3E}">
        <p14:creationId xmlns:p14="http://schemas.microsoft.com/office/powerpoint/2010/main" val="364699883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1A98007-0E04-4BB9-9F63-EE126CEFCBDA}" type="datetime1">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1C898-5861-4646-8145-B26DFD443158}" type="slidenum">
              <a:rPr lang="en-US" smtClean="0"/>
              <a:t>‹#›</a:t>
            </a:fld>
            <a:endParaRPr lang="en-US"/>
          </a:p>
        </p:txBody>
      </p:sp>
    </p:spTree>
    <p:extLst>
      <p:ext uri="{BB962C8B-B14F-4D97-AF65-F5344CB8AC3E}">
        <p14:creationId xmlns:p14="http://schemas.microsoft.com/office/powerpoint/2010/main" val="368910410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3B69CDA-0E19-4E2D-8B54-FE6AF4DC157C}" type="datetime1">
              <a:rPr lang="en-US" smtClean="0"/>
              <a:t>7/30/2019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BC1C898-5861-4646-8145-B26DFD443158}" type="slidenum">
              <a:rPr lang="en-US" smtClean="0"/>
              <a:t>‹#›</a:t>
            </a:fld>
            <a:endParaRPr lang="en-US"/>
          </a:p>
        </p:txBody>
      </p:sp>
    </p:spTree>
    <p:extLst>
      <p:ext uri="{BB962C8B-B14F-4D97-AF65-F5344CB8AC3E}">
        <p14:creationId xmlns:p14="http://schemas.microsoft.com/office/powerpoint/2010/main" val="25481434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259397E-A4C3-4023-AC99-FE73BC67FD0E}" type="datetime1">
              <a:rPr lang="en-US" smtClean="0"/>
              <a:t>7/30/2019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BC1C898-5861-4646-8145-B26DFD443158}" type="slidenum">
              <a:rPr lang="en-US" smtClean="0"/>
              <a:t>‹#›</a:t>
            </a:fld>
            <a:endParaRPr lang="en-US"/>
          </a:p>
        </p:txBody>
      </p:sp>
    </p:spTree>
    <p:extLst>
      <p:ext uri="{BB962C8B-B14F-4D97-AF65-F5344CB8AC3E}">
        <p14:creationId xmlns:p14="http://schemas.microsoft.com/office/powerpoint/2010/main" val="108235420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E4A6D0-9FA8-4A0E-9EA1-B0230186D114}" type="datetime1">
              <a:rPr lang="en-US" smtClean="0"/>
              <a:t>7/30/2019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BC1C898-5861-4646-8145-B26DFD443158}" type="slidenum">
              <a:rPr lang="en-US" smtClean="0"/>
              <a:t>‹#›</a:t>
            </a:fld>
            <a:endParaRPr lang="en-US"/>
          </a:p>
        </p:txBody>
      </p:sp>
    </p:spTree>
    <p:extLst>
      <p:ext uri="{BB962C8B-B14F-4D97-AF65-F5344CB8AC3E}">
        <p14:creationId xmlns:p14="http://schemas.microsoft.com/office/powerpoint/2010/main" val="26554960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BC357C6-3880-4B75-96BA-D17BDA8F3027}" type="datetime1">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1C898-5861-4646-8145-B26DFD443158}" type="slidenum">
              <a:rPr lang="en-US" smtClean="0"/>
              <a:t>‹#›</a:t>
            </a:fld>
            <a:endParaRPr lang="en-US"/>
          </a:p>
        </p:txBody>
      </p:sp>
    </p:spTree>
    <p:extLst>
      <p:ext uri="{BB962C8B-B14F-4D97-AF65-F5344CB8AC3E}">
        <p14:creationId xmlns:p14="http://schemas.microsoft.com/office/powerpoint/2010/main" val="6706099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B3ABD19-3185-426E-8635-9BC24631449F}" type="datetime1">
              <a:rPr lang="en-US" smtClean="0"/>
              <a:t>7/30/2019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BC1C898-5861-4646-8145-B26DFD443158}" type="slidenum">
              <a:rPr lang="en-US" smtClean="0"/>
              <a:t>‹#›</a:t>
            </a:fld>
            <a:endParaRPr lang="en-US"/>
          </a:p>
        </p:txBody>
      </p:sp>
    </p:spTree>
    <p:extLst>
      <p:ext uri="{BB962C8B-B14F-4D97-AF65-F5344CB8AC3E}">
        <p14:creationId xmlns:p14="http://schemas.microsoft.com/office/powerpoint/2010/main" val="2898288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712B62C-2461-44B2-9867-93D9BDA6A9C1}" type="datetime1">
              <a:rPr lang="en-US" smtClean="0"/>
              <a:t>7/30/2019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C1C898-5861-4646-8145-B26DFD443158}" type="slidenum">
              <a:rPr lang="en-US" smtClean="0"/>
              <a:t>‹#›</a:t>
            </a:fld>
            <a:endParaRPr lang="en-US"/>
          </a:p>
        </p:txBody>
      </p:sp>
    </p:spTree>
    <p:extLst>
      <p:ext uri="{BB962C8B-B14F-4D97-AF65-F5344CB8AC3E}">
        <p14:creationId xmlns:p14="http://schemas.microsoft.com/office/powerpoint/2010/main" val="13191162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5.png"/><Relationship Id="rId7" Type="http://schemas.microsoft.com/office/2007/relationships/hdphoto" Target="../media/hdphoto3.wdp"/><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jpeg"/><Relationship Id="rId5" Type="http://schemas.microsoft.com/office/2007/relationships/hdphoto" Target="../media/hdphoto2.wdp"/><Relationship Id="rId10" Type="http://schemas.openxmlformats.org/officeDocument/2006/relationships/comments" Target="../comments/comment1.xml"/><Relationship Id="rId4" Type="http://schemas.openxmlformats.org/officeDocument/2006/relationships/image" Target="../media/image16.jpeg"/><Relationship Id="rId9" Type="http://schemas.microsoft.com/office/2007/relationships/hdphoto" Target="../media/hdphoto4.wdp"/></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comments" Target="../comments/comment2.xml"/><Relationship Id="rId4" Type="http://schemas.microsoft.com/office/2007/relationships/hdphoto" Target="../media/hdphoto4.wdp"/></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1.gif"/><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6.png"/><Relationship Id="rId7"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31.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jpeg"/><Relationship Id="rId5" Type="http://schemas.openxmlformats.org/officeDocument/2006/relationships/image" Target="../media/image2.png"/><Relationship Id="rId4" Type="http://schemas.microsoft.com/office/2007/relationships/hdphoto" Target="../media/hdphoto1.wdp"/></Relationships>
</file>

<file path=ppt/slides/_rels/slide2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png"/><Relationship Id="rId4" Type="http://schemas.microsoft.com/office/2007/relationships/hdphoto" Target="../media/hdphoto5.wdp"/></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32.jpeg"/><Relationship Id="rId7"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3.png"/><Relationship Id="rId5" Type="http://schemas.microsoft.com/office/2007/relationships/hdphoto" Target="../media/hdphoto7.wdp"/><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2.png"/><Relationship Id="rId7" Type="http://schemas.openxmlformats.org/officeDocument/2006/relationships/image" Target="../media/image35.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0.png"/><Relationship Id="rId4" Type="http://schemas.openxmlformats.org/officeDocument/2006/relationships/image" Target="../media/image32.png"/><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70.png"/><Relationship Id="rId7"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comments" Target="../comments/comment3.xml"/></Relationships>
</file>

<file path=ppt/slides/_rels/slide25.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80.pn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10" Type="http://schemas.openxmlformats.org/officeDocument/2006/relationships/comments" Target="../comments/comment4.xml"/><Relationship Id="rId4" Type="http://schemas.openxmlformats.org/officeDocument/2006/relationships/image" Target="../media/image6.png"/><Relationship Id="rId9"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40.png"/><Relationship Id="rId7" Type="http://schemas.openxmlformats.org/officeDocument/2006/relationships/image" Target="../media/image8.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42.png"/><Relationship Id="rId9" Type="http://schemas.openxmlformats.org/officeDocument/2006/relationships/comments" Target="../comments/comment5.xml"/></Relationships>
</file>

<file path=ppt/slides/_rels/slide2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8.png"/><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49.png"/></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image" Target="../media/image56.png"/><Relationship Id="rId3" Type="http://schemas.openxmlformats.org/officeDocument/2006/relationships/slideLayout" Target="../slideLayouts/slideLayout2.xml"/><Relationship Id="rId7" Type="http://schemas.openxmlformats.org/officeDocument/2006/relationships/image" Target="../media/image53.png"/><Relationship Id="rId12" Type="http://schemas.microsoft.com/office/2007/relationships/hdphoto" Target="../media/hdphoto9.wdp"/><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2.png"/><Relationship Id="rId11" Type="http://schemas.openxmlformats.org/officeDocument/2006/relationships/image" Target="../media/image55.png"/><Relationship Id="rId5" Type="http://schemas.openxmlformats.org/officeDocument/2006/relationships/image" Target="../media/image51.png"/><Relationship Id="rId15" Type="http://schemas.openxmlformats.org/officeDocument/2006/relationships/image" Target="../media/image57.png"/><Relationship Id="rId10" Type="http://schemas.microsoft.com/office/2007/relationships/hdphoto" Target="../media/hdphoto8.wdp"/><Relationship Id="rId4" Type="http://schemas.openxmlformats.org/officeDocument/2006/relationships/notesSlide" Target="../notesSlides/notesSlide33.xml"/><Relationship Id="rId9" Type="http://schemas.openxmlformats.org/officeDocument/2006/relationships/image" Target="../media/image54.png"/><Relationship Id="rId14" Type="http://schemas.microsoft.com/office/2007/relationships/hdphoto" Target="../media/hdphoto10.wdp"/></Relationships>
</file>

<file path=ppt/slides/_rels/slide35.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58.png"/><Relationship Id="rId3" Type="http://schemas.openxmlformats.org/officeDocument/2006/relationships/image" Target="../media/image52.png"/><Relationship Id="rId7" Type="http://schemas.microsoft.com/office/2007/relationships/hdphoto" Target="../media/hdphoto8.wdp"/><Relationship Id="rId12"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4.png"/><Relationship Id="rId11" Type="http://schemas.microsoft.com/office/2007/relationships/hdphoto" Target="../media/hdphoto10.wdp"/><Relationship Id="rId5" Type="http://schemas.openxmlformats.org/officeDocument/2006/relationships/image" Target="../media/image2.png"/><Relationship Id="rId10" Type="http://schemas.openxmlformats.org/officeDocument/2006/relationships/image" Target="../media/image56.png"/><Relationship Id="rId4" Type="http://schemas.openxmlformats.org/officeDocument/2006/relationships/image" Target="../media/image53.png"/><Relationship Id="rId9" Type="http://schemas.microsoft.com/office/2007/relationships/hdphoto" Target="../media/hdphoto9.wdp"/><Relationship Id="rId14" Type="http://schemas.openxmlformats.org/officeDocument/2006/relationships/image" Target="../media/image59.png"/></Relationships>
</file>

<file path=ppt/slides/_rels/slide3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emf"/></Relationships>
</file>

<file path=ppt/slides/_rels/slide3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comments" Target="../comments/comment6.xml"/><Relationship Id="rId3" Type="http://schemas.openxmlformats.org/officeDocument/2006/relationships/image" Target="../media/image66.png"/><Relationship Id="rId7" Type="http://schemas.openxmlformats.org/officeDocument/2006/relationships/image" Target="../media/image67.png"/><Relationship Id="rId12" Type="http://schemas.openxmlformats.org/officeDocument/2006/relationships/image" Target="../media/image62.emf"/><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64.png"/><Relationship Id="rId11" Type="http://schemas.openxmlformats.org/officeDocument/2006/relationships/image" Target="../media/image70.gif"/><Relationship Id="rId5" Type="http://schemas.openxmlformats.org/officeDocument/2006/relationships/image" Target="../media/image20.png"/><Relationship Id="rId10" Type="http://schemas.openxmlformats.org/officeDocument/2006/relationships/image" Target="../media/image69.png"/><Relationship Id="rId4" Type="http://schemas.openxmlformats.org/officeDocument/2006/relationships/image" Target="../media/image69.png"/><Relationship Id="rId9"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20.png"/></Relationships>
</file>

<file path=ppt/slides/_rels/slide4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comments" Target="../comments/comment7.xml"/><Relationship Id="rId5" Type="http://schemas.openxmlformats.org/officeDocument/2006/relationships/image" Target="../media/image63.png"/><Relationship Id="rId4" Type="http://schemas.openxmlformats.org/officeDocument/2006/relationships/image" Target="../media/image74.png"/></Relationships>
</file>

<file path=ppt/slides/_rels/slide4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2.xml"/><Relationship Id="rId5" Type="http://schemas.openxmlformats.org/officeDocument/2006/relationships/image" Target="../media/image72.png"/><Relationship Id="rId4" Type="http://schemas.openxmlformats.org/officeDocument/2006/relationships/image" Target="../media/image63.png"/></Relationships>
</file>

<file path=ppt/slides/_rels/slide4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8.png"/></Relationships>
</file>

<file path=ppt/slides/_rels/slide48.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2.xml"/><Relationship Id="rId7" Type="http://schemas.openxmlformats.org/officeDocument/2006/relationships/image" Target="../media/image78.png"/><Relationship Id="rId12" Type="http://schemas.openxmlformats.org/officeDocument/2006/relationships/image" Target="../media/image6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7.png"/><Relationship Id="rId11" Type="http://schemas.openxmlformats.org/officeDocument/2006/relationships/image" Target="../media/image68.png"/><Relationship Id="rId5" Type="http://schemas.openxmlformats.org/officeDocument/2006/relationships/image" Target="../media/image76.png"/><Relationship Id="rId10" Type="http://schemas.microsoft.com/office/2007/relationships/hdphoto" Target="../media/hdphoto11.wdp"/><Relationship Id="rId4" Type="http://schemas.openxmlformats.org/officeDocument/2006/relationships/notesSlide" Target="../notesSlides/notesSlide42.xml"/><Relationship Id="rId9" Type="http://schemas.openxmlformats.org/officeDocument/2006/relationships/image" Target="../media/image79.png"/></Relationships>
</file>

<file path=ppt/slides/_rels/slide49.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comments" Target="../comments/comment8.xml"/><Relationship Id="rId5" Type="http://schemas.openxmlformats.org/officeDocument/2006/relationships/image" Target="../media/image60.png"/><Relationship Id="rId4" Type="http://schemas.openxmlformats.org/officeDocument/2006/relationships/image" Target="../media/image63.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77.png"/><Relationship Id="rId7" Type="http://schemas.microsoft.com/office/2007/relationships/hdphoto" Target="../media/hdphoto11.wdp"/><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64.png"/><Relationship Id="rId4" Type="http://schemas.openxmlformats.org/officeDocument/2006/relationships/image" Target="../media/image78.png"/><Relationship Id="rId9" Type="http://schemas.openxmlformats.org/officeDocument/2006/relationships/image" Target="../media/image63.png"/></Relationships>
</file>

<file path=ppt/slides/_rels/slide5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800.png"/><Relationship Id="rId5" Type="http://schemas.openxmlformats.org/officeDocument/2006/relationships/image" Target="../media/image790.png"/><Relationship Id="rId4" Type="http://schemas.openxmlformats.org/officeDocument/2006/relationships/image" Target="../media/image20.png"/></Relationships>
</file>

<file path=ppt/slides/_rels/slide5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83.png"/></Relationships>
</file>

<file path=ppt/slides/_rels/slide54.xml.rels><?xml version="1.0" encoding="UTF-8" standalone="yes"?>
<Relationships xmlns="http://schemas.openxmlformats.org/package/2006/relationships"><Relationship Id="rId3" Type="http://schemas.openxmlformats.org/officeDocument/2006/relationships/image" Target="../media/image84.png"/><Relationship Id="rId7" Type="http://schemas.openxmlformats.org/officeDocument/2006/relationships/image" Target="../media/image6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86.png"/><Relationship Id="rId4" Type="http://schemas.openxmlformats.org/officeDocument/2006/relationships/image" Target="../media/image85.png"/></Relationships>
</file>

<file path=ppt/slides/_rels/slide55.xml.rels><?xml version="1.0" encoding="UTF-8" standalone="yes"?>
<Relationships xmlns="http://schemas.openxmlformats.org/package/2006/relationships"><Relationship Id="rId3" Type="http://schemas.openxmlformats.org/officeDocument/2006/relationships/image" Target="../media/image87.gif"/><Relationship Id="rId2" Type="http://schemas.openxmlformats.org/officeDocument/2006/relationships/image" Target="../media/image81.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49.xml"/><Relationship Id="rId1" Type="http://schemas.openxmlformats.org/officeDocument/2006/relationships/slideLayout" Target="../slideLayouts/slideLayout2.xml"/><Relationship Id="rId6" Type="http://schemas.openxmlformats.org/officeDocument/2006/relationships/image" Target="../media/image82.jpeg"/><Relationship Id="rId5" Type="http://schemas.openxmlformats.org/officeDocument/2006/relationships/image" Target="../media/image2.png"/><Relationship Id="rId4" Type="http://schemas.openxmlformats.org/officeDocument/2006/relationships/image" Target="../media/image89.emf"/></Relationships>
</file>

<file path=ppt/slides/_rels/slide57.xml.rels><?xml version="1.0" encoding="UTF-8" standalone="yes"?>
<Relationships xmlns="http://schemas.openxmlformats.org/package/2006/relationships"><Relationship Id="rId3" Type="http://schemas.openxmlformats.org/officeDocument/2006/relationships/image" Target="../media/image88.emf"/><Relationship Id="rId2" Type="http://schemas.openxmlformats.org/officeDocument/2006/relationships/notesSlide" Target="../notesSlides/notesSlide50.xml"/><Relationship Id="rId1" Type="http://schemas.openxmlformats.org/officeDocument/2006/relationships/slideLayout" Target="../slideLayouts/slideLayout2.xml"/><Relationship Id="rId6" Type="http://schemas.openxmlformats.org/officeDocument/2006/relationships/image" Target="../media/image90.png"/><Relationship Id="rId5" Type="http://schemas.openxmlformats.org/officeDocument/2006/relationships/image" Target="../media/image2.png"/><Relationship Id="rId4" Type="http://schemas.openxmlformats.org/officeDocument/2006/relationships/image" Target="../media/image89.emf"/></Relationships>
</file>

<file path=ppt/slides/_rels/slide5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900.png"/><Relationship Id="rId5" Type="http://schemas.openxmlformats.org/officeDocument/2006/relationships/image" Target="../media/image890.png"/><Relationship Id="rId4" Type="http://schemas.openxmlformats.org/officeDocument/2006/relationships/image" Target="../media/image91.png"/></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2.xml"/><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2.png"/><Relationship Id="rId4" Type="http://schemas.openxmlformats.org/officeDocument/2006/relationships/image" Target="../media/image83.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notesSlide" Target="../notesSlides/notesSlide53.xml"/><Relationship Id="rId1" Type="http://schemas.openxmlformats.org/officeDocument/2006/relationships/slideLayout" Target="../slideLayouts/slideLayout3.xml"/><Relationship Id="rId4" Type="http://schemas.openxmlformats.org/officeDocument/2006/relationships/image" Target="../media/image95.png"/></Relationships>
</file>

<file path=ppt/slides/_rels/slide6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60.png"/><Relationship Id="rId4" Type="http://schemas.openxmlformats.org/officeDocument/2006/relationships/image" Target="../media/image96.png"/></Relationships>
</file>

<file path=ppt/slides/_rels/slide6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99.png"/><Relationship Id="rId7" Type="http://schemas.openxmlformats.org/officeDocument/2006/relationships/image" Target="../media/image102.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95.png"/><Relationship Id="rId5" Type="http://schemas.openxmlformats.org/officeDocument/2006/relationships/image" Target="../media/image101.png"/><Relationship Id="rId4" Type="http://schemas.openxmlformats.org/officeDocument/2006/relationships/image" Target="../media/image100.png"/></Relationships>
</file>

<file path=ppt/slides/_rels/slide6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7.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2.png"/></Relationships>
</file>

<file path=ppt/slides/_rels/slide6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95.png"/></Relationships>
</file>

<file path=ppt/slides/_rels/slide6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95.png"/><Relationship Id="rId2" Type="http://schemas.openxmlformats.org/officeDocument/2006/relationships/video" Target="../media/media3.mov"/><Relationship Id="rId1" Type="http://schemas.microsoft.com/office/2007/relationships/media" Target="../media/media3.mov"/><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notesSlide" Target="../notesSlides/notesSlide59.xml"/></Relationships>
</file>

<file path=ppt/slides/_rels/slide6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95.png"/><Relationship Id="rId4" Type="http://schemas.openxmlformats.org/officeDocument/2006/relationships/image" Target="../media/image108.png"/></Relationships>
</file>

<file path=ppt/slides/_rels/slide69.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slideLayout" Target="../slideLayouts/slideLayout2.xml"/><Relationship Id="rId7" Type="http://schemas.openxmlformats.org/officeDocument/2006/relationships/image" Target="../media/image95.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03.png"/><Relationship Id="rId5" Type="http://schemas.openxmlformats.org/officeDocument/2006/relationships/image" Target="../media/image109.png"/><Relationship Id="rId4" Type="http://schemas.openxmlformats.org/officeDocument/2006/relationships/notesSlide" Target="../notesSlides/notesSlide61.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emf"/><Relationship Id="rId1" Type="http://schemas.openxmlformats.org/officeDocument/2006/relationships/slideLayout" Target="../slideLayouts/slideLayout12.xml"/><Relationship Id="rId4" Type="http://schemas.openxmlformats.org/officeDocument/2006/relationships/image" Target="../media/image115.jpe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slideLayout" Target="../slideLayouts/slideLayout2.xml"/><Relationship Id="rId7" Type="http://schemas.openxmlformats.org/officeDocument/2006/relationships/image" Target="../media/image76.png"/><Relationship Id="rId12" Type="http://schemas.openxmlformats.org/officeDocument/2006/relationships/image" Target="../media/image6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8.png"/><Relationship Id="rId11" Type="http://schemas.openxmlformats.org/officeDocument/2006/relationships/image" Target="../media/image68.png"/><Relationship Id="rId5" Type="http://schemas.openxmlformats.org/officeDocument/2006/relationships/image" Target="../media/image77.png"/><Relationship Id="rId10" Type="http://schemas.microsoft.com/office/2007/relationships/hdphoto" Target="../media/hdphoto11.wdp"/><Relationship Id="rId4" Type="http://schemas.openxmlformats.org/officeDocument/2006/relationships/notesSlide" Target="../notesSlides/notesSlide63.xml"/><Relationship Id="rId9" Type="http://schemas.openxmlformats.org/officeDocument/2006/relationships/image" Target="../media/image79.png"/></Relationships>
</file>

<file path=ppt/slides/_rels/slide76.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3.png"/><Relationship Id="rId2" Type="http://schemas.openxmlformats.org/officeDocument/2006/relationships/image" Target="../media/image116.png"/><Relationship Id="rId1" Type="http://schemas.openxmlformats.org/officeDocument/2006/relationships/slideLayout" Target="../slideLayouts/slideLayout2.xml"/><Relationship Id="rId6" Type="http://schemas.openxmlformats.org/officeDocument/2006/relationships/image" Target="../media/image68.png"/><Relationship Id="rId5" Type="http://schemas.microsoft.com/office/2007/relationships/hdphoto" Target="../media/hdphoto11.wdp"/><Relationship Id="rId4" Type="http://schemas.openxmlformats.org/officeDocument/2006/relationships/image" Target="../media/image79.png"/></Relationships>
</file>

<file path=ppt/slides/_rels/slide7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886691" y="1122363"/>
            <a:ext cx="10681853" cy="2387600"/>
          </a:xfrm>
        </p:spPr>
        <p:txBody>
          <a:bodyPr>
            <a:normAutofit fontScale="90000"/>
          </a:bodyPr>
          <a:lstStyle/>
          <a:p>
            <a:r>
              <a:rPr lang="en-US" dirty="0" smtClean="0"/>
              <a:t>Computational and modeling approaches to multi-scale anatomical description of neuronal circuitry</a:t>
            </a:r>
            <a:endParaRPr lang="en-US" dirty="0"/>
          </a:p>
        </p:txBody>
      </p:sp>
      <p:sp>
        <p:nvSpPr>
          <p:cNvPr id="4" name="2 Subtítulo"/>
          <p:cNvSpPr>
            <a:spLocks noGrp="1"/>
          </p:cNvSpPr>
          <p:nvPr>
            <p:ph type="subTitle" idx="1"/>
          </p:nvPr>
        </p:nvSpPr>
        <p:spPr bwMode="auto">
          <a:xfrm>
            <a:off x="1671946" y="5179839"/>
            <a:ext cx="9144000" cy="14051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0" indent="0" algn="ctr" rtl="0" eaLnBrk="0" fontAlgn="base" hangingPunct="0">
              <a:spcBef>
                <a:spcPct val="20000"/>
              </a:spcBef>
              <a:spcAft>
                <a:spcPct val="0"/>
              </a:spcAft>
              <a:buFont typeface="Arial" panose="020B0604020202020204" pitchFamily="34" charset="0"/>
              <a:buNone/>
              <a:defRPr sz="3200" kern="1200">
                <a:solidFill>
                  <a:schemeClr val="tx1">
                    <a:tint val="75000"/>
                  </a:schemeClr>
                </a:solidFill>
                <a:latin typeface="+mn-lt"/>
                <a:ea typeface="ＭＳ Ｐゴシック" charset="0"/>
                <a:cs typeface="ＭＳ Ｐゴシック" charset="0"/>
              </a:defRPr>
            </a:lvl1pPr>
            <a:lvl2pPr marL="457200" indent="0" algn="ctr" rtl="0" eaLnBrk="0" fontAlgn="base" hangingPunct="0">
              <a:spcBef>
                <a:spcPct val="20000"/>
              </a:spcBef>
              <a:spcAft>
                <a:spcPct val="0"/>
              </a:spcAft>
              <a:buFont typeface="Arial" panose="020B0604020202020204" pitchFamily="34" charset="0"/>
              <a:buNone/>
              <a:defRPr sz="2800" kern="1200">
                <a:solidFill>
                  <a:schemeClr val="tx1">
                    <a:tint val="75000"/>
                  </a:schemeClr>
                </a:solidFill>
                <a:latin typeface="+mn-lt"/>
                <a:ea typeface="ＭＳ Ｐゴシック" charset="0"/>
                <a:cs typeface="+mn-cs"/>
              </a:defRPr>
            </a:lvl2pPr>
            <a:lvl3pPr marL="914400" indent="0" algn="ctr" rtl="0" eaLnBrk="0" fontAlgn="base" hangingPunct="0">
              <a:spcBef>
                <a:spcPct val="20000"/>
              </a:spcBef>
              <a:spcAft>
                <a:spcPct val="0"/>
              </a:spcAft>
              <a:buFont typeface="Arial" panose="020B0604020202020204" pitchFamily="34" charset="0"/>
              <a:buNone/>
              <a:defRPr sz="2400" kern="1200">
                <a:solidFill>
                  <a:schemeClr val="tx1">
                    <a:tint val="75000"/>
                  </a:schemeClr>
                </a:solidFill>
                <a:latin typeface="+mn-lt"/>
                <a:ea typeface="ＭＳ Ｐゴシック" charset="0"/>
                <a:cs typeface="+mn-cs"/>
              </a:defRPr>
            </a:lvl3pPr>
            <a:lvl4pPr marL="13716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ＭＳ Ｐゴシック" charset="0"/>
                <a:cs typeface="+mn-cs"/>
              </a:defRPr>
            </a:lvl4pPr>
            <a:lvl5pPr marL="1828800" indent="0" algn="ctr" rtl="0" eaLnBrk="0" fontAlgn="base" hangingPunct="0">
              <a:spcBef>
                <a:spcPct val="20000"/>
              </a:spcBef>
              <a:spcAft>
                <a:spcPct val="0"/>
              </a:spcAft>
              <a:buFont typeface="Arial" panose="020B0604020202020204" pitchFamily="34" charset="0"/>
              <a:buNone/>
              <a:defRPr sz="2000" kern="1200">
                <a:solidFill>
                  <a:schemeClr val="tx1">
                    <a:tint val="75000"/>
                  </a:schemeClr>
                </a:solidFill>
                <a:latin typeface="+mn-lt"/>
                <a:ea typeface="ＭＳ Ｐゴシック" charset="0"/>
                <a:cs typeface="+mn-cs"/>
              </a:defRPr>
            </a:lvl5pPr>
            <a:lvl6pPr marL="22860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itchFamily="34" charset="0"/>
              <a:buNone/>
              <a:defRPr sz="2000" kern="1200">
                <a:solidFill>
                  <a:schemeClr val="tx1">
                    <a:tint val="75000"/>
                  </a:schemeClr>
                </a:solidFill>
                <a:latin typeface="+mn-lt"/>
                <a:ea typeface="+mn-ea"/>
                <a:cs typeface="+mn-cs"/>
              </a:defRPr>
            </a:lvl9pPr>
          </a:lstStyle>
          <a:p>
            <a:pPr eaLnBrk="1" fontAlgn="auto" hangingPunct="1">
              <a:spcAft>
                <a:spcPts val="0"/>
              </a:spcAft>
              <a:buFont typeface="Wingdings 2" charset="2"/>
              <a:buNone/>
              <a:defRPr/>
            </a:pPr>
            <a:r>
              <a:rPr lang="en-US" sz="2400" dirty="0" smtClean="0">
                <a:solidFill>
                  <a:schemeClr val="tx1"/>
                </a:solidFill>
                <a:ea typeface="+mn-ea"/>
                <a:cs typeface="+mn-cs"/>
              </a:rPr>
              <a:t>Supervisors: Mara Dierssen and Jordi Garcia-</a:t>
            </a:r>
            <a:r>
              <a:rPr lang="en-US" sz="2400" dirty="0" err="1" smtClean="0">
                <a:solidFill>
                  <a:schemeClr val="tx1"/>
                </a:solidFill>
                <a:ea typeface="+mn-ea"/>
                <a:cs typeface="+mn-cs"/>
              </a:rPr>
              <a:t>Ojalvo</a:t>
            </a:r>
            <a:endParaRPr lang="en-US" sz="2400" dirty="0" smtClean="0">
              <a:solidFill>
                <a:schemeClr val="tx1"/>
              </a:solidFill>
              <a:ea typeface="+mn-ea"/>
              <a:cs typeface="+mn-cs"/>
            </a:endParaRPr>
          </a:p>
          <a:p>
            <a:pPr eaLnBrk="1" fontAlgn="auto" hangingPunct="1">
              <a:spcAft>
                <a:spcPts val="0"/>
              </a:spcAft>
              <a:buFont typeface="Wingdings 2" charset="2"/>
              <a:buNone/>
              <a:defRPr/>
            </a:pPr>
            <a:r>
              <a:rPr lang="en-US" sz="2400" dirty="0" smtClean="0">
                <a:solidFill>
                  <a:schemeClr val="tx1"/>
                </a:solidFill>
                <a:ea typeface="+mn-ea"/>
                <a:cs typeface="+mn-cs"/>
              </a:rPr>
              <a:t>Systems Biology Program – Centre de </a:t>
            </a:r>
            <a:r>
              <a:rPr lang="en-US" sz="2400" dirty="0" err="1" smtClean="0">
                <a:solidFill>
                  <a:schemeClr val="tx1"/>
                </a:solidFill>
                <a:ea typeface="+mn-ea"/>
                <a:cs typeface="+mn-cs"/>
              </a:rPr>
              <a:t>Regulació</a:t>
            </a:r>
            <a:r>
              <a:rPr lang="en-US" sz="2400" dirty="0" smtClean="0">
                <a:solidFill>
                  <a:schemeClr val="tx1"/>
                </a:solidFill>
                <a:ea typeface="+mn-ea"/>
                <a:cs typeface="+mn-cs"/>
              </a:rPr>
              <a:t> </a:t>
            </a:r>
            <a:r>
              <a:rPr lang="en-US" sz="2400" dirty="0" err="1" smtClean="0">
                <a:solidFill>
                  <a:schemeClr val="tx1"/>
                </a:solidFill>
                <a:ea typeface="+mn-ea"/>
                <a:cs typeface="+mn-cs"/>
              </a:rPr>
              <a:t>Genòmica</a:t>
            </a:r>
            <a:r>
              <a:rPr lang="en-US" sz="2400" dirty="0" smtClean="0">
                <a:solidFill>
                  <a:schemeClr val="tx1"/>
                </a:solidFill>
                <a:ea typeface="+mn-ea"/>
                <a:cs typeface="+mn-cs"/>
              </a:rPr>
              <a:t> (CRG)</a:t>
            </a:r>
          </a:p>
          <a:p>
            <a:pPr eaLnBrk="1" fontAlgn="auto" hangingPunct="1">
              <a:spcAft>
                <a:spcPts val="0"/>
              </a:spcAft>
              <a:buFont typeface="Wingdings 2" charset="2"/>
              <a:buNone/>
              <a:defRPr/>
            </a:pPr>
            <a:r>
              <a:rPr lang="en-US" sz="2400" dirty="0" smtClean="0">
                <a:solidFill>
                  <a:schemeClr val="tx1"/>
                </a:solidFill>
                <a:ea typeface="+mn-ea"/>
                <a:cs typeface="+mn-cs"/>
              </a:rPr>
              <a:t>18</a:t>
            </a:r>
            <a:r>
              <a:rPr lang="en-US" sz="2400" baseline="30000" dirty="0" smtClean="0">
                <a:solidFill>
                  <a:schemeClr val="tx1"/>
                </a:solidFill>
                <a:ea typeface="+mn-ea"/>
                <a:cs typeface="+mn-cs"/>
              </a:rPr>
              <a:t>th</a:t>
            </a:r>
            <a:r>
              <a:rPr lang="en-US" sz="2400" dirty="0" smtClean="0">
                <a:solidFill>
                  <a:schemeClr val="tx1"/>
                </a:solidFill>
                <a:ea typeface="+mn-ea"/>
                <a:cs typeface="+mn-cs"/>
              </a:rPr>
              <a:t> January 2018</a:t>
            </a:r>
          </a:p>
        </p:txBody>
      </p:sp>
      <p:sp>
        <p:nvSpPr>
          <p:cNvPr id="5" name="3 Rectángulo"/>
          <p:cNvSpPr>
            <a:spLocks noChangeArrowheads="1"/>
          </p:cNvSpPr>
          <p:nvPr/>
        </p:nvSpPr>
        <p:spPr bwMode="auto">
          <a:xfrm>
            <a:off x="4670279" y="4367213"/>
            <a:ext cx="2816797" cy="47705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es-ES"/>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a:lstStyle>
          <a:p>
            <a:pPr eaLnBrk="1" hangingPunct="1"/>
            <a:r>
              <a:rPr lang="es-ES" altLang="en-US" sz="2500" b="1" dirty="0" err="1" smtClean="0">
                <a:latin typeface="Calibri" panose="020F0502020204030204" pitchFamily="34" charset="0"/>
              </a:rPr>
              <a:t>Linus</a:t>
            </a:r>
            <a:r>
              <a:rPr lang="es-ES" altLang="en-US" sz="2500" b="1" dirty="0" smtClean="0">
                <a:latin typeface="Calibri" panose="020F0502020204030204" pitchFamily="34" charset="0"/>
              </a:rPr>
              <a:t> </a:t>
            </a:r>
            <a:r>
              <a:rPr lang="es-ES" altLang="en-US" sz="2500" b="1" dirty="0" err="1" smtClean="0">
                <a:latin typeface="Calibri" panose="020F0502020204030204" pitchFamily="34" charset="0"/>
              </a:rPr>
              <a:t>Manubens</a:t>
            </a:r>
            <a:r>
              <a:rPr lang="es-ES" altLang="en-US" sz="2500" b="1" dirty="0" smtClean="0">
                <a:latin typeface="Calibri" panose="020F0502020204030204" pitchFamily="34" charset="0"/>
              </a:rPr>
              <a:t>-Gil</a:t>
            </a:r>
            <a:endParaRPr lang="es-ES" altLang="en-US" sz="2500" b="1" dirty="0">
              <a:latin typeface="Calibri" panose="020F0502020204030204" pitchFamily="34" charset="0"/>
            </a:endParaRPr>
          </a:p>
        </p:txBody>
      </p:sp>
    </p:spTree>
    <p:extLst>
      <p:ext uri="{BB962C8B-B14F-4D97-AF65-F5344CB8AC3E}">
        <p14:creationId xmlns:p14="http://schemas.microsoft.com/office/powerpoint/2010/main" val="40245768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stretch>
            <a:fillRect/>
          </a:stretch>
        </p:blipFill>
        <p:spPr>
          <a:xfrm>
            <a:off x="306218" y="2254864"/>
            <a:ext cx="3371458" cy="3001522"/>
          </a:xfrm>
          <a:prstGeom prst="rect">
            <a:avLst/>
          </a:prstGeom>
        </p:spPr>
      </p:pic>
      <p:sp>
        <p:nvSpPr>
          <p:cNvPr id="24" name="Slide Number Placeholder 23"/>
          <p:cNvSpPr>
            <a:spLocks noGrp="1"/>
          </p:cNvSpPr>
          <p:nvPr>
            <p:ph type="sldNum" sz="quarter" idx="12"/>
          </p:nvPr>
        </p:nvSpPr>
        <p:spPr/>
        <p:txBody>
          <a:bodyPr/>
          <a:lstStyle/>
          <a:p>
            <a:fld id="{2BC1C898-5861-4646-8145-B26DFD443158}" type="slidenum">
              <a:rPr lang="en-US" smtClean="0"/>
              <a:t>10</a:t>
            </a:fld>
            <a:endParaRPr lang="en-US"/>
          </a:p>
        </p:txBody>
      </p:sp>
      <p:sp>
        <p:nvSpPr>
          <p:cNvPr id="15" name="Title 1"/>
          <p:cNvSpPr txBox="1">
            <a:spLocks/>
          </p:cNvSpPr>
          <p:nvPr/>
        </p:nvSpPr>
        <p:spPr>
          <a:xfrm>
            <a:off x="478795" y="1216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a:t>T</a:t>
            </a:r>
            <a:r>
              <a:rPr lang="en-AU" sz="3600" dirty="0" smtClean="0"/>
              <a:t>he optimal wiring scaling law</a:t>
            </a:r>
            <a:endParaRPr lang="en-AU" sz="3600" dirty="0"/>
          </a:p>
        </p:txBody>
      </p:sp>
      <p:sp>
        <p:nvSpPr>
          <p:cNvPr id="2" name="Rectangle 1"/>
          <p:cNvSpPr/>
          <p:nvPr/>
        </p:nvSpPr>
        <p:spPr>
          <a:xfrm>
            <a:off x="4014811" y="3148245"/>
            <a:ext cx="6096000" cy="1200328"/>
          </a:xfrm>
          <a:prstGeom prst="rect">
            <a:avLst/>
          </a:prstGeom>
        </p:spPr>
        <p:txBody>
          <a:bodyPr>
            <a:spAutoFit/>
          </a:bodyPr>
          <a:lstStyle/>
          <a:p>
            <a:r>
              <a:rPr lang="en-US" sz="2400" dirty="0" smtClean="0">
                <a:latin typeface="+mj-lt"/>
              </a:rPr>
              <a:t>Optimal </a:t>
            </a:r>
            <a:r>
              <a:rPr lang="en-US" sz="2400" dirty="0">
                <a:latin typeface="+mj-lt"/>
              </a:rPr>
              <a:t>wiring predicts a </a:t>
            </a:r>
            <a:r>
              <a:rPr lang="en-US" sz="2400" dirty="0" smtClean="0">
                <a:latin typeface="+mj-lt"/>
              </a:rPr>
              <a:t>½ power </a:t>
            </a:r>
            <a:r>
              <a:rPr lang="en-US" sz="2400" dirty="0">
                <a:latin typeface="+mj-lt"/>
              </a:rPr>
              <a:t>law between dendritic wiring length and the number of branching </a:t>
            </a:r>
            <a:r>
              <a:rPr lang="en-US" sz="2400" dirty="0" smtClean="0">
                <a:latin typeface="+mj-lt"/>
              </a:rPr>
              <a:t>points</a:t>
            </a:r>
            <a:endParaRPr lang="en-US" sz="2400" dirty="0">
              <a:latin typeface="+mj-lt"/>
            </a:endParaRPr>
          </a:p>
        </p:txBody>
      </p:sp>
      <p:sp>
        <p:nvSpPr>
          <p:cNvPr id="17" name="TextBox 10"/>
          <p:cNvSpPr txBox="1">
            <a:spLocks noChangeArrowheads="1"/>
          </p:cNvSpPr>
          <p:nvPr/>
        </p:nvSpPr>
        <p:spPr bwMode="auto">
          <a:xfrm>
            <a:off x="7148188" y="4628529"/>
            <a:ext cx="359507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1200">
                <a:solidFill>
                  <a:srgbClr val="000000"/>
                </a:solidFill>
                <a:latin typeface="Calibri" pitchFamily="34"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s-ES" altLang="es-ES" dirty="0"/>
              <a:t>(</a:t>
            </a:r>
            <a:r>
              <a:rPr lang="es-ES" altLang="es-ES" dirty="0" err="1"/>
              <a:t>Cuntz</a:t>
            </a:r>
            <a:r>
              <a:rPr lang="es-ES" altLang="es-ES" dirty="0"/>
              <a:t>, </a:t>
            </a:r>
            <a:r>
              <a:rPr lang="es-ES" altLang="es-ES" dirty="0" err="1"/>
              <a:t>Mathy</a:t>
            </a:r>
            <a:r>
              <a:rPr lang="es-ES" altLang="es-ES" dirty="0"/>
              <a:t> &amp; </a:t>
            </a:r>
            <a:r>
              <a:rPr lang="es-ES" altLang="es-ES" dirty="0" err="1"/>
              <a:t>Häusser</a:t>
            </a:r>
            <a:r>
              <a:rPr lang="es-ES" altLang="es-ES" dirty="0"/>
              <a:t>, </a:t>
            </a:r>
            <a:r>
              <a:rPr lang="es-ES" altLang="es-ES" dirty="0" smtClean="0"/>
              <a:t>2012</a:t>
            </a:r>
            <a:r>
              <a:rPr lang="es-ES" altLang="es-ES" dirty="0"/>
              <a:t>)</a:t>
            </a:r>
          </a:p>
        </p:txBody>
      </p:sp>
      <mc:AlternateContent xmlns:mc="http://schemas.openxmlformats.org/markup-compatibility/2006" xmlns:a14="http://schemas.microsoft.com/office/drawing/2010/main">
        <mc:Choice Requires="a14">
          <p:sp>
            <p:nvSpPr>
              <p:cNvPr id="21" name="TextBox 20"/>
              <p:cNvSpPr txBox="1"/>
              <p:nvPr/>
            </p:nvSpPr>
            <p:spPr>
              <a:xfrm>
                <a:off x="1474322" y="5267972"/>
                <a:ext cx="1312539"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ca-ES" sz="2800" b="0" i="1" smtClean="0">
                          <a:latin typeface="Cambria Math" panose="02040503050406030204" pitchFamily="18" charset="0"/>
                        </a:rPr>
                        <m:t>𝐿</m:t>
                      </m:r>
                      <m:r>
                        <a:rPr lang="ca-ES" sz="2800" b="0" i="1" smtClean="0">
                          <a:latin typeface="Cambria Math" panose="02040503050406030204" pitchFamily="18" charset="0"/>
                        </a:rPr>
                        <m:t>~</m:t>
                      </m:r>
                      <m:sSup>
                        <m:sSupPr>
                          <m:ctrlPr>
                            <a:rPr lang="ca-ES" sz="2800" b="0" i="1" smtClean="0">
                              <a:latin typeface="Cambria Math" panose="02040503050406030204" pitchFamily="18" charset="0"/>
                            </a:rPr>
                          </m:ctrlPr>
                        </m:sSupPr>
                        <m:e>
                          <m:r>
                            <a:rPr lang="ca-ES" sz="2800" b="0" i="1" smtClean="0">
                              <a:latin typeface="Cambria Math" panose="02040503050406030204" pitchFamily="18" charset="0"/>
                            </a:rPr>
                            <m:t>𝑏𝑝</m:t>
                          </m:r>
                        </m:e>
                        <m:sup>
                          <m:r>
                            <a:rPr lang="ca-ES" sz="2800" b="0" i="1" smtClean="0">
                              <a:latin typeface="Cambria Math" panose="02040503050406030204" pitchFamily="18" charset="0"/>
                            </a:rPr>
                            <m:t>0.5</m:t>
                          </m:r>
                        </m:sup>
                      </m:sSup>
                    </m:oMath>
                  </m:oMathPara>
                </a14:m>
                <a:endParaRPr lang="en-US" sz="2800" dirty="0"/>
              </a:p>
            </p:txBody>
          </p:sp>
        </mc:Choice>
        <mc:Fallback xmlns="">
          <p:sp>
            <p:nvSpPr>
              <p:cNvPr id="21" name="TextBox 20"/>
              <p:cNvSpPr txBox="1">
                <a:spLocks noRot="1" noChangeAspect="1" noMove="1" noResize="1" noEditPoints="1" noAdjustHandles="1" noChangeArrowheads="1" noChangeShapeType="1" noTextEdit="1"/>
              </p:cNvSpPr>
              <p:nvPr/>
            </p:nvSpPr>
            <p:spPr>
              <a:xfrm>
                <a:off x="1474322" y="5267972"/>
                <a:ext cx="1312539" cy="435760"/>
              </a:xfrm>
              <a:prstGeom prst="rect">
                <a:avLst/>
              </a:prstGeom>
              <a:blipFill rotWithShape="1">
                <a:blip r:embed="rId4"/>
                <a:stretch>
                  <a:fillRect l="-2765" t="-5556"/>
                </a:stretch>
              </a:blipFill>
            </p:spPr>
            <p:txBody>
              <a:bodyPr/>
              <a:lstStyle/>
              <a:p>
                <a:r>
                  <a:rPr lang="en-US">
                    <a:noFill/>
                  </a:rPr>
                  <a:t> </a:t>
                </a:r>
              </a:p>
            </p:txBody>
          </p:sp>
        </mc:Fallback>
      </mc:AlternateContent>
    </p:spTree>
    <p:extLst>
      <p:ext uri="{BB962C8B-B14F-4D97-AF65-F5344CB8AC3E}">
        <p14:creationId xmlns:p14="http://schemas.microsoft.com/office/powerpoint/2010/main" val="8078065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8" name="TextBox 7"/>
              <p:cNvSpPr txBox="1"/>
              <p:nvPr/>
            </p:nvSpPr>
            <p:spPr>
              <a:xfrm>
                <a:off x="6437243" y="1822548"/>
                <a:ext cx="1312539"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ca-ES" sz="2800" b="0" i="1" smtClean="0">
                          <a:latin typeface="Cambria Math" panose="02040503050406030204" pitchFamily="18" charset="0"/>
                        </a:rPr>
                        <m:t>𝐿</m:t>
                      </m:r>
                      <m:r>
                        <a:rPr lang="ca-ES" sz="2800" b="0" i="1" smtClean="0">
                          <a:latin typeface="Cambria Math" panose="02040503050406030204" pitchFamily="18" charset="0"/>
                        </a:rPr>
                        <m:t>~</m:t>
                      </m:r>
                      <m:sSup>
                        <m:sSupPr>
                          <m:ctrlPr>
                            <a:rPr lang="ca-ES" sz="2800" b="0" i="1" smtClean="0">
                              <a:latin typeface="Cambria Math" panose="02040503050406030204" pitchFamily="18" charset="0"/>
                            </a:rPr>
                          </m:ctrlPr>
                        </m:sSupPr>
                        <m:e>
                          <m:r>
                            <a:rPr lang="ca-ES" sz="2800" b="0" i="1" smtClean="0">
                              <a:latin typeface="Cambria Math" panose="02040503050406030204" pitchFamily="18" charset="0"/>
                            </a:rPr>
                            <m:t>𝑏𝑝</m:t>
                          </m:r>
                        </m:e>
                        <m:sup>
                          <m:r>
                            <a:rPr lang="ca-ES" sz="2800" b="0" i="1" smtClean="0">
                              <a:latin typeface="Cambria Math" panose="02040503050406030204" pitchFamily="18" charset="0"/>
                            </a:rPr>
                            <m:t>0.5</m:t>
                          </m:r>
                        </m:sup>
                      </m:sSup>
                    </m:oMath>
                  </m:oMathPara>
                </a14:m>
                <a:endParaRPr lang="en-US" sz="2800" dirty="0"/>
              </a:p>
            </p:txBody>
          </p:sp>
        </mc:Choice>
        <mc:Fallback xmlns="">
          <p:sp>
            <p:nvSpPr>
              <p:cNvPr id="8" name="TextBox 7"/>
              <p:cNvSpPr txBox="1">
                <a:spLocks noRot="1" noChangeAspect="1" noMove="1" noResize="1" noEditPoints="1" noAdjustHandles="1" noChangeArrowheads="1" noChangeShapeType="1" noTextEdit="1"/>
              </p:cNvSpPr>
              <p:nvPr/>
            </p:nvSpPr>
            <p:spPr>
              <a:xfrm>
                <a:off x="6437243" y="1822548"/>
                <a:ext cx="1312539" cy="435760"/>
              </a:xfrm>
              <a:prstGeom prst="rect">
                <a:avLst/>
              </a:prstGeom>
              <a:blipFill rotWithShape="1">
                <a:blip r:embed="rId3"/>
                <a:stretch>
                  <a:fillRect l="-2765" t="-5479"/>
                </a:stretch>
              </a:blipFill>
            </p:spPr>
            <p:txBody>
              <a:bodyPr/>
              <a:lstStyle/>
              <a:p>
                <a:r>
                  <a:rPr lang="en-US">
                    <a:noFill/>
                  </a:rPr>
                  <a:t> </a:t>
                </a:r>
              </a:p>
            </p:txBody>
          </p:sp>
        </mc:Fallback>
      </mc:AlternateContent>
      <p:sp>
        <p:nvSpPr>
          <p:cNvPr id="16" name="TextBox 10"/>
          <p:cNvSpPr txBox="1">
            <a:spLocks noChangeArrowheads="1"/>
          </p:cNvSpPr>
          <p:nvPr/>
        </p:nvSpPr>
        <p:spPr bwMode="auto">
          <a:xfrm>
            <a:off x="7250365" y="6073854"/>
            <a:ext cx="474194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en-US"/>
            </a:defPPr>
            <a:lvl1pPr algn="ctr">
              <a:defRPr sz="1200">
                <a:solidFill>
                  <a:srgbClr val="000000"/>
                </a:solidFill>
                <a:latin typeface="Calibri" pitchFamily="34" charset="0"/>
              </a:defRPr>
            </a:lvl1pPr>
            <a:lvl2pPr marL="742950" indent="-285750" eaLnBrk="0" hangingPunct="0">
              <a:defRPr>
                <a:latin typeface="Arial" charset="0"/>
              </a:defRPr>
            </a:lvl2pPr>
            <a:lvl3pPr marL="1143000" indent="-228600" eaLnBrk="0" hangingPunct="0">
              <a:defRPr>
                <a:latin typeface="Arial" charset="0"/>
              </a:defRPr>
            </a:lvl3pPr>
            <a:lvl4pPr marL="1600200" indent="-228600" eaLnBrk="0" hangingPunct="0">
              <a:defRPr>
                <a:latin typeface="Arial" charset="0"/>
              </a:defRPr>
            </a:lvl4pPr>
            <a:lvl5pPr marL="2057400" indent="-228600" eaLnBrk="0" hangingPunct="0">
              <a:defRPr>
                <a:latin typeface="Arial" charset="0"/>
              </a:defRPr>
            </a:lvl5pPr>
            <a:lvl6pPr marL="2514600" indent="-228600" eaLnBrk="0" fontAlgn="base" hangingPunct="0">
              <a:spcBef>
                <a:spcPct val="0"/>
              </a:spcBef>
              <a:spcAft>
                <a:spcPct val="0"/>
              </a:spcAft>
              <a:defRPr>
                <a:latin typeface="Arial" charset="0"/>
              </a:defRPr>
            </a:lvl6pPr>
            <a:lvl7pPr marL="2971800" indent="-228600" eaLnBrk="0" fontAlgn="base" hangingPunct="0">
              <a:spcBef>
                <a:spcPct val="0"/>
              </a:spcBef>
              <a:spcAft>
                <a:spcPct val="0"/>
              </a:spcAft>
              <a:defRPr>
                <a:latin typeface="Arial" charset="0"/>
              </a:defRPr>
            </a:lvl7pPr>
            <a:lvl8pPr marL="3429000" indent="-228600" eaLnBrk="0" fontAlgn="base" hangingPunct="0">
              <a:spcBef>
                <a:spcPct val="0"/>
              </a:spcBef>
              <a:spcAft>
                <a:spcPct val="0"/>
              </a:spcAft>
              <a:defRPr>
                <a:latin typeface="Arial" charset="0"/>
              </a:defRPr>
            </a:lvl8pPr>
            <a:lvl9pPr marL="3886200" indent="-228600" eaLnBrk="0" fontAlgn="base" hangingPunct="0">
              <a:spcBef>
                <a:spcPct val="0"/>
              </a:spcBef>
              <a:spcAft>
                <a:spcPct val="0"/>
              </a:spcAft>
              <a:defRPr>
                <a:latin typeface="Arial" charset="0"/>
              </a:defRPr>
            </a:lvl9pPr>
          </a:lstStyle>
          <a:p>
            <a:r>
              <a:rPr lang="es-ES" altLang="es-ES" dirty="0"/>
              <a:t>(</a:t>
            </a:r>
            <a:r>
              <a:rPr lang="es-ES" altLang="es-ES" dirty="0" err="1"/>
              <a:t>Cuntz</a:t>
            </a:r>
            <a:r>
              <a:rPr lang="es-ES" altLang="es-ES" dirty="0"/>
              <a:t>, </a:t>
            </a:r>
            <a:r>
              <a:rPr lang="es-ES" altLang="es-ES" dirty="0" err="1"/>
              <a:t>Mathy</a:t>
            </a:r>
            <a:r>
              <a:rPr lang="es-ES" altLang="es-ES" dirty="0"/>
              <a:t> &amp; </a:t>
            </a:r>
            <a:r>
              <a:rPr lang="es-ES" altLang="es-ES" dirty="0" err="1"/>
              <a:t>Häusser</a:t>
            </a:r>
            <a:r>
              <a:rPr lang="es-ES" altLang="es-ES" dirty="0"/>
              <a:t>, </a:t>
            </a:r>
            <a:r>
              <a:rPr lang="es-ES" altLang="es-ES" dirty="0" smtClean="0"/>
              <a:t>2012</a:t>
            </a:r>
            <a:r>
              <a:rPr lang="es-ES" altLang="es-ES" dirty="0"/>
              <a:t>)</a:t>
            </a:r>
          </a:p>
        </p:txBody>
      </p:sp>
      <p:sp>
        <p:nvSpPr>
          <p:cNvPr id="24" name="Slide Number Placeholder 23"/>
          <p:cNvSpPr>
            <a:spLocks noGrp="1"/>
          </p:cNvSpPr>
          <p:nvPr>
            <p:ph type="sldNum" sz="quarter" idx="12"/>
          </p:nvPr>
        </p:nvSpPr>
        <p:spPr/>
        <p:txBody>
          <a:bodyPr/>
          <a:lstStyle/>
          <a:p>
            <a:fld id="{2BC1C898-5861-4646-8145-B26DFD443158}" type="slidenum">
              <a:rPr lang="en-US" smtClean="0"/>
              <a:t>11</a:t>
            </a:fld>
            <a:endParaRPr lang="en-US"/>
          </a:p>
        </p:txBody>
      </p:sp>
      <p:sp>
        <p:nvSpPr>
          <p:cNvPr id="15" name="Title 1"/>
          <p:cNvSpPr txBox="1">
            <a:spLocks/>
          </p:cNvSpPr>
          <p:nvPr/>
        </p:nvSpPr>
        <p:spPr>
          <a:xfrm>
            <a:off x="478795" y="121689"/>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smtClean="0"/>
              <a:t>The optimal wiring scaling law</a:t>
            </a:r>
            <a:endParaRPr lang="en-AU" sz="3600" dirty="0"/>
          </a:p>
        </p:txBody>
      </p:sp>
      <p:pic>
        <p:nvPicPr>
          <p:cNvPr id="17" name="Picture 16"/>
          <p:cNvPicPr>
            <a:picLocks noChangeAspect="1"/>
          </p:cNvPicPr>
          <p:nvPr/>
        </p:nvPicPr>
        <p:blipFill>
          <a:blip r:embed="rId4"/>
          <a:stretch>
            <a:fillRect/>
          </a:stretch>
        </p:blipFill>
        <p:spPr>
          <a:xfrm>
            <a:off x="306218" y="2254864"/>
            <a:ext cx="3371458" cy="3001522"/>
          </a:xfrm>
          <a:prstGeom prst="rect">
            <a:avLst/>
          </a:prstGeom>
        </p:spPr>
      </p:pic>
      <p:grpSp>
        <p:nvGrpSpPr>
          <p:cNvPr id="3" name="Group 2"/>
          <p:cNvGrpSpPr/>
          <p:nvPr/>
        </p:nvGrpSpPr>
        <p:grpSpPr>
          <a:xfrm>
            <a:off x="3822109" y="1705316"/>
            <a:ext cx="6205912" cy="4316225"/>
            <a:chOff x="3822109" y="1705316"/>
            <a:chExt cx="6205912" cy="4316225"/>
          </a:xfrm>
        </p:grpSpPr>
        <p:pic>
          <p:nvPicPr>
            <p:cNvPr id="7" name="Picture 6"/>
            <p:cNvPicPr>
              <a:picLocks noChangeAspect="1"/>
            </p:cNvPicPr>
            <p:nvPr/>
          </p:nvPicPr>
          <p:blipFill rotWithShape="1">
            <a:blip r:embed="rId5"/>
            <a:srcRect l="4687" t="48125" r="72734" b="10000"/>
            <a:stretch/>
          </p:blipFill>
          <p:spPr>
            <a:xfrm>
              <a:off x="3822109" y="1705316"/>
              <a:ext cx="6205912" cy="4316225"/>
            </a:xfrm>
            <a:prstGeom prst="rect">
              <a:avLst/>
            </a:prstGeom>
          </p:spPr>
        </p:pic>
        <p:sp>
          <p:nvSpPr>
            <p:cNvPr id="2" name="Rectangle 1"/>
            <p:cNvSpPr/>
            <p:nvPr/>
          </p:nvSpPr>
          <p:spPr>
            <a:xfrm>
              <a:off x="7079461" y="4890750"/>
              <a:ext cx="2729607" cy="379581"/>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TextBox 9"/>
              <p:cNvSpPr txBox="1"/>
              <p:nvPr/>
            </p:nvSpPr>
            <p:spPr>
              <a:xfrm>
                <a:off x="6268795" y="1699819"/>
                <a:ext cx="1312539" cy="43576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ca-ES" sz="2800" b="0" i="1" smtClean="0">
                          <a:latin typeface="Cambria Math" panose="02040503050406030204" pitchFamily="18" charset="0"/>
                        </a:rPr>
                        <m:t>𝐿</m:t>
                      </m:r>
                      <m:r>
                        <a:rPr lang="ca-ES" sz="2800" b="0" i="1" smtClean="0">
                          <a:latin typeface="Cambria Math" panose="02040503050406030204" pitchFamily="18" charset="0"/>
                        </a:rPr>
                        <m:t>~</m:t>
                      </m:r>
                      <m:sSup>
                        <m:sSupPr>
                          <m:ctrlPr>
                            <a:rPr lang="ca-ES" sz="2800" b="0" i="1" smtClean="0">
                              <a:latin typeface="Cambria Math" panose="02040503050406030204" pitchFamily="18" charset="0"/>
                            </a:rPr>
                          </m:ctrlPr>
                        </m:sSupPr>
                        <m:e>
                          <m:r>
                            <a:rPr lang="ca-ES" sz="2800" b="0" i="1" smtClean="0">
                              <a:latin typeface="Cambria Math" panose="02040503050406030204" pitchFamily="18" charset="0"/>
                            </a:rPr>
                            <m:t>𝑏𝑝</m:t>
                          </m:r>
                        </m:e>
                        <m:sup>
                          <m:r>
                            <a:rPr lang="ca-ES" sz="2800" b="0" i="1" smtClean="0">
                              <a:latin typeface="Cambria Math" panose="02040503050406030204" pitchFamily="18" charset="0"/>
                            </a:rPr>
                            <m:t>0.5</m:t>
                          </m:r>
                        </m:sup>
                      </m:sSup>
                    </m:oMath>
                  </m:oMathPara>
                </a14:m>
                <a:endParaRPr lang="en-US" sz="2800" dirty="0"/>
              </a:p>
            </p:txBody>
          </p:sp>
        </mc:Choice>
        <mc:Fallback xmlns="">
          <p:sp>
            <p:nvSpPr>
              <p:cNvPr id="10" name="TextBox 9"/>
              <p:cNvSpPr txBox="1">
                <a:spLocks noRot="1" noChangeAspect="1" noMove="1" noResize="1" noEditPoints="1" noAdjustHandles="1" noChangeArrowheads="1" noChangeShapeType="1" noTextEdit="1"/>
              </p:cNvSpPr>
              <p:nvPr/>
            </p:nvSpPr>
            <p:spPr>
              <a:xfrm>
                <a:off x="6268795" y="1699819"/>
                <a:ext cx="1312539" cy="435760"/>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659604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ca-ES" sz="3600" dirty="0" err="1" smtClean="0"/>
              <a:t>Optimality</a:t>
            </a:r>
            <a:r>
              <a:rPr lang="ca-ES" sz="3600" dirty="0" smtClean="0"/>
              <a:t> in </a:t>
            </a:r>
            <a:r>
              <a:rPr lang="ca-ES" sz="3600" dirty="0" err="1"/>
              <a:t>macroscopic</a:t>
            </a:r>
            <a:r>
              <a:rPr lang="ca-ES" sz="3600" dirty="0"/>
              <a:t> neuronal circuits</a:t>
            </a:r>
            <a:endParaRPr lang="en-GB" sz="3600" dirty="0"/>
          </a:p>
        </p:txBody>
      </p:sp>
      <p:sp>
        <p:nvSpPr>
          <p:cNvPr id="4" name="Slide Number Placeholder 3"/>
          <p:cNvSpPr>
            <a:spLocks noGrp="1"/>
          </p:cNvSpPr>
          <p:nvPr>
            <p:ph type="sldNum" sz="quarter" idx="12"/>
          </p:nvPr>
        </p:nvSpPr>
        <p:spPr/>
        <p:txBody>
          <a:bodyPr/>
          <a:lstStyle/>
          <a:p>
            <a:fld id="{2BC1C898-5861-4646-8145-B26DFD443158}" type="slidenum">
              <a:rPr lang="en-US" smtClean="0"/>
              <a:t>12</a:t>
            </a:fld>
            <a:endParaRPr lang="en-US"/>
          </a:p>
        </p:txBody>
      </p:sp>
      <p:pic>
        <p:nvPicPr>
          <p:cNvPr id="7" name="Picture 6"/>
          <p:cNvPicPr>
            <a:picLocks noChangeAspect="1"/>
          </p:cNvPicPr>
          <p:nvPr/>
        </p:nvPicPr>
        <p:blipFill rotWithShape="1">
          <a:blip r:embed="rId3"/>
          <a:srcRect l="17084" t="26006" r="50040" b="32892"/>
          <a:stretch/>
        </p:blipFill>
        <p:spPr>
          <a:xfrm flipH="1">
            <a:off x="560821" y="2198999"/>
            <a:ext cx="4277533" cy="3006672"/>
          </a:xfrm>
          <a:prstGeom prst="rect">
            <a:avLst/>
          </a:prstGeom>
        </p:spPr>
      </p:pic>
      <p:sp>
        <p:nvSpPr>
          <p:cNvPr id="8" name="TextBox 7"/>
          <p:cNvSpPr txBox="1">
            <a:spLocks noChangeArrowheads="1"/>
          </p:cNvSpPr>
          <p:nvPr/>
        </p:nvSpPr>
        <p:spPr bwMode="auto">
          <a:xfrm>
            <a:off x="5478286" y="5340886"/>
            <a:ext cx="59312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smtClean="0">
                <a:latin typeface="Calibri" pitchFamily="34" charset="0"/>
              </a:rPr>
              <a:t>(</a:t>
            </a:r>
            <a:r>
              <a:rPr lang="es-ES" altLang="es-ES" sz="1200" dirty="0" err="1" smtClean="0">
                <a:latin typeface="Calibri" pitchFamily="34" charset="0"/>
              </a:rPr>
              <a:t>Bullmore</a:t>
            </a:r>
            <a:r>
              <a:rPr lang="es-ES" altLang="es-ES" sz="1200" dirty="0" smtClean="0">
                <a:latin typeface="Calibri" pitchFamily="34" charset="0"/>
              </a:rPr>
              <a:t> &amp; </a:t>
            </a:r>
            <a:r>
              <a:rPr lang="es-ES" altLang="es-ES" sz="1200" dirty="0" err="1" smtClean="0">
                <a:latin typeface="Calibri" pitchFamily="34" charset="0"/>
              </a:rPr>
              <a:t>Sporns</a:t>
            </a:r>
            <a:r>
              <a:rPr lang="es-ES" altLang="es-ES" sz="1200" dirty="0" smtClean="0">
                <a:latin typeface="Calibri" pitchFamily="34" charset="0"/>
              </a:rPr>
              <a:t>, 2012)</a:t>
            </a:r>
            <a:endParaRPr lang="es-ES" altLang="es-ES" sz="1200" dirty="0">
              <a:latin typeface="Calibri" pitchFamily="34" charset="0"/>
            </a:endParaRPr>
          </a:p>
        </p:txBody>
      </p:sp>
      <p:pic>
        <p:nvPicPr>
          <p:cNvPr id="3" name="Picture 2"/>
          <p:cNvPicPr>
            <a:picLocks noChangeAspect="1"/>
          </p:cNvPicPr>
          <p:nvPr/>
        </p:nvPicPr>
        <p:blipFill rotWithShape="1">
          <a:blip r:embed="rId4"/>
          <a:srcRect l="5530" t="32574" r="27408" b="22511"/>
          <a:stretch/>
        </p:blipFill>
        <p:spPr>
          <a:xfrm>
            <a:off x="5063495" y="2659868"/>
            <a:ext cx="6760789" cy="2545803"/>
          </a:xfrm>
          <a:prstGeom prst="rect">
            <a:avLst/>
          </a:prstGeom>
        </p:spPr>
      </p:pic>
    </p:spTree>
    <p:extLst>
      <p:ext uri="{BB962C8B-B14F-4D97-AF65-F5344CB8AC3E}">
        <p14:creationId xmlns:p14="http://schemas.microsoft.com/office/powerpoint/2010/main" val="290383700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a:spLocks noGrp="1"/>
          </p:cNvSpPr>
          <p:nvPr>
            <p:ph type="title"/>
          </p:nvPr>
        </p:nvSpPr>
        <p:spPr>
          <a:xfrm>
            <a:off x="852715" y="119023"/>
            <a:ext cx="10515600" cy="1325563"/>
          </a:xfrm>
        </p:spPr>
        <p:txBody>
          <a:bodyPr vert="horz" lIns="91440" tIns="45720" rIns="91440" bIns="45720" rtlCol="0" anchor="ctr">
            <a:normAutofit/>
          </a:bodyPr>
          <a:lstStyle/>
          <a:p>
            <a:pPr algn="ctr"/>
            <a:r>
              <a:rPr lang="en-US" sz="3600" dirty="0"/>
              <a:t>Defining the organizational principles of neuronal networks at the cellular scale (micro-</a:t>
            </a:r>
            <a:r>
              <a:rPr lang="en-US" sz="3600" dirty="0" err="1"/>
              <a:t>connectomics</a:t>
            </a:r>
            <a:r>
              <a:rPr lang="en-US" sz="3600" dirty="0"/>
              <a:t>)</a:t>
            </a:r>
          </a:p>
        </p:txBody>
      </p:sp>
      <p:sp>
        <p:nvSpPr>
          <p:cNvPr id="9" name="TextBox 10"/>
          <p:cNvSpPr txBox="1">
            <a:spLocks noChangeArrowheads="1"/>
          </p:cNvSpPr>
          <p:nvPr/>
        </p:nvSpPr>
        <p:spPr bwMode="auto">
          <a:xfrm>
            <a:off x="5679276" y="5978526"/>
            <a:ext cx="5862643"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a:solidFill>
                  <a:srgbClr val="000000"/>
                </a:solidFill>
                <a:latin typeface="Calibri" pitchFamily="34" charset="0"/>
              </a:rPr>
              <a:t>(</a:t>
            </a:r>
            <a:r>
              <a:rPr lang="es-ES" altLang="es-ES" sz="1200" dirty="0" err="1" smtClean="0">
                <a:solidFill>
                  <a:srgbClr val="000000"/>
                </a:solidFill>
                <a:latin typeface="Calibri" pitchFamily="34" charset="0"/>
              </a:rPr>
              <a:t>Schröter</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Paulsen</a:t>
            </a:r>
            <a:r>
              <a:rPr lang="es-ES" altLang="es-ES" sz="1200" dirty="0" smtClean="0">
                <a:solidFill>
                  <a:srgbClr val="000000"/>
                </a:solidFill>
                <a:latin typeface="Calibri" pitchFamily="34" charset="0"/>
              </a:rPr>
              <a:t> &amp; </a:t>
            </a:r>
            <a:r>
              <a:rPr lang="es-ES" altLang="es-ES" sz="1200" dirty="0" err="1" smtClean="0">
                <a:solidFill>
                  <a:srgbClr val="000000"/>
                </a:solidFill>
                <a:latin typeface="Calibri" pitchFamily="34" charset="0"/>
              </a:rPr>
              <a:t>Bullmore</a:t>
            </a:r>
            <a:r>
              <a:rPr lang="es-ES" altLang="es-ES" sz="1200" dirty="0" smtClean="0">
                <a:solidFill>
                  <a:srgbClr val="000000"/>
                </a:solidFill>
                <a:latin typeface="Calibri" pitchFamily="34" charset="0"/>
              </a:rPr>
              <a:t>, 2017)</a:t>
            </a:r>
            <a:endParaRPr lang="es-ES" altLang="es-ES" sz="1200" dirty="0">
              <a:solidFill>
                <a:srgbClr val="000000"/>
              </a:solidFill>
              <a:latin typeface="Calibri" pitchFamily="34" charset="0"/>
            </a:endParaRPr>
          </a:p>
        </p:txBody>
      </p:sp>
      <p:sp>
        <p:nvSpPr>
          <p:cNvPr id="13" name="Slide Number Placeholder 12"/>
          <p:cNvSpPr>
            <a:spLocks noGrp="1"/>
          </p:cNvSpPr>
          <p:nvPr>
            <p:ph type="sldNum" sz="quarter" idx="12"/>
          </p:nvPr>
        </p:nvSpPr>
        <p:spPr/>
        <p:txBody>
          <a:bodyPr/>
          <a:lstStyle/>
          <a:p>
            <a:fld id="{2BC1C898-5861-4646-8145-B26DFD443158}" type="slidenum">
              <a:rPr lang="en-US" smtClean="0"/>
              <a:t>13</a:t>
            </a:fld>
            <a:endParaRPr lang="en-US"/>
          </a:p>
        </p:txBody>
      </p:sp>
      <p:grpSp>
        <p:nvGrpSpPr>
          <p:cNvPr id="16" name="Group 15"/>
          <p:cNvGrpSpPr/>
          <p:nvPr/>
        </p:nvGrpSpPr>
        <p:grpSpPr>
          <a:xfrm>
            <a:off x="4039640" y="2388674"/>
            <a:ext cx="3200388" cy="3100646"/>
            <a:chOff x="6506502" y="1285321"/>
            <a:chExt cx="4208189" cy="4423568"/>
          </a:xfrm>
        </p:grpSpPr>
        <p:pic>
          <p:nvPicPr>
            <p:cNvPr id="14" name="Picture 13"/>
            <p:cNvPicPr>
              <a:picLocks noChangeAspect="1"/>
            </p:cNvPicPr>
            <p:nvPr/>
          </p:nvPicPr>
          <p:blipFill rotWithShape="1">
            <a:blip r:embed="rId3"/>
            <a:srcRect l="11640" t="21354" r="51171" b="9115"/>
            <a:stretch/>
          </p:blipFill>
          <p:spPr>
            <a:xfrm>
              <a:off x="6506502" y="1285321"/>
              <a:ext cx="4208189" cy="4423568"/>
            </a:xfrm>
            <a:prstGeom prst="rect">
              <a:avLst/>
            </a:prstGeom>
          </p:spPr>
        </p:pic>
        <p:sp>
          <p:nvSpPr>
            <p:cNvPr id="15" name="Rectangle 14"/>
            <p:cNvSpPr/>
            <p:nvPr/>
          </p:nvSpPr>
          <p:spPr>
            <a:xfrm>
              <a:off x="6610350" y="1444586"/>
              <a:ext cx="381000" cy="45430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10" name="Picture 9"/>
          <p:cNvPicPr>
            <a:picLocks noChangeAspect="1"/>
          </p:cNvPicPr>
          <p:nvPr/>
        </p:nvPicPr>
        <p:blipFill rotWithShape="1">
          <a:blip r:embed="rId4">
            <a:alphaModFix amt="27000"/>
            <a:extLst>
              <a:ext uri="{BEBA8EAE-BF5A-486C-A8C5-ECC9F3942E4B}">
                <a14:imgProps xmlns:a14="http://schemas.microsoft.com/office/drawing/2010/main">
                  <a14:imgLayer r:embed="rId5">
                    <a14:imgEffect>
                      <a14:saturation sat="0"/>
                    </a14:imgEffect>
                  </a14:imgLayer>
                </a14:imgProps>
              </a:ext>
            </a:extLst>
          </a:blip>
          <a:srcRect l="17084" t="26006" r="50040" b="32892"/>
          <a:stretch/>
        </p:blipFill>
        <p:spPr>
          <a:xfrm flipH="1">
            <a:off x="7888712" y="2935650"/>
            <a:ext cx="3206400" cy="2253774"/>
          </a:xfrm>
          <a:prstGeom prst="rect">
            <a:avLst/>
          </a:prstGeom>
        </p:spPr>
      </p:pic>
      <p:pic>
        <p:nvPicPr>
          <p:cNvPr id="12" name="Picture 11"/>
          <p:cNvPicPr>
            <a:picLocks noChangeAspect="1"/>
          </p:cNvPicPr>
          <p:nvPr/>
        </p:nvPicPr>
        <p:blipFill>
          <a:blip r:embed="rId6">
            <a:alphaModFix amt="27000"/>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770233" y="2818747"/>
            <a:ext cx="2714779" cy="2416898"/>
          </a:xfrm>
          <a:prstGeom prst="rect">
            <a:avLst/>
          </a:prstGeom>
        </p:spPr>
      </p:pic>
      <p:grpSp>
        <p:nvGrpSpPr>
          <p:cNvPr id="18" name="Group 17"/>
          <p:cNvGrpSpPr/>
          <p:nvPr/>
        </p:nvGrpSpPr>
        <p:grpSpPr>
          <a:xfrm>
            <a:off x="658835" y="1563841"/>
            <a:ext cx="10206318" cy="582708"/>
            <a:chOff x="658835" y="1563841"/>
            <a:chExt cx="10206318" cy="582708"/>
          </a:xfrm>
        </p:grpSpPr>
        <p:sp>
          <p:nvSpPr>
            <p:cNvPr id="19" name="TextBox 18"/>
            <p:cNvSpPr txBox="1"/>
            <p:nvPr/>
          </p:nvSpPr>
          <p:spPr>
            <a:xfrm>
              <a:off x="8469291" y="1563841"/>
              <a:ext cx="2045242" cy="461665"/>
            </a:xfrm>
            <a:prstGeom prst="rect">
              <a:avLst/>
            </a:prstGeom>
            <a:noFill/>
          </p:spPr>
          <p:txBody>
            <a:bodyPr wrap="square" rtlCol="0">
              <a:spAutoFit/>
            </a:bodyPr>
            <a:lstStyle/>
            <a:p>
              <a:pPr algn="ctr"/>
              <a:r>
                <a:rPr lang="ca-ES" sz="2400" dirty="0" smtClean="0"/>
                <a:t>Macro</a:t>
              </a:r>
              <a:endParaRPr lang="en-GB" sz="2400" dirty="0"/>
            </a:p>
          </p:txBody>
        </p:sp>
        <p:sp>
          <p:nvSpPr>
            <p:cNvPr id="20" name="TextBox 19"/>
            <p:cNvSpPr txBox="1"/>
            <p:nvPr/>
          </p:nvSpPr>
          <p:spPr>
            <a:xfrm>
              <a:off x="3548406" y="1563842"/>
              <a:ext cx="4316505" cy="461665"/>
            </a:xfrm>
            <a:prstGeom prst="rect">
              <a:avLst/>
            </a:prstGeom>
            <a:noFill/>
          </p:spPr>
          <p:txBody>
            <a:bodyPr wrap="square" rtlCol="0">
              <a:spAutoFit/>
            </a:bodyPr>
            <a:lstStyle/>
            <a:p>
              <a:pPr algn="ctr"/>
              <a:r>
                <a:rPr lang="ca-ES" sz="2400" dirty="0" smtClean="0"/>
                <a:t>Meso</a:t>
              </a:r>
              <a:endParaRPr lang="en-GB" sz="2400" dirty="0"/>
            </a:p>
          </p:txBody>
        </p:sp>
        <p:cxnSp>
          <p:nvCxnSpPr>
            <p:cNvPr id="21" name="Straight Arrow Connector 20"/>
            <p:cNvCxnSpPr/>
            <p:nvPr/>
          </p:nvCxnSpPr>
          <p:spPr>
            <a:xfrm flipV="1">
              <a:off x="658835" y="2106208"/>
              <a:ext cx="10206318" cy="40341"/>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1134739" y="1583193"/>
              <a:ext cx="2045242" cy="461665"/>
            </a:xfrm>
            <a:prstGeom prst="rect">
              <a:avLst/>
            </a:prstGeom>
            <a:noFill/>
          </p:spPr>
          <p:txBody>
            <a:bodyPr wrap="square" rtlCol="0">
              <a:spAutoFit/>
            </a:bodyPr>
            <a:lstStyle/>
            <a:p>
              <a:pPr algn="ctr"/>
              <a:r>
                <a:rPr lang="ca-ES" sz="2400" dirty="0" smtClean="0"/>
                <a:t>Micro</a:t>
              </a:r>
              <a:endParaRPr lang="en-GB" sz="2400" dirty="0"/>
            </a:p>
          </p:txBody>
        </p:sp>
      </p:grpSp>
      <p:pic>
        <p:nvPicPr>
          <p:cNvPr id="23" name="Picture 22"/>
          <p:cNvPicPr>
            <a:picLocks noChangeAspect="1"/>
          </p:cNvPicPr>
          <p:nvPr/>
        </p:nvPicPr>
        <p:blipFill>
          <a:blip r:embed="rId8">
            <a:grayscl/>
            <a:extLst>
              <a:ext uri="{BEBA8EAE-BF5A-486C-A8C5-ECC9F3942E4B}">
                <a14:imgProps xmlns:a14="http://schemas.microsoft.com/office/drawing/2010/main">
                  <a14:imgLayer r:embed="rId9">
                    <a14:imgEffect>
                      <a14:colorTemperature colorTemp="4700"/>
                    </a14:imgEffect>
                  </a14:imgLayer>
                </a14:imgProps>
              </a:ext>
            </a:extLst>
          </a:blip>
          <a:stretch>
            <a:fillRect/>
          </a:stretch>
        </p:blipFill>
        <p:spPr>
          <a:xfrm>
            <a:off x="5035906" y="2361566"/>
            <a:ext cx="1704754" cy="3156952"/>
          </a:xfrm>
          <a:prstGeom prst="rect">
            <a:avLst/>
          </a:prstGeom>
        </p:spPr>
      </p:pic>
    </p:spTree>
    <p:extLst>
      <p:ext uri="{BB962C8B-B14F-4D97-AF65-F5344CB8AC3E}">
        <p14:creationId xmlns:p14="http://schemas.microsoft.com/office/powerpoint/2010/main" val="12395680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nodeType="clickEffect">
                                  <p:stCondLst>
                                    <p:cond delay="0"/>
                                  </p:stCondLst>
                                  <p:childTnLst>
                                    <p:animEffect transition="out" filter="dissolve">
                                      <p:cBhvr>
                                        <p:cTn id="6" dur="500"/>
                                        <p:tgtEl>
                                          <p:spTgt spid="23"/>
                                        </p:tgtEl>
                                      </p:cBhvr>
                                    </p:animEffect>
                                    <p:set>
                                      <p:cBhvr>
                                        <p:cTn id="7" dur="1" fill="hold">
                                          <p:stCondLst>
                                            <p:cond delay="499"/>
                                          </p:stCondLst>
                                        </p:cTn>
                                        <p:tgtEl>
                                          <p:spTgt spid="23"/>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dissolve">
                                      <p:cBhvr>
                                        <p:cTn id="10"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191336"/>
            <a:ext cx="10515600" cy="1325563"/>
          </a:xfrm>
        </p:spPr>
        <p:txBody>
          <a:bodyPr/>
          <a:lstStyle/>
          <a:p>
            <a:pPr algn="ctr"/>
            <a:r>
              <a:rPr lang="en-AU" dirty="0" smtClean="0"/>
              <a:t>Hypothesis</a:t>
            </a:r>
            <a:endParaRPr lang="en-AU" dirty="0"/>
          </a:p>
        </p:txBody>
      </p:sp>
      <p:sp>
        <p:nvSpPr>
          <p:cNvPr id="5" name="Slide Number Placeholder 4"/>
          <p:cNvSpPr>
            <a:spLocks noGrp="1"/>
          </p:cNvSpPr>
          <p:nvPr>
            <p:ph type="sldNum" sz="quarter" idx="12"/>
          </p:nvPr>
        </p:nvSpPr>
        <p:spPr/>
        <p:txBody>
          <a:bodyPr/>
          <a:lstStyle/>
          <a:p>
            <a:fld id="{2BC1C898-5861-4646-8145-B26DFD443158}" type="slidenum">
              <a:rPr lang="en-US" smtClean="0"/>
              <a:t>14</a:t>
            </a:fld>
            <a:endParaRPr lang="en-US"/>
          </a:p>
        </p:txBody>
      </p:sp>
      <p:pic>
        <p:nvPicPr>
          <p:cNvPr id="6" name="Picture 5"/>
          <p:cNvPicPr>
            <a:picLocks noChangeAspect="1"/>
          </p:cNvPicPr>
          <p:nvPr/>
        </p:nvPicPr>
        <p:blipFill>
          <a:blip r:embed="rId3">
            <a:grayscl/>
            <a:extLst>
              <a:ext uri="{BEBA8EAE-BF5A-486C-A8C5-ECC9F3942E4B}">
                <a14:imgProps xmlns:a14="http://schemas.microsoft.com/office/drawing/2010/main">
                  <a14:imgLayer r:embed="rId4">
                    <a14:imgEffect>
                      <a14:colorTemperature colorTemp="4700"/>
                    </a14:imgEffect>
                  </a14:imgLayer>
                </a14:imgProps>
              </a:ext>
            </a:extLst>
          </a:blip>
          <a:stretch>
            <a:fillRect/>
          </a:stretch>
        </p:blipFill>
        <p:spPr>
          <a:xfrm>
            <a:off x="602647" y="775366"/>
            <a:ext cx="3113774" cy="5766247"/>
          </a:xfrm>
          <a:prstGeom prst="rect">
            <a:avLst/>
          </a:prstGeom>
        </p:spPr>
      </p:pic>
      <p:sp>
        <p:nvSpPr>
          <p:cNvPr id="7" name="Rectangle 6"/>
          <p:cNvSpPr/>
          <p:nvPr/>
        </p:nvSpPr>
        <p:spPr>
          <a:xfrm>
            <a:off x="4274376" y="2147386"/>
            <a:ext cx="7079424" cy="2246769"/>
          </a:xfrm>
          <a:prstGeom prst="rect">
            <a:avLst/>
          </a:prstGeom>
        </p:spPr>
        <p:txBody>
          <a:bodyPr wrap="square">
            <a:spAutoFit/>
          </a:bodyPr>
          <a:lstStyle/>
          <a:p>
            <a:pPr algn="just">
              <a:spcBef>
                <a:spcPct val="0"/>
              </a:spcBef>
              <a:buNone/>
            </a:pPr>
            <a:r>
              <a:rPr lang="en-AU" sz="2800" dirty="0" smtClean="0">
                <a:latin typeface="+mj-lt"/>
              </a:rPr>
              <a:t>Dendritic organization has significant implications on neuronal network topology and</a:t>
            </a:r>
            <a:r>
              <a:rPr lang="en-GB" sz="2800" dirty="0" smtClean="0">
                <a:latin typeface="+mj-lt"/>
              </a:rPr>
              <a:t> suboptimal </a:t>
            </a:r>
            <a:r>
              <a:rPr lang="en-GB" sz="2800" dirty="0">
                <a:latin typeface="+mj-lt"/>
              </a:rPr>
              <a:t>dendritic configurations  could affect computational capabilities in pathological conditions</a:t>
            </a:r>
          </a:p>
        </p:txBody>
      </p:sp>
      <p:sp>
        <p:nvSpPr>
          <p:cNvPr id="8" name="Rectangle 7"/>
          <p:cNvSpPr/>
          <p:nvPr/>
        </p:nvSpPr>
        <p:spPr>
          <a:xfrm>
            <a:off x="3903579" y="5908388"/>
            <a:ext cx="3689684" cy="646331"/>
          </a:xfrm>
          <a:prstGeom prst="rect">
            <a:avLst/>
          </a:prstGeom>
        </p:spPr>
        <p:txBody>
          <a:bodyPr wrap="square">
            <a:spAutoFit/>
          </a:bodyPr>
          <a:lstStyle/>
          <a:p>
            <a:r>
              <a:rPr lang="en-US" sz="1200" i="1" dirty="0"/>
              <a:t>Cortical pyramids reconstructions and drawings by </a:t>
            </a:r>
            <a:r>
              <a:rPr lang="en-US" sz="1200" i="1" dirty="0" err="1"/>
              <a:t>Cajal</a:t>
            </a:r>
            <a:r>
              <a:rPr lang="en-US" sz="1200" i="1" dirty="0"/>
              <a:t>. </a:t>
            </a:r>
            <a:endParaRPr lang="en-US" sz="1200" dirty="0"/>
          </a:p>
          <a:p>
            <a:r>
              <a:rPr lang="en-US" sz="1200" i="1" dirty="0"/>
              <a:t>From. </a:t>
            </a:r>
            <a:r>
              <a:rPr lang="en-US" sz="1200" i="1" dirty="0" err="1"/>
              <a:t>Cajal's</a:t>
            </a:r>
            <a:r>
              <a:rPr lang="en-US" sz="1200" i="1" dirty="0"/>
              <a:t> Butterflies of the Soul. </a:t>
            </a:r>
            <a:endParaRPr lang="en-US" sz="1200" dirty="0"/>
          </a:p>
          <a:p>
            <a:r>
              <a:rPr lang="en-US" sz="1200" i="1" dirty="0"/>
              <a:t>Science and Art. Javier </a:t>
            </a:r>
            <a:r>
              <a:rPr lang="en-US" sz="1200" i="1" dirty="0" err="1"/>
              <a:t>DeFelipe</a:t>
            </a:r>
            <a:r>
              <a:rPr lang="en-US" sz="1200" i="1" dirty="0"/>
              <a:t>. </a:t>
            </a:r>
            <a:endParaRPr lang="en-US" sz="1200" dirty="0"/>
          </a:p>
        </p:txBody>
      </p:sp>
    </p:spTree>
    <p:extLst>
      <p:ext uri="{BB962C8B-B14F-4D97-AF65-F5344CB8AC3E}">
        <p14:creationId xmlns:p14="http://schemas.microsoft.com/office/powerpoint/2010/main" val="18392128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AU" sz="3600" dirty="0"/>
              <a:t>B</a:t>
            </a:r>
            <a:r>
              <a:rPr lang="en-AU" sz="3600" dirty="0" smtClean="0"/>
              <a:t>rain pathology </a:t>
            </a:r>
            <a:r>
              <a:rPr lang="en-US" sz="3600" dirty="0" smtClean="0"/>
              <a:t>provides </a:t>
            </a:r>
            <a:r>
              <a:rPr lang="en-US" sz="3600" dirty="0"/>
              <a:t>an excellent opportunity to explore the relevance of fine structural </a:t>
            </a:r>
            <a:r>
              <a:rPr lang="en-US" sz="3600" dirty="0" smtClean="0"/>
              <a:t>details </a:t>
            </a:r>
            <a:endParaRPr lang="en-AU" sz="3600" dirty="0"/>
          </a:p>
        </p:txBody>
      </p:sp>
      <p:grpSp>
        <p:nvGrpSpPr>
          <p:cNvPr id="11" name="Group 10"/>
          <p:cNvGrpSpPr/>
          <p:nvPr/>
        </p:nvGrpSpPr>
        <p:grpSpPr>
          <a:xfrm>
            <a:off x="2803204" y="1748726"/>
            <a:ext cx="5186245" cy="3139408"/>
            <a:chOff x="1475189" y="2631100"/>
            <a:chExt cx="4620811" cy="3000186"/>
          </a:xfrm>
        </p:grpSpPr>
        <p:grpSp>
          <p:nvGrpSpPr>
            <p:cNvPr id="6" name="Group 5"/>
            <p:cNvGrpSpPr/>
            <p:nvPr/>
          </p:nvGrpSpPr>
          <p:grpSpPr>
            <a:xfrm>
              <a:off x="1526633" y="2631100"/>
              <a:ext cx="4569367" cy="2448232"/>
              <a:chOff x="1841898" y="2631100"/>
              <a:chExt cx="4569367" cy="2448232"/>
            </a:xfrm>
          </p:grpSpPr>
          <p:pic>
            <p:nvPicPr>
              <p:cNvPr id="4" name="Picture 17" descr="http://ars.els-cdn.com/content/image/1-s2.0-S1044743112000450-gr1.jpg"/>
              <p:cNvPicPr>
                <a:picLocks noChangeAspect="1" noChangeArrowheads="1"/>
              </p:cNvPicPr>
              <p:nvPr/>
            </p:nvPicPr>
            <p:blipFill rotWithShape="1">
              <a:blip r:embed="rId3">
                <a:extLst>
                  <a:ext uri="{28A0092B-C50C-407E-A947-70E740481C1C}">
                    <a14:useLocalDpi xmlns:a14="http://schemas.microsoft.com/office/drawing/2010/main" val="0"/>
                  </a:ext>
                </a:extLst>
              </a:blip>
              <a:srcRect l="1854" t="16313" r="82872" b="33802"/>
              <a:stretch/>
            </p:blipFill>
            <p:spPr bwMode="auto">
              <a:xfrm>
                <a:off x="1841898" y="2631100"/>
                <a:ext cx="875908" cy="24482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5" name="Picture 17" descr="http://ars.els-cdn.com/content/image/1-s2.0-S1044743112000450-gr1.jpg"/>
              <p:cNvPicPr>
                <a:picLocks noChangeAspect="1" noChangeArrowheads="1"/>
              </p:cNvPicPr>
              <p:nvPr/>
            </p:nvPicPr>
            <p:blipFill rotWithShape="1">
              <a:blip r:embed="rId3">
                <a:extLst>
                  <a:ext uri="{28A0092B-C50C-407E-A947-70E740481C1C}">
                    <a14:useLocalDpi xmlns:a14="http://schemas.microsoft.com/office/drawing/2010/main" val="0"/>
                  </a:ext>
                </a:extLst>
              </a:blip>
              <a:srcRect l="20462" t="48920" r="21697" b="8325"/>
              <a:stretch/>
            </p:blipFill>
            <p:spPr bwMode="auto">
              <a:xfrm>
                <a:off x="3094324" y="2886636"/>
                <a:ext cx="3316941" cy="209831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7" name="TextBox 6"/>
            <p:cNvSpPr txBox="1"/>
            <p:nvPr/>
          </p:nvSpPr>
          <p:spPr>
            <a:xfrm>
              <a:off x="1475189" y="4984955"/>
              <a:ext cx="883575" cy="646331"/>
            </a:xfrm>
            <a:prstGeom prst="rect">
              <a:avLst/>
            </a:prstGeom>
            <a:noFill/>
          </p:spPr>
          <p:txBody>
            <a:bodyPr wrap="none" rtlCol="0">
              <a:spAutoFit/>
            </a:bodyPr>
            <a:lstStyle/>
            <a:p>
              <a:r>
                <a:rPr lang="ca-ES" dirty="0" smtClean="0"/>
                <a:t>Normal</a:t>
              </a:r>
            </a:p>
            <a:p>
              <a:r>
                <a:rPr lang="ca-ES" dirty="0" smtClean="0"/>
                <a:t>neuron</a:t>
              </a:r>
              <a:endParaRPr lang="en-GB" dirty="0"/>
            </a:p>
          </p:txBody>
        </p:sp>
        <p:sp>
          <p:nvSpPr>
            <p:cNvPr id="8" name="TextBox 7"/>
            <p:cNvSpPr txBox="1"/>
            <p:nvPr/>
          </p:nvSpPr>
          <p:spPr>
            <a:xfrm>
              <a:off x="2787212" y="5110911"/>
              <a:ext cx="876027" cy="352953"/>
            </a:xfrm>
            <a:prstGeom prst="rect">
              <a:avLst/>
            </a:prstGeom>
            <a:noFill/>
          </p:spPr>
          <p:txBody>
            <a:bodyPr wrap="none" rtlCol="0">
              <a:spAutoFit/>
            </a:bodyPr>
            <a:lstStyle/>
            <a:p>
              <a:pPr algn="ctr"/>
              <a:r>
                <a:rPr lang="ca-ES" dirty="0" smtClean="0"/>
                <a:t>Fragile X</a:t>
              </a:r>
              <a:endParaRPr lang="en-GB" dirty="0"/>
            </a:p>
          </p:txBody>
        </p:sp>
        <p:sp>
          <p:nvSpPr>
            <p:cNvPr id="9" name="TextBox 8"/>
            <p:cNvSpPr txBox="1"/>
            <p:nvPr/>
          </p:nvSpPr>
          <p:spPr>
            <a:xfrm>
              <a:off x="3734728" y="4996403"/>
              <a:ext cx="1092570" cy="617668"/>
            </a:xfrm>
            <a:prstGeom prst="rect">
              <a:avLst/>
            </a:prstGeom>
            <a:noFill/>
          </p:spPr>
          <p:txBody>
            <a:bodyPr wrap="square" rtlCol="0">
              <a:spAutoFit/>
            </a:bodyPr>
            <a:lstStyle/>
            <a:p>
              <a:pPr algn="ctr"/>
              <a:r>
                <a:rPr lang="ca-ES" dirty="0" smtClean="0"/>
                <a:t>Down </a:t>
              </a:r>
              <a:r>
                <a:rPr lang="ca-ES" dirty="0" err="1" smtClean="0"/>
                <a:t>syndrome</a:t>
              </a:r>
              <a:endParaRPr lang="en-GB" dirty="0"/>
            </a:p>
          </p:txBody>
        </p:sp>
        <p:sp>
          <p:nvSpPr>
            <p:cNvPr id="10" name="TextBox 9"/>
            <p:cNvSpPr txBox="1"/>
            <p:nvPr/>
          </p:nvSpPr>
          <p:spPr>
            <a:xfrm>
              <a:off x="4922783" y="4984954"/>
              <a:ext cx="1023950" cy="617668"/>
            </a:xfrm>
            <a:prstGeom prst="rect">
              <a:avLst/>
            </a:prstGeom>
            <a:noFill/>
          </p:spPr>
          <p:txBody>
            <a:bodyPr wrap="none" rtlCol="0">
              <a:spAutoFit/>
            </a:bodyPr>
            <a:lstStyle/>
            <a:p>
              <a:pPr algn="ctr"/>
              <a:r>
                <a:rPr lang="ca-ES" dirty="0" err="1" smtClean="0"/>
                <a:t>Stress</a:t>
              </a:r>
              <a:r>
                <a:rPr lang="ca-ES" dirty="0" smtClean="0"/>
                <a:t> </a:t>
              </a:r>
              <a:r>
                <a:rPr lang="ca-ES" dirty="0" err="1" smtClean="0"/>
                <a:t>and</a:t>
              </a:r>
              <a:r>
                <a:rPr lang="ca-ES" dirty="0" smtClean="0"/>
                <a:t> </a:t>
              </a:r>
            </a:p>
            <a:p>
              <a:pPr algn="ctr"/>
              <a:r>
                <a:rPr lang="ca-ES" dirty="0" err="1" smtClean="0"/>
                <a:t>anxiety</a:t>
              </a:r>
              <a:endParaRPr lang="en-GB" dirty="0"/>
            </a:p>
          </p:txBody>
        </p:sp>
      </p:grpSp>
      <p:sp>
        <p:nvSpPr>
          <p:cNvPr id="13" name="TextBox 10"/>
          <p:cNvSpPr txBox="1">
            <a:spLocks noChangeArrowheads="1"/>
          </p:cNvSpPr>
          <p:nvPr/>
        </p:nvSpPr>
        <p:spPr bwMode="auto">
          <a:xfrm>
            <a:off x="7715659" y="4900484"/>
            <a:ext cx="197917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smtClean="0">
                <a:latin typeface="Calibri" pitchFamily="34" charset="0"/>
              </a:rPr>
              <a:t>(</a:t>
            </a:r>
            <a:r>
              <a:rPr lang="es-ES" altLang="es-ES" sz="1200" dirty="0" err="1" smtClean="0">
                <a:latin typeface="Calibri" pitchFamily="34" charset="0"/>
              </a:rPr>
              <a:t>Kulkarni</a:t>
            </a:r>
            <a:r>
              <a:rPr lang="es-ES" altLang="es-ES" sz="1200" dirty="0" smtClean="0">
                <a:latin typeface="Calibri" pitchFamily="34" charset="0"/>
              </a:rPr>
              <a:t> &amp; </a:t>
            </a:r>
            <a:r>
              <a:rPr lang="es-ES" altLang="es-ES" sz="1200" dirty="0" err="1" smtClean="0">
                <a:latin typeface="Calibri" pitchFamily="34" charset="0"/>
              </a:rPr>
              <a:t>Firestein</a:t>
            </a:r>
            <a:r>
              <a:rPr lang="es-ES" altLang="es-ES" sz="1200" dirty="0" smtClean="0">
                <a:latin typeface="Calibri" pitchFamily="34" charset="0"/>
              </a:rPr>
              <a:t>, 2012)</a:t>
            </a:r>
            <a:endParaRPr lang="es-ES" altLang="es-ES" sz="1200" dirty="0">
              <a:latin typeface="Calibri" pitchFamily="34" charset="0"/>
            </a:endParaRPr>
          </a:p>
        </p:txBody>
      </p:sp>
      <p:sp>
        <p:nvSpPr>
          <p:cNvPr id="16" name="Slide Number Placeholder 15"/>
          <p:cNvSpPr>
            <a:spLocks noGrp="1"/>
          </p:cNvSpPr>
          <p:nvPr>
            <p:ph type="sldNum" sz="quarter" idx="12"/>
          </p:nvPr>
        </p:nvSpPr>
        <p:spPr/>
        <p:txBody>
          <a:bodyPr/>
          <a:lstStyle/>
          <a:p>
            <a:fld id="{2BC1C898-5861-4646-8145-B26DFD443158}" type="slidenum">
              <a:rPr lang="en-US" smtClean="0"/>
              <a:t>15</a:t>
            </a:fld>
            <a:endParaRPr lang="en-US" dirty="0"/>
          </a:p>
        </p:txBody>
      </p:sp>
      <p:sp>
        <p:nvSpPr>
          <p:cNvPr id="3" name="Rectangle 2"/>
          <p:cNvSpPr/>
          <p:nvPr/>
        </p:nvSpPr>
        <p:spPr>
          <a:xfrm>
            <a:off x="1132360" y="5590481"/>
            <a:ext cx="10137217" cy="369332"/>
          </a:xfrm>
          <a:prstGeom prst="rect">
            <a:avLst/>
          </a:prstGeom>
        </p:spPr>
        <p:txBody>
          <a:bodyPr wrap="square">
            <a:spAutoFit/>
          </a:bodyPr>
          <a:lstStyle/>
          <a:p>
            <a:r>
              <a:rPr lang="en-US" dirty="0"/>
              <a:t>Dendritic morphology </a:t>
            </a:r>
            <a:r>
              <a:rPr lang="en-US" dirty="0" smtClean="0"/>
              <a:t>alterations in </a:t>
            </a:r>
            <a:r>
              <a:rPr lang="en-US" dirty="0"/>
              <a:t>pathological conditions </a:t>
            </a:r>
            <a:r>
              <a:rPr lang="en-US" dirty="0" smtClean="0"/>
              <a:t>correlate </a:t>
            </a:r>
            <a:r>
              <a:rPr lang="en-US" dirty="0"/>
              <a:t>with defective cognitive performance </a:t>
            </a:r>
            <a:endParaRPr lang="en-US" dirty="0">
              <a:effectLst/>
              <a:latin typeface="Garamond" charset="0"/>
            </a:endParaRPr>
          </a:p>
        </p:txBody>
      </p:sp>
    </p:spTree>
    <p:extLst>
      <p:ext uri="{BB962C8B-B14F-4D97-AF65-F5344CB8AC3E}">
        <p14:creationId xmlns:p14="http://schemas.microsoft.com/office/powerpoint/2010/main" val="275070585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43"/>
          <p:cNvPicPr>
            <a:picLocks noChangeAspect="1"/>
          </p:cNvPicPr>
          <p:nvPr/>
        </p:nvPicPr>
        <p:blipFill rotWithShape="1">
          <a:blip r:embed="rId3"/>
          <a:srcRect l="10283" t="14459" r="52300" b="6708"/>
          <a:stretch/>
        </p:blipFill>
        <p:spPr>
          <a:xfrm flipV="1">
            <a:off x="2052167" y="1588957"/>
            <a:ext cx="2412886" cy="3425930"/>
          </a:xfrm>
          <a:prstGeom prst="rect">
            <a:avLst/>
          </a:prstGeom>
        </p:spPr>
      </p:pic>
      <p:grpSp>
        <p:nvGrpSpPr>
          <p:cNvPr id="45" name="Group 44"/>
          <p:cNvGrpSpPr/>
          <p:nvPr/>
        </p:nvGrpSpPr>
        <p:grpSpPr>
          <a:xfrm>
            <a:off x="6699009" y="2500471"/>
            <a:ext cx="3849918" cy="2232177"/>
            <a:chOff x="5373786" y="1642934"/>
            <a:chExt cx="6489902" cy="3762837"/>
          </a:xfrm>
        </p:grpSpPr>
        <p:pic>
          <p:nvPicPr>
            <p:cNvPr id="46" name="Picture 45"/>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5083690">
              <a:off x="10773848" y="2549927"/>
              <a:ext cx="1031072" cy="1054840"/>
            </a:xfrm>
            <a:prstGeom prst="rect">
              <a:avLst/>
            </a:prstGeom>
          </p:spPr>
        </p:pic>
        <p:pic>
          <p:nvPicPr>
            <p:cNvPr id="47" name="Picture 46"/>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496170">
              <a:off x="10747569" y="3446744"/>
              <a:ext cx="1031072" cy="1054840"/>
            </a:xfrm>
            <a:prstGeom prst="rect">
              <a:avLst/>
            </a:prstGeom>
          </p:spPr>
        </p:pic>
        <p:grpSp>
          <p:nvGrpSpPr>
            <p:cNvPr id="48" name="Group 47"/>
            <p:cNvGrpSpPr/>
            <p:nvPr/>
          </p:nvGrpSpPr>
          <p:grpSpPr>
            <a:xfrm>
              <a:off x="5373786" y="1642934"/>
              <a:ext cx="6489902" cy="3762837"/>
              <a:chOff x="5373786" y="1642934"/>
              <a:chExt cx="6489902" cy="3762837"/>
            </a:xfrm>
          </p:grpSpPr>
          <p:pic>
            <p:nvPicPr>
              <p:cNvPr id="49" name="Picture 48"/>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91021">
                <a:off x="9201492" y="2685592"/>
                <a:ext cx="1031072" cy="1054840"/>
              </a:xfrm>
              <a:prstGeom prst="rect">
                <a:avLst/>
              </a:prstGeom>
            </p:spPr>
          </p:pic>
          <p:pic>
            <p:nvPicPr>
              <p:cNvPr id="50" name="Picture 49"/>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8141921">
                <a:off x="9103462" y="3178638"/>
                <a:ext cx="1031072" cy="1054840"/>
              </a:xfrm>
              <a:prstGeom prst="rect">
                <a:avLst/>
              </a:prstGeom>
            </p:spPr>
          </p:pic>
          <p:pic>
            <p:nvPicPr>
              <p:cNvPr id="51" name="Picture 2" descr="https://neuwritesd.files.wordpress.com/2014/07/nrsmtc56.gif"/>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99267" y="1642934"/>
                <a:ext cx="3393931" cy="3762837"/>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51"/>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3203881">
                <a:off x="9959510" y="1911354"/>
                <a:ext cx="1031072" cy="1054840"/>
              </a:xfrm>
              <a:prstGeom prst="rect">
                <a:avLst/>
              </a:prstGeom>
            </p:spPr>
          </p:pic>
          <p:pic>
            <p:nvPicPr>
              <p:cNvPr id="53" name="Picture 52"/>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717315" y="2715500"/>
                <a:ext cx="1031072" cy="1054840"/>
              </a:xfrm>
              <a:prstGeom prst="rect">
                <a:avLst/>
              </a:prstGeom>
            </p:spPr>
          </p:pic>
          <p:pic>
            <p:nvPicPr>
              <p:cNvPr id="54" name="Picture 53"/>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492106" y="3174728"/>
                <a:ext cx="1031072" cy="1054840"/>
              </a:xfrm>
              <a:prstGeom prst="rect">
                <a:avLst/>
              </a:prstGeom>
            </p:spPr>
          </p:pic>
          <p:pic>
            <p:nvPicPr>
              <p:cNvPr id="55" name="Picture 54"/>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818148" y="3160542"/>
                <a:ext cx="1031072" cy="1054840"/>
              </a:xfrm>
              <a:prstGeom prst="rect">
                <a:avLst/>
              </a:prstGeom>
            </p:spPr>
          </p:pic>
          <p:pic>
            <p:nvPicPr>
              <p:cNvPr id="56" name="Picture 55"/>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101203" y="2874710"/>
                <a:ext cx="1031072" cy="1054840"/>
              </a:xfrm>
              <a:prstGeom prst="rect">
                <a:avLst/>
              </a:prstGeom>
            </p:spPr>
          </p:pic>
          <p:pic>
            <p:nvPicPr>
              <p:cNvPr id="57" name="Picture 56"/>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15891" y="3429372"/>
                <a:ext cx="1031072" cy="1054840"/>
              </a:xfrm>
              <a:prstGeom prst="rect">
                <a:avLst/>
              </a:prstGeom>
            </p:spPr>
          </p:pic>
          <p:pic>
            <p:nvPicPr>
              <p:cNvPr id="58" name="Picture 57"/>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82316" y="2235964"/>
                <a:ext cx="1031072" cy="1054840"/>
              </a:xfrm>
              <a:prstGeom prst="rect">
                <a:avLst/>
              </a:prstGeom>
            </p:spPr>
          </p:pic>
          <p:pic>
            <p:nvPicPr>
              <p:cNvPr id="59" name="Picture 58"/>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955735" y="2337435"/>
                <a:ext cx="1031072" cy="1054840"/>
              </a:xfrm>
              <a:prstGeom prst="rect">
                <a:avLst/>
              </a:prstGeom>
            </p:spPr>
          </p:pic>
          <p:pic>
            <p:nvPicPr>
              <p:cNvPr id="60" name="Picture 59"/>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9169271">
                <a:off x="9483045" y="2189997"/>
                <a:ext cx="1031072" cy="1054840"/>
              </a:xfrm>
              <a:prstGeom prst="rect">
                <a:avLst/>
              </a:prstGeom>
            </p:spPr>
          </p:pic>
          <p:pic>
            <p:nvPicPr>
              <p:cNvPr id="61" name="Picture 60"/>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8123049">
                <a:off x="10315891" y="2713877"/>
                <a:ext cx="1031072" cy="1054840"/>
              </a:xfrm>
              <a:prstGeom prst="rect">
                <a:avLst/>
              </a:prstGeom>
            </p:spPr>
          </p:pic>
          <p:pic>
            <p:nvPicPr>
              <p:cNvPr id="62" name="Picture 61"/>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520454" y="3675861"/>
                <a:ext cx="1031072" cy="1054840"/>
              </a:xfrm>
              <a:prstGeom prst="rect">
                <a:avLst/>
              </a:prstGeom>
            </p:spPr>
          </p:pic>
          <p:pic>
            <p:nvPicPr>
              <p:cNvPr id="63" name="Picture 62"/>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615264" y="3244451"/>
                <a:ext cx="1031072" cy="1054840"/>
              </a:xfrm>
              <a:prstGeom prst="rect">
                <a:avLst/>
              </a:prstGeom>
            </p:spPr>
          </p:pic>
          <p:pic>
            <p:nvPicPr>
              <p:cNvPr id="64" name="Picture 63"/>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4693899">
                <a:off x="10039293" y="3762202"/>
                <a:ext cx="1031072" cy="1054840"/>
              </a:xfrm>
              <a:prstGeom prst="rect">
                <a:avLst/>
              </a:prstGeom>
            </p:spPr>
          </p:pic>
          <p:pic>
            <p:nvPicPr>
              <p:cNvPr id="65" name="Picture 64"/>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0800000">
                <a:off x="10524901" y="3749702"/>
                <a:ext cx="1031072" cy="1054840"/>
              </a:xfrm>
              <a:prstGeom prst="rect">
                <a:avLst/>
              </a:prstGeom>
            </p:spPr>
          </p:pic>
          <p:sp>
            <p:nvSpPr>
              <p:cNvPr id="66" name="Arc 65"/>
              <p:cNvSpPr/>
              <p:nvPr/>
            </p:nvSpPr>
            <p:spPr>
              <a:xfrm rot="6356820">
                <a:off x="8143161" y="3625419"/>
                <a:ext cx="1636337" cy="1636337"/>
              </a:xfrm>
              <a:prstGeom prst="arc">
                <a:avLst>
                  <a:gd name="adj1" fmla="val 16200000"/>
                  <a:gd name="adj2" fmla="val 2044958"/>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68" name="Picture 67"/>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832616" y="2915421"/>
                <a:ext cx="1031072" cy="1054840"/>
              </a:xfrm>
              <a:prstGeom prst="rect">
                <a:avLst/>
              </a:prstGeom>
            </p:spPr>
          </p:pic>
          <p:sp>
            <p:nvSpPr>
              <p:cNvPr id="69" name="Freeform 68"/>
              <p:cNvSpPr/>
              <p:nvPr/>
            </p:nvSpPr>
            <p:spPr>
              <a:xfrm>
                <a:off x="5373786" y="2308526"/>
                <a:ext cx="3918857" cy="2336800"/>
              </a:xfrm>
              <a:custGeom>
                <a:avLst/>
                <a:gdLst>
                  <a:gd name="connsiteX0" fmla="*/ 3120571 w 3918857"/>
                  <a:gd name="connsiteY0" fmla="*/ 0 h 2336800"/>
                  <a:gd name="connsiteX1" fmla="*/ 3918857 w 3918857"/>
                  <a:gd name="connsiteY1" fmla="*/ 493485 h 2336800"/>
                  <a:gd name="connsiteX2" fmla="*/ 1335314 w 3918857"/>
                  <a:gd name="connsiteY2" fmla="*/ 2336800 h 2336800"/>
                  <a:gd name="connsiteX3" fmla="*/ 0 w 3918857"/>
                  <a:gd name="connsiteY3" fmla="*/ 1074057 h 2336800"/>
                  <a:gd name="connsiteX4" fmla="*/ 493486 w 3918857"/>
                  <a:gd name="connsiteY4" fmla="*/ 609600 h 2336800"/>
                  <a:gd name="connsiteX5" fmla="*/ 1654628 w 3918857"/>
                  <a:gd name="connsiteY5" fmla="*/ 1364342 h 2336800"/>
                  <a:gd name="connsiteX6" fmla="*/ 3149600 w 3918857"/>
                  <a:gd name="connsiteY6" fmla="*/ 420914 h 2336800"/>
                  <a:gd name="connsiteX7" fmla="*/ 3120571 w 3918857"/>
                  <a:gd name="connsiteY7" fmla="*/ 0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8857" h="2336800">
                    <a:moveTo>
                      <a:pt x="3120571" y="0"/>
                    </a:moveTo>
                    <a:lnTo>
                      <a:pt x="3918857" y="493485"/>
                    </a:lnTo>
                    <a:lnTo>
                      <a:pt x="1335314" y="2336800"/>
                    </a:lnTo>
                    <a:lnTo>
                      <a:pt x="0" y="1074057"/>
                    </a:lnTo>
                    <a:lnTo>
                      <a:pt x="493486" y="609600"/>
                    </a:lnTo>
                    <a:lnTo>
                      <a:pt x="1654628" y="1364342"/>
                    </a:lnTo>
                    <a:lnTo>
                      <a:pt x="3149600" y="420914"/>
                    </a:lnTo>
                    <a:lnTo>
                      <a:pt x="3120571" y="0"/>
                    </a:lnTo>
                    <a:close/>
                  </a:path>
                </a:pathLst>
              </a:cu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cxnSp>
        <p:nvCxnSpPr>
          <p:cNvPr id="70" name="Straight Arrow Connector 69"/>
          <p:cNvCxnSpPr/>
          <p:nvPr/>
        </p:nvCxnSpPr>
        <p:spPr>
          <a:xfrm>
            <a:off x="5281118" y="3377787"/>
            <a:ext cx="4485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8" name="Slide Number Placeholder 77"/>
          <p:cNvSpPr>
            <a:spLocks noGrp="1"/>
          </p:cNvSpPr>
          <p:nvPr>
            <p:ph type="sldNum" sz="quarter" idx="12"/>
          </p:nvPr>
        </p:nvSpPr>
        <p:spPr/>
        <p:txBody>
          <a:bodyPr/>
          <a:lstStyle/>
          <a:p>
            <a:fld id="{2BC1C898-5861-4646-8145-B26DFD443158}" type="slidenum">
              <a:rPr lang="en-US" smtClean="0"/>
              <a:t>16</a:t>
            </a:fld>
            <a:endParaRPr lang="en-US"/>
          </a:p>
        </p:txBody>
      </p:sp>
      <p:sp>
        <p:nvSpPr>
          <p:cNvPr id="43" name="Title 1"/>
          <p:cNvSpPr>
            <a:spLocks noGrp="1"/>
          </p:cNvSpPr>
          <p:nvPr>
            <p:ph type="title"/>
          </p:nvPr>
        </p:nvSpPr>
        <p:spPr>
          <a:xfrm>
            <a:off x="634482" y="194249"/>
            <a:ext cx="11144380" cy="1325563"/>
          </a:xfrm>
        </p:spPr>
        <p:txBody>
          <a:bodyPr vert="horz" lIns="91440" tIns="45720" rIns="91440" bIns="45720" rtlCol="0" anchor="ctr">
            <a:noAutofit/>
          </a:bodyPr>
          <a:lstStyle/>
          <a:p>
            <a:pPr algn="ctr"/>
            <a:r>
              <a:rPr lang="en-US" sz="3600" dirty="0"/>
              <a:t>H</a:t>
            </a:r>
            <a:r>
              <a:rPr lang="en-US" sz="3600" dirty="0" smtClean="0"/>
              <a:t>ow </a:t>
            </a:r>
            <a:r>
              <a:rPr lang="en-US" sz="3600" dirty="0"/>
              <a:t>alterations in single-neuron </a:t>
            </a:r>
            <a:r>
              <a:rPr lang="en-US" sz="3600" dirty="0" err="1"/>
              <a:t>morphostructural</a:t>
            </a:r>
            <a:r>
              <a:rPr lang="en-US" sz="3600" dirty="0"/>
              <a:t> features in </a:t>
            </a:r>
            <a:r>
              <a:rPr lang="en-US" sz="3600" dirty="0" smtClean="0"/>
              <a:t>intellectual </a:t>
            </a:r>
            <a:r>
              <a:rPr lang="en-US" sz="3600" dirty="0"/>
              <a:t>disability sculpt local network </a:t>
            </a:r>
            <a:r>
              <a:rPr lang="en-US" sz="3600" dirty="0" smtClean="0"/>
              <a:t>topology?</a:t>
            </a:r>
            <a:endParaRPr lang="en-US" sz="3600" dirty="0"/>
          </a:p>
        </p:txBody>
      </p:sp>
      <p:sp>
        <p:nvSpPr>
          <p:cNvPr id="2" name="Rectangle 1"/>
          <p:cNvSpPr/>
          <p:nvPr/>
        </p:nvSpPr>
        <p:spPr>
          <a:xfrm>
            <a:off x="1764631" y="5097729"/>
            <a:ext cx="3676316" cy="646331"/>
          </a:xfrm>
          <a:prstGeom prst="rect">
            <a:avLst/>
          </a:prstGeom>
        </p:spPr>
        <p:txBody>
          <a:bodyPr wrap="square">
            <a:spAutoFit/>
          </a:bodyPr>
          <a:lstStyle/>
          <a:p>
            <a:r>
              <a:rPr lang="en-US" dirty="0"/>
              <a:t>S</a:t>
            </a:r>
            <a:r>
              <a:rPr lang="en-US" dirty="0" smtClean="0"/>
              <a:t>ingle</a:t>
            </a:r>
            <a:r>
              <a:rPr lang="en-US" dirty="0"/>
              <a:t>-neuron </a:t>
            </a:r>
            <a:r>
              <a:rPr lang="en-US" dirty="0" smtClean="0"/>
              <a:t>basal </a:t>
            </a:r>
            <a:r>
              <a:rPr lang="en-US" dirty="0"/>
              <a:t>dendritic </a:t>
            </a:r>
            <a:r>
              <a:rPr lang="en-US" dirty="0" smtClean="0"/>
              <a:t>tree microanatomy (cortical </a:t>
            </a:r>
            <a:r>
              <a:rPr lang="en-US" dirty="0"/>
              <a:t>layer II/</a:t>
            </a:r>
            <a:r>
              <a:rPr lang="en-US" dirty="0" smtClean="0"/>
              <a:t>III)</a:t>
            </a:r>
            <a:endParaRPr lang="en-US" dirty="0"/>
          </a:p>
        </p:txBody>
      </p:sp>
      <p:sp>
        <p:nvSpPr>
          <p:cNvPr id="3" name="Rectangle 2"/>
          <p:cNvSpPr/>
          <p:nvPr/>
        </p:nvSpPr>
        <p:spPr>
          <a:xfrm>
            <a:off x="6871367" y="5129281"/>
            <a:ext cx="3826881" cy="646331"/>
          </a:xfrm>
          <a:prstGeom prst="rect">
            <a:avLst/>
          </a:prstGeom>
        </p:spPr>
        <p:txBody>
          <a:bodyPr wrap="square">
            <a:spAutoFit/>
          </a:bodyPr>
          <a:lstStyle/>
          <a:p>
            <a:pPr algn="ctr"/>
            <a:r>
              <a:rPr lang="en-US" dirty="0" smtClean="0"/>
              <a:t>Tailored computational </a:t>
            </a:r>
            <a:r>
              <a:rPr lang="en-US" dirty="0"/>
              <a:t>models to explore </a:t>
            </a:r>
            <a:r>
              <a:rPr lang="en-US" dirty="0" smtClean="0"/>
              <a:t>local </a:t>
            </a:r>
            <a:r>
              <a:rPr lang="en-US" dirty="0"/>
              <a:t>network topology </a:t>
            </a:r>
          </a:p>
        </p:txBody>
      </p:sp>
    </p:spTree>
    <p:extLst>
      <p:ext uri="{BB962C8B-B14F-4D97-AF65-F5344CB8AC3E}">
        <p14:creationId xmlns:p14="http://schemas.microsoft.com/office/powerpoint/2010/main" val="308588942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28800" y="142327"/>
            <a:ext cx="10019000" cy="1325563"/>
          </a:xfrm>
        </p:spPr>
        <p:txBody>
          <a:bodyPr>
            <a:normAutofit/>
          </a:bodyPr>
          <a:lstStyle/>
          <a:p>
            <a:r>
              <a:rPr lang="ca-ES" sz="3600" dirty="0" smtClean="0"/>
              <a:t>Intellectual disability mouse models as </a:t>
            </a:r>
            <a:r>
              <a:rPr lang="ca-ES" sz="3600" i="1" dirty="0" smtClean="0"/>
              <a:t>in vivo </a:t>
            </a:r>
            <a:r>
              <a:rPr lang="ca-ES" sz="3600" dirty="0" smtClean="0"/>
              <a:t>systems</a:t>
            </a:r>
            <a:endParaRPr lang="en-US" sz="3600" dirty="0"/>
          </a:p>
        </p:txBody>
      </p:sp>
      <p:pic>
        <p:nvPicPr>
          <p:cNvPr id="16" name="Picture 15"/>
          <p:cNvPicPr>
            <a:picLocks noChangeAspect="1"/>
          </p:cNvPicPr>
          <p:nvPr/>
        </p:nvPicPr>
        <p:blipFill rotWithShape="1">
          <a:blip r:embed="rId3"/>
          <a:srcRect l="10283" t="14459" r="52300" b="6708"/>
          <a:stretch/>
        </p:blipFill>
        <p:spPr>
          <a:xfrm flipV="1">
            <a:off x="270662" y="0"/>
            <a:ext cx="939573" cy="1334050"/>
          </a:xfrm>
          <a:prstGeom prst="rect">
            <a:avLst/>
          </a:prstGeom>
        </p:spPr>
      </p:pic>
      <p:grpSp>
        <p:nvGrpSpPr>
          <p:cNvPr id="5" name="Group 4"/>
          <p:cNvGrpSpPr/>
          <p:nvPr/>
        </p:nvGrpSpPr>
        <p:grpSpPr>
          <a:xfrm>
            <a:off x="7094989" y="2218679"/>
            <a:ext cx="4566017" cy="3286029"/>
            <a:chOff x="6678345" y="2248028"/>
            <a:chExt cx="4566017" cy="3286029"/>
          </a:xfrm>
        </p:grpSpPr>
        <p:grpSp>
          <p:nvGrpSpPr>
            <p:cNvPr id="8" name="Group 7"/>
            <p:cNvGrpSpPr/>
            <p:nvPr/>
          </p:nvGrpSpPr>
          <p:grpSpPr>
            <a:xfrm>
              <a:off x="6678345" y="2248028"/>
              <a:ext cx="4566017" cy="3286029"/>
              <a:chOff x="5744570" y="3393622"/>
              <a:chExt cx="4566017" cy="3286029"/>
            </a:xfrm>
          </p:grpSpPr>
          <p:pic>
            <p:nvPicPr>
              <p:cNvPr id="4" name="Picture 3"/>
              <p:cNvPicPr>
                <a:picLocks noChangeAspect="1"/>
              </p:cNvPicPr>
              <p:nvPr/>
            </p:nvPicPr>
            <p:blipFill>
              <a:blip r:embed="rId4"/>
              <a:stretch>
                <a:fillRect/>
              </a:stretch>
            </p:blipFill>
            <p:spPr>
              <a:xfrm>
                <a:off x="6347844" y="3393622"/>
                <a:ext cx="3962743" cy="3286029"/>
              </a:xfrm>
              <a:prstGeom prst="rect">
                <a:avLst/>
              </a:prstGeom>
            </p:spPr>
          </p:pic>
          <p:sp>
            <p:nvSpPr>
              <p:cNvPr id="7" name="TextBox 6"/>
              <p:cNvSpPr txBox="1"/>
              <p:nvPr/>
            </p:nvSpPr>
            <p:spPr>
              <a:xfrm>
                <a:off x="5744570" y="4009833"/>
                <a:ext cx="2092275" cy="338554"/>
              </a:xfrm>
              <a:prstGeom prst="rect">
                <a:avLst/>
              </a:prstGeom>
              <a:solidFill>
                <a:schemeClr val="bg1"/>
              </a:solidFill>
              <a:ln w="28575">
                <a:solidFill>
                  <a:srgbClr val="C00000"/>
                </a:solidFill>
              </a:ln>
            </p:spPr>
            <p:txBody>
              <a:bodyPr wrap="square" rtlCol="0">
                <a:spAutoFit/>
              </a:bodyPr>
              <a:lstStyle/>
              <a:p>
                <a:pPr algn="ctr"/>
                <a:r>
                  <a:rPr lang="ca-ES" sz="1600" dirty="0" smtClean="0"/>
                  <a:t>Altered microanatomy</a:t>
                </a:r>
                <a:endParaRPr lang="en-GB" dirty="0"/>
              </a:p>
            </p:txBody>
          </p:sp>
        </p:grpSp>
        <p:sp>
          <p:nvSpPr>
            <p:cNvPr id="17" name="TextBox 16"/>
            <p:cNvSpPr txBox="1"/>
            <p:nvPr/>
          </p:nvSpPr>
          <p:spPr>
            <a:xfrm>
              <a:off x="9249231" y="2256246"/>
              <a:ext cx="892174" cy="338554"/>
            </a:xfrm>
            <a:prstGeom prst="rect">
              <a:avLst/>
            </a:prstGeom>
            <a:solidFill>
              <a:schemeClr val="bg1"/>
            </a:solidFill>
            <a:ln w="28575">
              <a:solidFill>
                <a:srgbClr val="92D050"/>
              </a:solidFill>
            </a:ln>
          </p:spPr>
          <p:txBody>
            <a:bodyPr wrap="square" rtlCol="0">
              <a:spAutoFit/>
            </a:bodyPr>
            <a:lstStyle/>
            <a:p>
              <a:pPr algn="ctr"/>
              <a:r>
                <a:rPr lang="ca-ES" sz="1600" dirty="0" err="1" smtClean="0"/>
                <a:t>Healthy</a:t>
              </a:r>
              <a:endParaRPr lang="en-GB" dirty="0"/>
            </a:p>
          </p:txBody>
        </p:sp>
      </p:grpSp>
      <p:grpSp>
        <p:nvGrpSpPr>
          <p:cNvPr id="41" name="Group 40"/>
          <p:cNvGrpSpPr/>
          <p:nvPr/>
        </p:nvGrpSpPr>
        <p:grpSpPr>
          <a:xfrm>
            <a:off x="1044206" y="1610087"/>
            <a:ext cx="5261572" cy="3999269"/>
            <a:chOff x="1044206" y="1825763"/>
            <a:chExt cx="5261572" cy="3999269"/>
          </a:xfrm>
        </p:grpSpPr>
        <p:grpSp>
          <p:nvGrpSpPr>
            <p:cNvPr id="9" name="Group 8"/>
            <p:cNvGrpSpPr/>
            <p:nvPr/>
          </p:nvGrpSpPr>
          <p:grpSpPr>
            <a:xfrm>
              <a:off x="1393965" y="4005172"/>
              <a:ext cx="4713896" cy="1819860"/>
              <a:chOff x="1041058" y="2594800"/>
              <a:chExt cx="4713896" cy="1819860"/>
            </a:xfrm>
          </p:grpSpPr>
          <p:pic>
            <p:nvPicPr>
              <p:cNvPr id="12" name="image46.png"/>
              <p:cNvPicPr/>
              <p:nvPr/>
            </p:nvPicPr>
            <p:blipFill rotWithShape="1">
              <a:blip r:embed="rId5">
                <a:extLst>
                  <a:ext uri="{28A0092B-C50C-407E-A947-70E740481C1C}">
                    <a14:useLocalDpi xmlns:a14="http://schemas.microsoft.com/office/drawing/2010/main" val="0"/>
                  </a:ext>
                </a:extLst>
              </a:blip>
              <a:srcRect l="68013" t="52800" r="16415" b="20726"/>
              <a:stretch/>
            </p:blipFill>
            <p:spPr bwMode="auto">
              <a:xfrm>
                <a:off x="4442925" y="2594800"/>
                <a:ext cx="1312029" cy="1783540"/>
              </a:xfrm>
              <a:prstGeom prst="rect">
                <a:avLst/>
              </a:prstGeom>
              <a:noFill/>
              <a:ln>
                <a:noFill/>
              </a:ln>
            </p:spPr>
          </p:pic>
          <p:pic>
            <p:nvPicPr>
              <p:cNvPr id="13" name="image46.png"/>
              <p:cNvPicPr/>
              <p:nvPr/>
            </p:nvPicPr>
            <p:blipFill rotWithShape="1">
              <a:blip r:embed="rId5">
                <a:extLst>
                  <a:ext uri="{28A0092B-C50C-407E-A947-70E740481C1C}">
                    <a14:useLocalDpi xmlns:a14="http://schemas.microsoft.com/office/drawing/2010/main" val="0"/>
                  </a:ext>
                </a:extLst>
              </a:blip>
              <a:srcRect l="17445" t="53222" r="65279" b="22130"/>
              <a:stretch/>
            </p:blipFill>
            <p:spPr bwMode="auto">
              <a:xfrm>
                <a:off x="2718343" y="2644609"/>
                <a:ext cx="1455532" cy="1660538"/>
              </a:xfrm>
              <a:prstGeom prst="rect">
                <a:avLst/>
              </a:prstGeom>
              <a:noFill/>
              <a:ln>
                <a:noFill/>
              </a:ln>
            </p:spPr>
          </p:pic>
          <p:grpSp>
            <p:nvGrpSpPr>
              <p:cNvPr id="15" name="Group 14"/>
              <p:cNvGrpSpPr/>
              <p:nvPr/>
            </p:nvGrpSpPr>
            <p:grpSpPr>
              <a:xfrm>
                <a:off x="1041058" y="2596246"/>
                <a:ext cx="1391468" cy="1818414"/>
                <a:chOff x="1003663" y="2563834"/>
                <a:chExt cx="985157" cy="1287434"/>
              </a:xfrm>
            </p:grpSpPr>
            <p:pic>
              <p:nvPicPr>
                <p:cNvPr id="11" name="image46.png"/>
                <p:cNvPicPr/>
                <p:nvPr/>
              </p:nvPicPr>
              <p:blipFill rotWithShape="1">
                <a:blip r:embed="rId5">
                  <a:extLst>
                    <a:ext uri="{28A0092B-C50C-407E-A947-70E740481C1C}">
                      <a14:useLocalDpi xmlns:a14="http://schemas.microsoft.com/office/drawing/2010/main" val="0"/>
                    </a:ext>
                  </a:extLst>
                </a:blip>
                <a:srcRect l="17881" t="6521" r="65603" b="70962"/>
                <a:stretch/>
              </p:blipFill>
              <p:spPr bwMode="auto">
                <a:xfrm>
                  <a:off x="1003663" y="2777210"/>
                  <a:ext cx="985157" cy="1074058"/>
                </a:xfrm>
                <a:prstGeom prst="rect">
                  <a:avLst/>
                </a:prstGeom>
                <a:noFill/>
                <a:ln>
                  <a:noFill/>
                </a:ln>
              </p:spPr>
            </p:pic>
            <p:pic>
              <p:nvPicPr>
                <p:cNvPr id="14" name="image46.png"/>
                <p:cNvPicPr/>
                <p:nvPr/>
              </p:nvPicPr>
              <p:blipFill rotWithShape="1">
                <a:blip r:embed="rId5">
                  <a:extLst>
                    <a:ext uri="{28A0092B-C50C-407E-A947-70E740481C1C}">
                      <a14:useLocalDpi xmlns:a14="http://schemas.microsoft.com/office/drawing/2010/main" val="0"/>
                    </a:ext>
                  </a:extLst>
                </a:blip>
                <a:srcRect l="15533" t="179" r="74498" b="94188"/>
                <a:stretch/>
              </p:blipFill>
              <p:spPr bwMode="auto">
                <a:xfrm>
                  <a:off x="1198900" y="2563834"/>
                  <a:ext cx="594681" cy="268711"/>
                </a:xfrm>
                <a:prstGeom prst="rect">
                  <a:avLst/>
                </a:prstGeom>
                <a:noFill/>
                <a:ln>
                  <a:noFill/>
                </a:ln>
              </p:spPr>
            </p:pic>
          </p:grpSp>
        </p:grpSp>
        <p:grpSp>
          <p:nvGrpSpPr>
            <p:cNvPr id="24" name="Group 23"/>
            <p:cNvGrpSpPr/>
            <p:nvPr/>
          </p:nvGrpSpPr>
          <p:grpSpPr>
            <a:xfrm>
              <a:off x="3227978" y="1825763"/>
              <a:ext cx="1142076" cy="1514535"/>
              <a:chOff x="3572933" y="2083598"/>
              <a:chExt cx="944308" cy="1252270"/>
            </a:xfrm>
          </p:grpSpPr>
          <p:pic>
            <p:nvPicPr>
              <p:cNvPr id="19" name="Picture 18"/>
              <p:cNvPicPr>
                <a:picLocks noChangeAspect="1"/>
              </p:cNvPicPr>
              <p:nvPr/>
            </p:nvPicPr>
            <p:blipFill rotWithShape="1">
              <a:blip r:embed="rId6"/>
              <a:srcRect l="49291" b="34831"/>
              <a:stretch/>
            </p:blipFill>
            <p:spPr>
              <a:xfrm>
                <a:off x="3572933" y="2083598"/>
                <a:ext cx="944308" cy="1252270"/>
              </a:xfrm>
              <a:prstGeom prst="rect">
                <a:avLst/>
              </a:prstGeom>
            </p:spPr>
          </p:pic>
          <p:sp>
            <p:nvSpPr>
              <p:cNvPr id="23" name="Rectangle 22"/>
              <p:cNvSpPr/>
              <p:nvPr/>
            </p:nvSpPr>
            <p:spPr>
              <a:xfrm>
                <a:off x="3847776" y="2644615"/>
                <a:ext cx="347146" cy="18855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33" name="Picture 32"/>
            <p:cNvPicPr>
              <a:picLocks noChangeAspect="1"/>
            </p:cNvPicPr>
            <p:nvPr/>
          </p:nvPicPr>
          <p:blipFill rotWithShape="1">
            <a:blip r:embed="rId6"/>
            <a:srcRect l="32921" r="53010"/>
            <a:stretch/>
          </p:blipFill>
          <p:spPr>
            <a:xfrm rot="16200000">
              <a:off x="1873998" y="2841267"/>
              <a:ext cx="261991" cy="1921575"/>
            </a:xfrm>
            <a:prstGeom prst="rect">
              <a:avLst/>
            </a:prstGeom>
          </p:spPr>
        </p:pic>
        <p:pic>
          <p:nvPicPr>
            <p:cNvPr id="35" name="Picture 34"/>
            <p:cNvPicPr>
              <a:picLocks noChangeAspect="1"/>
            </p:cNvPicPr>
            <p:nvPr/>
          </p:nvPicPr>
          <p:blipFill rotWithShape="1">
            <a:blip r:embed="rId6"/>
            <a:srcRect l="23153" r="52296"/>
            <a:stretch/>
          </p:blipFill>
          <p:spPr>
            <a:xfrm rot="16200000">
              <a:off x="3455177" y="2863360"/>
              <a:ext cx="457200" cy="1921575"/>
            </a:xfrm>
            <a:prstGeom prst="rect">
              <a:avLst/>
            </a:prstGeom>
          </p:spPr>
        </p:pic>
        <p:pic>
          <p:nvPicPr>
            <p:cNvPr id="39" name="Picture 38"/>
            <p:cNvPicPr>
              <a:picLocks noChangeAspect="1"/>
            </p:cNvPicPr>
            <p:nvPr/>
          </p:nvPicPr>
          <p:blipFill rotWithShape="1">
            <a:blip r:embed="rId7"/>
            <a:srcRect t="13793" r="68261"/>
            <a:stretch/>
          </p:blipFill>
          <p:spPr>
            <a:xfrm rot="16200000">
              <a:off x="5329024" y="2956297"/>
              <a:ext cx="297983" cy="1655525"/>
            </a:xfrm>
            <a:prstGeom prst="rect">
              <a:avLst/>
            </a:prstGeom>
          </p:spPr>
        </p:pic>
      </p:grpSp>
      <p:sp>
        <p:nvSpPr>
          <p:cNvPr id="40" name="Slide Number Placeholder 39"/>
          <p:cNvSpPr>
            <a:spLocks noGrp="1"/>
          </p:cNvSpPr>
          <p:nvPr>
            <p:ph type="sldNum" sz="quarter" idx="12"/>
          </p:nvPr>
        </p:nvSpPr>
        <p:spPr/>
        <p:txBody>
          <a:bodyPr/>
          <a:lstStyle/>
          <a:p>
            <a:fld id="{2BC1C898-5861-4646-8145-B26DFD443158}" type="slidenum">
              <a:rPr lang="en-US" smtClean="0"/>
              <a:t>17</a:t>
            </a:fld>
            <a:endParaRPr lang="en-US"/>
          </a:p>
        </p:txBody>
      </p:sp>
      <p:sp>
        <p:nvSpPr>
          <p:cNvPr id="3" name="Rectangle 2"/>
          <p:cNvSpPr/>
          <p:nvPr/>
        </p:nvSpPr>
        <p:spPr>
          <a:xfrm>
            <a:off x="839395" y="6035259"/>
            <a:ext cx="7796814" cy="369332"/>
          </a:xfrm>
          <a:prstGeom prst="rect">
            <a:avLst/>
          </a:prstGeom>
        </p:spPr>
        <p:txBody>
          <a:bodyPr wrap="none">
            <a:spAutoFit/>
          </a:bodyPr>
          <a:lstStyle/>
          <a:p>
            <a:r>
              <a:rPr lang="ca-ES" dirty="0" smtClean="0"/>
              <a:t>Perturbed </a:t>
            </a:r>
            <a:r>
              <a:rPr lang="ca-ES" dirty="0"/>
              <a:t>pyramidal </a:t>
            </a:r>
            <a:r>
              <a:rPr lang="ca-ES" dirty="0" smtClean="0"/>
              <a:t>microanatomy correlating with deficits in executive function</a:t>
            </a:r>
            <a:endParaRPr lang="en-GB" dirty="0"/>
          </a:p>
        </p:txBody>
      </p:sp>
    </p:spTree>
    <p:extLst>
      <p:ext uri="{BB962C8B-B14F-4D97-AF65-F5344CB8AC3E}">
        <p14:creationId xmlns:p14="http://schemas.microsoft.com/office/powerpoint/2010/main" val="4206399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27095" y="116223"/>
            <a:ext cx="10175234" cy="1091772"/>
          </a:xfrm>
        </p:spPr>
        <p:txBody>
          <a:bodyPr>
            <a:normAutofit/>
          </a:bodyPr>
          <a:lstStyle/>
          <a:p>
            <a:r>
              <a:rPr lang="en-AU" sz="3600" dirty="0" smtClean="0"/>
              <a:t>Datasets: LY-labelled and reconstructed M2 cortical layer II/III basal dendritic trees</a:t>
            </a:r>
            <a:endParaRPr lang="en-AU" sz="3600" dirty="0"/>
          </a:p>
        </p:txBody>
      </p:sp>
      <p:pic>
        <p:nvPicPr>
          <p:cNvPr id="2054" name="Picture 6" descr="Resultat d'imatges de simple neurite tracer layer 2/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6087" b="3085"/>
          <a:stretch/>
        </p:blipFill>
        <p:spPr bwMode="auto">
          <a:xfrm>
            <a:off x="911546" y="4013239"/>
            <a:ext cx="2442953" cy="1665650"/>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2" descr="Resultat d'imatges de injection lucifer yellow"/>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4498" r="51058" b="50474"/>
          <a:stretch/>
        </p:blipFill>
        <p:spPr bwMode="auto">
          <a:xfrm>
            <a:off x="1485433" y="2112518"/>
            <a:ext cx="1359121" cy="1478449"/>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6"/>
          <p:cNvPicPr>
            <a:picLocks noChangeAspect="1"/>
          </p:cNvPicPr>
          <p:nvPr/>
        </p:nvPicPr>
        <p:blipFill rotWithShape="1">
          <a:blip r:embed="rId5"/>
          <a:srcRect l="10283" t="14459" r="52300" b="6708"/>
          <a:stretch/>
        </p:blipFill>
        <p:spPr>
          <a:xfrm flipV="1">
            <a:off x="270662" y="0"/>
            <a:ext cx="939573" cy="1334050"/>
          </a:xfrm>
          <a:prstGeom prst="rect">
            <a:avLst/>
          </a:prstGeom>
        </p:spPr>
      </p:pic>
      <p:sp>
        <p:nvSpPr>
          <p:cNvPr id="10" name="TextBox 10"/>
          <p:cNvSpPr txBox="1">
            <a:spLocks noChangeArrowheads="1"/>
          </p:cNvSpPr>
          <p:nvPr/>
        </p:nvSpPr>
        <p:spPr bwMode="auto">
          <a:xfrm>
            <a:off x="3769397" y="6203872"/>
            <a:ext cx="398144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smtClean="0">
                <a:solidFill>
                  <a:srgbClr val="000000"/>
                </a:solidFill>
                <a:latin typeface="Calibri" pitchFamily="34" charset="0"/>
              </a:rPr>
              <a:t>(</a:t>
            </a:r>
            <a:r>
              <a:rPr lang="es-ES" altLang="es-ES" sz="1200" dirty="0" err="1" smtClean="0">
                <a:solidFill>
                  <a:srgbClr val="000000"/>
                </a:solidFill>
                <a:latin typeface="Calibri" pitchFamily="34" charset="0"/>
              </a:rPr>
              <a:t>Dierssen</a:t>
            </a:r>
            <a:r>
              <a:rPr lang="es-ES" altLang="es-ES" sz="1200" dirty="0" smtClean="0">
                <a:solidFill>
                  <a:srgbClr val="000000"/>
                </a:solidFill>
                <a:latin typeface="Calibri" pitchFamily="34" charset="0"/>
              </a:rPr>
              <a:t> et al., 2003)</a:t>
            </a:r>
            <a:endParaRPr lang="es-ES" altLang="es-ES" sz="1200" dirty="0">
              <a:solidFill>
                <a:srgbClr val="000000"/>
              </a:solidFill>
              <a:latin typeface="Calibri" pitchFamily="34" charset="0"/>
            </a:endParaRPr>
          </a:p>
        </p:txBody>
      </p:sp>
      <p:sp>
        <p:nvSpPr>
          <p:cNvPr id="11" name="TextBox 10"/>
          <p:cNvSpPr txBox="1">
            <a:spLocks noChangeArrowheads="1"/>
          </p:cNvSpPr>
          <p:nvPr/>
        </p:nvSpPr>
        <p:spPr bwMode="auto">
          <a:xfrm>
            <a:off x="6973676" y="6203872"/>
            <a:ext cx="3981449"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smtClean="0">
                <a:solidFill>
                  <a:srgbClr val="000000"/>
                </a:solidFill>
                <a:latin typeface="Calibri" pitchFamily="34" charset="0"/>
              </a:rPr>
              <a:t>(Benavides-</a:t>
            </a:r>
            <a:r>
              <a:rPr lang="es-ES" altLang="es-ES" sz="1200" dirty="0" err="1" smtClean="0">
                <a:solidFill>
                  <a:srgbClr val="000000"/>
                </a:solidFill>
                <a:latin typeface="Calibri" pitchFamily="34" charset="0"/>
              </a:rPr>
              <a:t>Piccione</a:t>
            </a:r>
            <a:r>
              <a:rPr lang="es-ES" altLang="es-ES" sz="1200" dirty="0" smtClean="0">
                <a:solidFill>
                  <a:srgbClr val="000000"/>
                </a:solidFill>
                <a:latin typeface="Calibri" pitchFamily="34" charset="0"/>
              </a:rPr>
              <a:t>  et al., 2005)</a:t>
            </a:r>
            <a:endParaRPr lang="es-ES" altLang="es-ES" sz="1200" dirty="0">
              <a:solidFill>
                <a:srgbClr val="000000"/>
              </a:solidFill>
              <a:latin typeface="Calibri" pitchFamily="34" charset="0"/>
            </a:endParaRPr>
          </a:p>
        </p:txBody>
      </p:sp>
      <p:grpSp>
        <p:nvGrpSpPr>
          <p:cNvPr id="3" name="Group 2"/>
          <p:cNvGrpSpPr/>
          <p:nvPr/>
        </p:nvGrpSpPr>
        <p:grpSpPr>
          <a:xfrm>
            <a:off x="4109936" y="1397289"/>
            <a:ext cx="6041059" cy="4676995"/>
            <a:chOff x="4062013" y="1193601"/>
            <a:chExt cx="6041059" cy="4676995"/>
          </a:xfrm>
        </p:grpSpPr>
        <p:pic>
          <p:nvPicPr>
            <p:cNvPr id="5" name="image46.png"/>
            <p:cNvPicPr/>
            <p:nvPr/>
          </p:nvPicPr>
          <p:blipFill rotWithShape="1">
            <a:blip r:embed="rId6">
              <a:extLst>
                <a:ext uri="{28A0092B-C50C-407E-A947-70E740481C1C}">
                  <a14:useLocalDpi xmlns:a14="http://schemas.microsoft.com/office/drawing/2010/main" val="0"/>
                </a:ext>
              </a:extLst>
            </a:blip>
            <a:srcRect b="-567"/>
            <a:stretch/>
          </p:blipFill>
          <p:spPr bwMode="auto">
            <a:xfrm>
              <a:off x="4062013" y="1193601"/>
              <a:ext cx="6041059" cy="4588873"/>
            </a:xfrm>
            <a:prstGeom prst="rect">
              <a:avLst/>
            </a:prstGeom>
            <a:noFill/>
            <a:ln>
              <a:noFill/>
            </a:ln>
          </p:spPr>
        </p:pic>
        <p:sp>
          <p:nvSpPr>
            <p:cNvPr id="6" name="TextBox 5"/>
            <p:cNvSpPr txBox="1"/>
            <p:nvPr/>
          </p:nvSpPr>
          <p:spPr>
            <a:xfrm>
              <a:off x="8112348" y="5562819"/>
              <a:ext cx="1608261" cy="307777"/>
            </a:xfrm>
            <a:prstGeom prst="rect">
              <a:avLst/>
            </a:prstGeom>
            <a:noFill/>
          </p:spPr>
          <p:txBody>
            <a:bodyPr wrap="none" rtlCol="0">
              <a:spAutoFit/>
            </a:bodyPr>
            <a:lstStyle/>
            <a:p>
              <a:r>
                <a:rPr lang="ca-ES" sz="1400" dirty="0" smtClean="0"/>
                <a:t>Scale bar  = 100 µm</a:t>
              </a:r>
              <a:endParaRPr lang="en-GB" sz="1400" dirty="0"/>
            </a:p>
          </p:txBody>
        </p:sp>
      </p:grpSp>
      <p:pic>
        <p:nvPicPr>
          <p:cNvPr id="17" name="Picture 16" descr="https://lh6.googleusercontent.com/SHUN4OL_-HSYuOTvx7_aEjBowGU8IY6TrzYsXxVuWZj_8frDj17BTpPKA4eLaifyhjm9jtdMgXhZNDEloEQCa7N5pEcskXmJ5nxVKzFdY1dWZtq_1WNUNBCKjC_hvqKlY9bWIFqFLZg"/>
          <p:cNvPicPr>
            <a:picLocks noChangeAspect="1" noChangeArrowheads="1"/>
          </p:cNvPicPr>
          <p:nvPr/>
        </p:nvPicPr>
        <p:blipFill rotWithShape="1">
          <a:blip r:embed="rId7">
            <a:extLst>
              <a:ext uri="{28A0092B-C50C-407E-A947-70E740481C1C}">
                <a14:useLocalDpi xmlns:a14="http://schemas.microsoft.com/office/drawing/2010/main" val="0"/>
              </a:ext>
            </a:extLst>
          </a:blip>
          <a:srcRect l="6784" t="17321" b="60733"/>
          <a:stretch/>
        </p:blipFill>
        <p:spPr bwMode="auto">
          <a:xfrm>
            <a:off x="4426324" y="2600738"/>
            <a:ext cx="3786676" cy="192179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8" name="Group 17"/>
          <p:cNvGrpSpPr/>
          <p:nvPr/>
        </p:nvGrpSpPr>
        <p:grpSpPr>
          <a:xfrm>
            <a:off x="8292685" y="2190701"/>
            <a:ext cx="2960176" cy="2479729"/>
            <a:chOff x="8179706" y="2230399"/>
            <a:chExt cx="2960176" cy="2479729"/>
          </a:xfrm>
        </p:grpSpPr>
        <p:pic>
          <p:nvPicPr>
            <p:cNvPr id="19" name="Picture 18" descr="https://lh6.googleusercontent.com/3ipvDEnKRXlCAjut8zuh3Gkjz6u19xYS-AdDaKXLkO-Jy_Xr_zWmtm8kA9PYRomfuZJeVJl5JCqLXwxeHy3vvw4Wy6mGjpvVT8aED1TF8423Q5oIc0PuIkLH8oC92Yo7nKIbRcA6Zuw"/>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48918" t="-3875" r="-4935" b="65192"/>
            <a:stretch/>
          </p:blipFill>
          <p:spPr bwMode="auto">
            <a:xfrm>
              <a:off x="8179706" y="2230399"/>
              <a:ext cx="2960176" cy="2479729"/>
            </a:xfrm>
            <a:prstGeom prst="rect">
              <a:avLst/>
            </a:prstGeom>
            <a:solidFill>
              <a:schemeClr val="bg1"/>
            </a:solidFill>
            <a:extLst/>
          </p:spPr>
        </p:pic>
        <p:sp>
          <p:nvSpPr>
            <p:cNvPr id="20" name="Rectangle 19"/>
            <p:cNvSpPr/>
            <p:nvPr/>
          </p:nvSpPr>
          <p:spPr>
            <a:xfrm>
              <a:off x="8245099" y="2388868"/>
              <a:ext cx="350003" cy="30637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Slide Number Placeholder 15"/>
          <p:cNvSpPr>
            <a:spLocks noGrp="1"/>
          </p:cNvSpPr>
          <p:nvPr>
            <p:ph type="sldNum" sz="quarter" idx="12"/>
          </p:nvPr>
        </p:nvSpPr>
        <p:spPr/>
        <p:txBody>
          <a:bodyPr/>
          <a:lstStyle/>
          <a:p>
            <a:fld id="{2BC1C898-5861-4646-8145-B26DFD443158}" type="slidenum">
              <a:rPr lang="en-US" smtClean="0"/>
              <a:t>18</a:t>
            </a:fld>
            <a:endParaRPr lang="en-US"/>
          </a:p>
        </p:txBody>
      </p:sp>
    </p:spTree>
    <p:extLst>
      <p:ext uri="{BB962C8B-B14F-4D97-AF65-F5344CB8AC3E}">
        <p14:creationId xmlns:p14="http://schemas.microsoft.com/office/powerpoint/2010/main" val="3143335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par>
                                <p:cTn id="11" presetID="9" presetClass="exit" presetSubtype="0" fill="hold" nodeType="withEffect">
                                  <p:stCondLst>
                                    <p:cond delay="0"/>
                                  </p:stCondLst>
                                  <p:childTnLst>
                                    <p:animEffect transition="out" filter="dissolve">
                                      <p:cBhvr>
                                        <p:cTn id="12" dur="500"/>
                                        <p:tgtEl>
                                          <p:spTgt spid="3"/>
                                        </p:tgtEl>
                                      </p:cBhvr>
                                    </p:animEffect>
                                    <p:set>
                                      <p:cBhvr>
                                        <p:cTn id="13"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19.png"/>
          <p:cNvPicPr/>
          <p:nvPr/>
        </p:nvPicPr>
        <p:blipFill>
          <a:blip r:embed="rId3"/>
          <a:srcRect/>
          <a:stretch>
            <a:fillRect/>
          </a:stretch>
        </p:blipFill>
        <p:spPr>
          <a:xfrm>
            <a:off x="6327345" y="920449"/>
            <a:ext cx="4392016" cy="5443410"/>
          </a:xfrm>
          <a:prstGeom prst="rect">
            <a:avLst/>
          </a:prstGeom>
          <a:ln/>
        </p:spPr>
      </p:pic>
      <p:sp>
        <p:nvSpPr>
          <p:cNvPr id="6" name="Title 1"/>
          <p:cNvSpPr>
            <a:spLocks noGrp="1"/>
          </p:cNvSpPr>
          <p:nvPr>
            <p:ph type="title"/>
          </p:nvPr>
        </p:nvSpPr>
        <p:spPr>
          <a:xfrm>
            <a:off x="1401757" y="60331"/>
            <a:ext cx="10790241" cy="1091772"/>
          </a:xfrm>
        </p:spPr>
        <p:txBody>
          <a:bodyPr>
            <a:normAutofit/>
          </a:bodyPr>
          <a:lstStyle/>
          <a:p>
            <a:r>
              <a:rPr lang="en-AU" sz="3600" dirty="0" smtClean="0"/>
              <a:t>Metrics to quantify structural traits and </a:t>
            </a:r>
            <a:r>
              <a:rPr lang="en-AU" sz="3600" dirty="0"/>
              <a:t>analyse </a:t>
            </a:r>
            <a:r>
              <a:rPr lang="en-AU" sz="3600" dirty="0" smtClean="0"/>
              <a:t>topological properties of single neurons</a:t>
            </a:r>
            <a:endParaRPr lang="en-AU" sz="3600" dirty="0"/>
          </a:p>
        </p:txBody>
      </p:sp>
      <p:pic>
        <p:nvPicPr>
          <p:cNvPr id="4" name="Picture 3"/>
          <p:cNvPicPr>
            <a:picLocks noChangeAspect="1"/>
          </p:cNvPicPr>
          <p:nvPr/>
        </p:nvPicPr>
        <p:blipFill rotWithShape="1">
          <a:blip r:embed="rId4"/>
          <a:srcRect l="10283" t="14459" r="52300" b="6708"/>
          <a:stretch/>
        </p:blipFill>
        <p:spPr>
          <a:xfrm flipV="1">
            <a:off x="0" y="60331"/>
            <a:ext cx="1065590" cy="1512975"/>
          </a:xfrm>
          <a:prstGeom prst="rect">
            <a:avLst/>
          </a:prstGeom>
        </p:spPr>
      </p:pic>
      <p:pic>
        <p:nvPicPr>
          <p:cNvPr id="7" name="Picture 6"/>
          <p:cNvPicPr>
            <a:picLocks noChangeAspect="1"/>
          </p:cNvPicPr>
          <p:nvPr/>
        </p:nvPicPr>
        <p:blipFill>
          <a:blip r:embed="rId5"/>
          <a:stretch>
            <a:fillRect/>
          </a:stretch>
        </p:blipFill>
        <p:spPr>
          <a:xfrm>
            <a:off x="346216" y="2262884"/>
            <a:ext cx="1065876" cy="661965"/>
          </a:xfrm>
          <a:prstGeom prst="rect">
            <a:avLst/>
          </a:prstGeom>
        </p:spPr>
      </p:pic>
      <p:sp>
        <p:nvSpPr>
          <p:cNvPr id="8" name="Slide Number Placeholder 7"/>
          <p:cNvSpPr>
            <a:spLocks noGrp="1"/>
          </p:cNvSpPr>
          <p:nvPr>
            <p:ph type="sldNum" sz="quarter" idx="12"/>
          </p:nvPr>
        </p:nvSpPr>
        <p:spPr/>
        <p:txBody>
          <a:bodyPr/>
          <a:lstStyle/>
          <a:p>
            <a:fld id="{2BC1C898-5861-4646-8145-B26DFD443158}" type="slidenum">
              <a:rPr lang="en-US" smtClean="0"/>
              <a:t>19</a:t>
            </a:fld>
            <a:endParaRPr lang="en-US"/>
          </a:p>
        </p:txBody>
      </p:sp>
      <p:grpSp>
        <p:nvGrpSpPr>
          <p:cNvPr id="9" name="Group 8"/>
          <p:cNvGrpSpPr/>
          <p:nvPr/>
        </p:nvGrpSpPr>
        <p:grpSpPr>
          <a:xfrm>
            <a:off x="1459684" y="1981961"/>
            <a:ext cx="4729372" cy="3916138"/>
            <a:chOff x="4062013" y="1193601"/>
            <a:chExt cx="6041059" cy="4676995"/>
          </a:xfrm>
        </p:grpSpPr>
        <p:pic>
          <p:nvPicPr>
            <p:cNvPr id="10" name="image46.png"/>
            <p:cNvPicPr/>
            <p:nvPr/>
          </p:nvPicPr>
          <p:blipFill rotWithShape="1">
            <a:blip r:embed="rId6">
              <a:extLst>
                <a:ext uri="{28A0092B-C50C-407E-A947-70E740481C1C}">
                  <a14:useLocalDpi xmlns:a14="http://schemas.microsoft.com/office/drawing/2010/main" val="0"/>
                </a:ext>
              </a:extLst>
            </a:blip>
            <a:srcRect b="-567"/>
            <a:stretch/>
          </p:blipFill>
          <p:spPr bwMode="auto">
            <a:xfrm>
              <a:off x="4062013" y="1193601"/>
              <a:ext cx="6041059" cy="4588873"/>
            </a:xfrm>
            <a:prstGeom prst="rect">
              <a:avLst/>
            </a:prstGeom>
            <a:noFill/>
            <a:ln>
              <a:noFill/>
            </a:ln>
          </p:spPr>
        </p:pic>
        <p:sp>
          <p:nvSpPr>
            <p:cNvPr id="11" name="TextBox 10"/>
            <p:cNvSpPr txBox="1"/>
            <p:nvPr/>
          </p:nvSpPr>
          <p:spPr>
            <a:xfrm>
              <a:off x="8112348" y="5562819"/>
              <a:ext cx="1608261" cy="307777"/>
            </a:xfrm>
            <a:prstGeom prst="rect">
              <a:avLst/>
            </a:prstGeom>
            <a:noFill/>
          </p:spPr>
          <p:txBody>
            <a:bodyPr wrap="none" rtlCol="0">
              <a:spAutoFit/>
            </a:bodyPr>
            <a:lstStyle/>
            <a:p>
              <a:r>
                <a:rPr lang="ca-ES" sz="1400" dirty="0" smtClean="0"/>
                <a:t>Scale bar  = 100 µm</a:t>
              </a:r>
              <a:endParaRPr lang="en-GB" sz="1400" dirty="0"/>
            </a:p>
          </p:txBody>
        </p:sp>
      </p:grpSp>
    </p:spTree>
    <p:extLst>
      <p:ext uri="{BB962C8B-B14F-4D97-AF65-F5344CB8AC3E}">
        <p14:creationId xmlns:p14="http://schemas.microsoft.com/office/powerpoint/2010/main" val="75646191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3">
            <a:extLst>
              <a:ext uri="{BEBA8EAE-BF5A-486C-A8C5-ECC9F3942E4B}">
                <a14:imgProps xmlns:a14="http://schemas.microsoft.com/office/drawing/2010/main">
                  <a14:imgLayer r:embed="rId4">
                    <a14:imgEffect>
                      <a14:brightnessContrast bright="40000" contrast="-40000"/>
                    </a14:imgEffect>
                  </a14:imgLayer>
                </a14:imgProps>
              </a:ext>
            </a:extLst>
          </a:blip>
          <a:stretch>
            <a:fillRect/>
          </a:stretch>
        </p:blipFill>
        <p:spPr>
          <a:xfrm>
            <a:off x="5587263" y="1501919"/>
            <a:ext cx="5407022" cy="4055268"/>
          </a:xfrm>
          <a:prstGeom prst="rect">
            <a:avLst/>
          </a:prstGeom>
        </p:spPr>
      </p:pic>
      <p:grpSp>
        <p:nvGrpSpPr>
          <p:cNvPr id="3" name="Group 2"/>
          <p:cNvGrpSpPr/>
          <p:nvPr/>
        </p:nvGrpSpPr>
        <p:grpSpPr>
          <a:xfrm>
            <a:off x="754672" y="1642300"/>
            <a:ext cx="4216471" cy="4770221"/>
            <a:chOff x="125719" y="1666490"/>
            <a:chExt cx="4216471" cy="4770221"/>
          </a:xfrm>
        </p:grpSpPr>
        <p:pic>
          <p:nvPicPr>
            <p:cNvPr id="5" name="Picture 4"/>
            <p:cNvPicPr>
              <a:picLocks noChangeAspect="1"/>
            </p:cNvPicPr>
            <p:nvPr/>
          </p:nvPicPr>
          <p:blipFill rotWithShape="1">
            <a:blip r:embed="rId5"/>
            <a:srcRect l="10283" t="14459" r="52300" b="6708"/>
            <a:stretch/>
          </p:blipFill>
          <p:spPr>
            <a:xfrm flipV="1">
              <a:off x="125719" y="1666490"/>
              <a:ext cx="3111336" cy="4417620"/>
            </a:xfrm>
            <a:prstGeom prst="rect">
              <a:avLst/>
            </a:prstGeom>
          </p:spPr>
        </p:pic>
        <p:pic>
          <p:nvPicPr>
            <p:cNvPr id="6" name="Picture 5" descr="Resultat d'imatges de dendritic spines"/>
            <p:cNvPicPr>
              <a:picLocks noChangeAspect="1" noChangeArrowheads="1"/>
            </p:cNvPicPr>
            <p:nvPr/>
          </p:nvPicPr>
          <p:blipFill>
            <a:blip r:embed="rId6" cstate="print">
              <a:clrChange>
                <a:clrFrom>
                  <a:srgbClr val="FFFFFF"/>
                </a:clrFrom>
                <a:clrTo>
                  <a:srgbClr val="FFFFFF">
                    <a:alpha val="0"/>
                  </a:srgbClr>
                </a:clrTo>
              </a:clrChange>
              <a:duotone>
                <a:prstClr val="black"/>
                <a:schemeClr val="accent3">
                  <a:tint val="45000"/>
                  <a:satMod val="400000"/>
                </a:schemeClr>
              </a:duotone>
              <a:extLst>
                <a:ext uri="{28A0092B-C50C-407E-A947-70E740481C1C}">
                  <a14:useLocalDpi xmlns:a14="http://schemas.microsoft.com/office/drawing/2010/main" val="0"/>
                </a:ext>
              </a:extLst>
            </a:blip>
            <a:srcRect/>
            <a:stretch>
              <a:fillRect/>
            </a:stretch>
          </p:blipFill>
          <p:spPr bwMode="auto">
            <a:xfrm rot="2164291">
              <a:off x="1673268" y="2193611"/>
              <a:ext cx="1608793" cy="1260737"/>
            </a:xfrm>
            <a:prstGeom prst="rect">
              <a:avLst/>
            </a:prstGeom>
            <a:noFill/>
            <a:extLst>
              <a:ext uri="{909E8E84-426E-40dd-AFC4-6F175D3DCCD1}">
                <a14:hiddenFill xmlns="" xmlns:a14="http://schemas.microsoft.com/office/drawing/2010/main">
                  <a:solidFill>
                    <a:srgbClr val="FFFFFF"/>
                  </a:solidFill>
                </a14:hiddenFill>
              </a:ext>
            </a:extLst>
          </p:spPr>
        </p:pic>
        <p:sp>
          <p:nvSpPr>
            <p:cNvPr id="7" name="TextBox 10"/>
            <p:cNvSpPr txBox="1">
              <a:spLocks noChangeArrowheads="1"/>
            </p:cNvSpPr>
            <p:nvPr/>
          </p:nvSpPr>
          <p:spPr bwMode="auto">
            <a:xfrm>
              <a:off x="725714" y="6159712"/>
              <a:ext cx="3616476"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smtClean="0">
                  <a:solidFill>
                    <a:srgbClr val="000000"/>
                  </a:solidFill>
                  <a:latin typeface="Calibri" pitchFamily="34" charset="0"/>
                </a:rPr>
                <a:t>(</a:t>
              </a:r>
              <a:r>
                <a:rPr lang="es-ES" altLang="es-ES" sz="1200" i="1" dirty="0" smtClean="0">
                  <a:solidFill>
                    <a:srgbClr val="000000"/>
                  </a:solidFill>
                  <a:latin typeface="Calibri" pitchFamily="34" charset="0"/>
                </a:rPr>
                <a:t>www.neuwritesd.org</a:t>
              </a:r>
              <a:r>
                <a:rPr lang="es-ES" altLang="es-ES" sz="1200" dirty="0" smtClean="0">
                  <a:solidFill>
                    <a:srgbClr val="000000"/>
                  </a:solidFill>
                  <a:latin typeface="Calibri" pitchFamily="34" charset="0"/>
                </a:rPr>
                <a:t>)</a:t>
              </a:r>
              <a:endParaRPr lang="es-ES" altLang="es-ES" sz="1200" dirty="0">
                <a:solidFill>
                  <a:srgbClr val="000000"/>
                </a:solidFill>
                <a:latin typeface="Calibri" pitchFamily="34" charset="0"/>
              </a:endParaRPr>
            </a:p>
          </p:txBody>
        </p:sp>
      </p:grpSp>
      <p:sp>
        <p:nvSpPr>
          <p:cNvPr id="8" name="TextBox 10"/>
          <p:cNvSpPr txBox="1">
            <a:spLocks noChangeArrowheads="1"/>
          </p:cNvSpPr>
          <p:nvPr/>
        </p:nvSpPr>
        <p:spPr bwMode="auto">
          <a:xfrm>
            <a:off x="6301620" y="5974485"/>
            <a:ext cx="469367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smtClean="0">
                <a:solidFill>
                  <a:srgbClr val="000000"/>
                </a:solidFill>
                <a:latin typeface="Calibri" pitchFamily="34" charset="0"/>
              </a:rPr>
              <a:t>(Ferris </a:t>
            </a:r>
            <a:r>
              <a:rPr lang="es-ES" altLang="es-ES" sz="1200" dirty="0" err="1" smtClean="0">
                <a:solidFill>
                  <a:srgbClr val="000000"/>
                </a:solidFill>
                <a:latin typeface="Calibri" pitchFamily="34" charset="0"/>
              </a:rPr>
              <a:t>Jabr</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based</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on</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reconstructions</a:t>
            </a:r>
            <a:r>
              <a:rPr lang="es-ES" altLang="es-ES" sz="1200" dirty="0" smtClean="0">
                <a:solidFill>
                  <a:srgbClr val="000000"/>
                </a:solidFill>
                <a:latin typeface="Calibri" pitchFamily="34" charset="0"/>
              </a:rPr>
              <a:t> and </a:t>
            </a:r>
            <a:r>
              <a:rPr lang="es-ES" altLang="es-ES" sz="1200" dirty="0" err="1" smtClean="0">
                <a:solidFill>
                  <a:srgbClr val="000000"/>
                </a:solidFill>
                <a:latin typeface="Calibri" pitchFamily="34" charset="0"/>
              </a:rPr>
              <a:t>drawings</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by</a:t>
            </a:r>
            <a:r>
              <a:rPr lang="es-ES" altLang="es-ES" sz="1200" dirty="0" smtClean="0">
                <a:solidFill>
                  <a:srgbClr val="000000"/>
                </a:solidFill>
                <a:latin typeface="Calibri" pitchFamily="34" charset="0"/>
              </a:rPr>
              <a:t> Ramón y Cajal)</a:t>
            </a:r>
            <a:endParaRPr lang="es-ES" altLang="es-ES" sz="1200" dirty="0">
              <a:solidFill>
                <a:srgbClr val="000000"/>
              </a:solidFill>
              <a:latin typeface="Calibri" pitchFamily="34" charset="0"/>
            </a:endParaRPr>
          </a:p>
        </p:txBody>
      </p:sp>
      <p:sp>
        <p:nvSpPr>
          <p:cNvPr id="4" name="Slide Number Placeholder 3"/>
          <p:cNvSpPr>
            <a:spLocks noGrp="1"/>
          </p:cNvSpPr>
          <p:nvPr>
            <p:ph type="sldNum" sz="quarter" idx="12"/>
          </p:nvPr>
        </p:nvSpPr>
        <p:spPr/>
        <p:txBody>
          <a:bodyPr/>
          <a:lstStyle/>
          <a:p>
            <a:fld id="{2BC1C898-5861-4646-8145-B26DFD443158}" type="slidenum">
              <a:rPr lang="en-US" smtClean="0"/>
              <a:t>2</a:t>
            </a:fld>
            <a:endParaRPr lang="en-US"/>
          </a:p>
        </p:txBody>
      </p:sp>
      <p:sp>
        <p:nvSpPr>
          <p:cNvPr id="2" name="Rectangle 1"/>
          <p:cNvSpPr/>
          <p:nvPr/>
        </p:nvSpPr>
        <p:spPr>
          <a:xfrm>
            <a:off x="336176" y="205894"/>
            <a:ext cx="11161059" cy="1200329"/>
          </a:xfrm>
          <a:prstGeom prst="rect">
            <a:avLst/>
          </a:prstGeom>
        </p:spPr>
        <p:txBody>
          <a:bodyPr wrap="square">
            <a:spAutoFit/>
          </a:bodyPr>
          <a:lstStyle/>
          <a:p>
            <a:r>
              <a:rPr lang="en-US" sz="3600" dirty="0" smtClean="0">
                <a:latin typeface="+mj-lt"/>
              </a:rPr>
              <a:t>How </a:t>
            </a:r>
            <a:r>
              <a:rPr lang="en-US" sz="3600" dirty="0">
                <a:latin typeface="+mj-lt"/>
              </a:rPr>
              <a:t>anatomical details of single neurons affect the wiring of the </a:t>
            </a:r>
            <a:r>
              <a:rPr lang="en-US" sz="3600" dirty="0" smtClean="0">
                <a:latin typeface="+mj-lt"/>
              </a:rPr>
              <a:t>networks?</a:t>
            </a:r>
            <a:endParaRPr lang="en-US" sz="3600" dirty="0">
              <a:effectLst/>
              <a:latin typeface="+mj-lt"/>
            </a:endParaRPr>
          </a:p>
        </p:txBody>
      </p:sp>
    </p:spTree>
    <p:extLst>
      <p:ext uri="{BB962C8B-B14F-4D97-AF65-F5344CB8AC3E}">
        <p14:creationId xmlns:p14="http://schemas.microsoft.com/office/powerpoint/2010/main" val="1786239827"/>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76359" y="1"/>
            <a:ext cx="9448543" cy="958531"/>
          </a:xfrm>
        </p:spPr>
        <p:txBody>
          <a:bodyPr>
            <a:normAutofit/>
          </a:bodyPr>
          <a:lstStyle/>
          <a:p>
            <a:pPr algn="ctr"/>
            <a:r>
              <a:rPr lang="en-AU" sz="3600" dirty="0" smtClean="0"/>
              <a:t>Single</a:t>
            </a:r>
            <a:r>
              <a:rPr lang="en-AU" sz="3600" dirty="0"/>
              <a:t>-neuron morphological metrics</a:t>
            </a:r>
          </a:p>
        </p:txBody>
      </p:sp>
      <p:pic>
        <p:nvPicPr>
          <p:cNvPr id="11" name="image45.png"/>
          <p:cNvPicPr/>
          <p:nvPr/>
        </p:nvPicPr>
        <p:blipFill>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a:stretch>
            <a:fillRect/>
          </a:stretch>
        </p:blipFill>
        <p:spPr bwMode="auto">
          <a:xfrm>
            <a:off x="3554960" y="1121835"/>
            <a:ext cx="7197158" cy="5487978"/>
          </a:xfrm>
          <a:prstGeom prst="rect">
            <a:avLst/>
          </a:prstGeom>
          <a:noFill/>
          <a:ln>
            <a:noFill/>
          </a:ln>
        </p:spPr>
      </p:pic>
      <p:pic>
        <p:nvPicPr>
          <p:cNvPr id="4" name="Picture 3"/>
          <p:cNvPicPr>
            <a:picLocks noChangeAspect="1"/>
          </p:cNvPicPr>
          <p:nvPr/>
        </p:nvPicPr>
        <p:blipFill rotWithShape="1">
          <a:blip r:embed="rId5"/>
          <a:srcRect l="10283" t="14459" r="52300" b="6708"/>
          <a:stretch/>
        </p:blipFill>
        <p:spPr>
          <a:xfrm flipV="1">
            <a:off x="0" y="119671"/>
            <a:ext cx="938559" cy="1332611"/>
          </a:xfrm>
          <a:prstGeom prst="rect">
            <a:avLst/>
          </a:prstGeom>
        </p:spPr>
      </p:pic>
      <p:sp>
        <p:nvSpPr>
          <p:cNvPr id="5" name="Slide Number Placeholder 4"/>
          <p:cNvSpPr>
            <a:spLocks noGrp="1"/>
          </p:cNvSpPr>
          <p:nvPr>
            <p:ph type="sldNum" sz="quarter" idx="12"/>
          </p:nvPr>
        </p:nvSpPr>
        <p:spPr/>
        <p:txBody>
          <a:bodyPr/>
          <a:lstStyle/>
          <a:p>
            <a:fld id="{2BC1C898-5861-4646-8145-B26DFD443158}" type="slidenum">
              <a:rPr lang="en-US" smtClean="0"/>
              <a:t>20</a:t>
            </a:fld>
            <a:endParaRPr lang="en-US"/>
          </a:p>
        </p:txBody>
      </p:sp>
      <p:sp>
        <p:nvSpPr>
          <p:cNvPr id="3" name="Rectangle 2"/>
          <p:cNvSpPr/>
          <p:nvPr/>
        </p:nvSpPr>
        <p:spPr>
          <a:xfrm>
            <a:off x="205688" y="3357708"/>
            <a:ext cx="3211485" cy="923330"/>
          </a:xfrm>
          <a:prstGeom prst="rect">
            <a:avLst/>
          </a:prstGeom>
        </p:spPr>
        <p:txBody>
          <a:bodyPr wrap="square">
            <a:spAutoFit/>
          </a:bodyPr>
          <a:lstStyle/>
          <a:p>
            <a:r>
              <a:rPr lang="en-AU" dirty="0" smtClean="0"/>
              <a:t>Intellectual </a:t>
            </a:r>
            <a:r>
              <a:rPr lang="en-AU" dirty="0"/>
              <a:t>disability mouse </a:t>
            </a:r>
            <a:r>
              <a:rPr lang="en-AU" dirty="0" smtClean="0"/>
              <a:t>models</a:t>
            </a:r>
            <a:r>
              <a:rPr lang="en-US" dirty="0" smtClean="0"/>
              <a:t> </a:t>
            </a:r>
            <a:r>
              <a:rPr lang="en-AU" dirty="0" smtClean="0"/>
              <a:t>show reduced span and </a:t>
            </a:r>
            <a:r>
              <a:rPr lang="en-AU" dirty="0"/>
              <a:t>complexity </a:t>
            </a:r>
            <a:r>
              <a:rPr lang="en-AU" dirty="0" smtClean="0"/>
              <a:t>of dendritic trees </a:t>
            </a:r>
            <a:endParaRPr lang="en-US" dirty="0"/>
          </a:p>
        </p:txBody>
      </p:sp>
    </p:spTree>
    <p:extLst>
      <p:ext uri="{BB962C8B-B14F-4D97-AF65-F5344CB8AC3E}">
        <p14:creationId xmlns:p14="http://schemas.microsoft.com/office/powerpoint/2010/main" val="236699591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p:cNvGrpSpPr/>
          <p:nvPr/>
        </p:nvGrpSpPr>
        <p:grpSpPr>
          <a:xfrm>
            <a:off x="4511030" y="2218760"/>
            <a:ext cx="6587982" cy="3364556"/>
            <a:chOff x="6800850" y="3540553"/>
            <a:chExt cx="5391150" cy="2726674"/>
          </a:xfrm>
        </p:grpSpPr>
        <p:pic>
          <p:nvPicPr>
            <p:cNvPr id="5" name="image45.png"/>
            <p:cNvPicPr/>
            <p:nvPr/>
          </p:nvPicPr>
          <p:blipFill rotWithShape="1">
            <a:blip r:embed="rId3">
              <a:extLst>
                <a:ext uri="{BEBA8EAE-BF5A-486C-A8C5-ECC9F3942E4B}">
                  <a14:imgProps xmlns:a14="http://schemas.microsoft.com/office/drawing/2010/main">
                    <a14:imgLayer r:embed="rId4">
                      <a14:imgEffect>
                        <a14:sharpenSoften amount="50000"/>
                      </a14:imgEffect>
                    </a14:imgLayer>
                  </a14:imgProps>
                </a:ext>
                <a:ext uri="{28A0092B-C50C-407E-A947-70E740481C1C}">
                  <a14:useLocalDpi xmlns:a14="http://schemas.microsoft.com/office/drawing/2010/main" val="0"/>
                </a:ext>
              </a:extLst>
            </a:blip>
            <a:srcRect r="65509" b="68252"/>
            <a:stretch/>
          </p:blipFill>
          <p:spPr bwMode="auto">
            <a:xfrm>
              <a:off x="6893719" y="3540553"/>
              <a:ext cx="2477679" cy="1739000"/>
            </a:xfrm>
            <a:prstGeom prst="rect">
              <a:avLst/>
            </a:prstGeom>
            <a:noFill/>
            <a:ln>
              <a:noFill/>
            </a:ln>
          </p:spPr>
        </p:pic>
        <p:pic>
          <p:nvPicPr>
            <p:cNvPr id="6" name="image45.png"/>
            <p:cNvPicPr/>
            <p:nvPr/>
          </p:nvPicPr>
          <p:blipFill rotWithShape="1">
            <a:blip r:embed="rId3">
              <a:extLst>
                <a:ext uri="{BEBA8EAE-BF5A-486C-A8C5-ECC9F3942E4B}">
                  <a14:imgProps xmlns:a14="http://schemas.microsoft.com/office/drawing/2010/main">
                    <a14:imgLayer r:embed="rId5">
                      <a14:imgEffect>
                        <a14:sharpenSoften amount="50000"/>
                      </a14:imgEffect>
                    </a14:imgLayer>
                  </a14:imgProps>
                </a:ext>
                <a:ext uri="{28A0092B-C50C-407E-A947-70E740481C1C}">
                  <a14:useLocalDpi xmlns:a14="http://schemas.microsoft.com/office/drawing/2010/main" val="0"/>
                </a:ext>
              </a:extLst>
            </a:blip>
            <a:srcRect l="-242" t="31529" r="65751" b="36723"/>
            <a:stretch/>
          </p:blipFill>
          <p:spPr bwMode="auto">
            <a:xfrm>
              <a:off x="9348787" y="3540553"/>
              <a:ext cx="2477679" cy="1739000"/>
            </a:xfrm>
            <a:prstGeom prst="rect">
              <a:avLst/>
            </a:prstGeom>
            <a:noFill/>
            <a:ln>
              <a:noFill/>
            </a:ln>
          </p:spPr>
        </p:pic>
        <p:pic>
          <p:nvPicPr>
            <p:cNvPr id="9" name="image45.png"/>
            <p:cNvPicPr/>
            <p:nvPr/>
          </p:nvPicPr>
          <p:blipFill rotWithShape="1">
            <a:blip r:embed="rId6">
              <a:extLst>
                <a:ext uri="{28A0092B-C50C-407E-A947-70E740481C1C}">
                  <a14:useLocalDpi xmlns:a14="http://schemas.microsoft.com/office/drawing/2010/main" val="0"/>
                </a:ext>
              </a:extLst>
            </a:blip>
            <a:srcRect l="19755" t="95467" r="11869" b="-669"/>
            <a:stretch/>
          </p:blipFill>
          <p:spPr bwMode="auto">
            <a:xfrm>
              <a:off x="6800850" y="5954479"/>
              <a:ext cx="5391150" cy="312748"/>
            </a:xfrm>
            <a:prstGeom prst="rect">
              <a:avLst/>
            </a:prstGeom>
            <a:noFill/>
            <a:ln>
              <a:noFill/>
            </a:ln>
          </p:spPr>
        </p:pic>
      </p:grpSp>
      <p:pic>
        <p:nvPicPr>
          <p:cNvPr id="10" name="Picture 9"/>
          <p:cNvPicPr>
            <a:picLocks noChangeAspect="1"/>
          </p:cNvPicPr>
          <p:nvPr/>
        </p:nvPicPr>
        <p:blipFill rotWithShape="1">
          <a:blip r:embed="rId7"/>
          <a:srcRect l="10283" t="14459" r="52300" b="6708"/>
          <a:stretch/>
        </p:blipFill>
        <p:spPr>
          <a:xfrm flipV="1">
            <a:off x="1" y="0"/>
            <a:ext cx="995082" cy="1412864"/>
          </a:xfrm>
          <a:prstGeom prst="rect">
            <a:avLst/>
          </a:prstGeom>
        </p:spPr>
      </p:pic>
      <p:pic>
        <p:nvPicPr>
          <p:cNvPr id="11" name="image19.png"/>
          <p:cNvPicPr/>
          <p:nvPr/>
        </p:nvPicPr>
        <p:blipFill>
          <a:blip r:embed="rId8"/>
          <a:srcRect/>
          <a:stretch>
            <a:fillRect/>
          </a:stretch>
        </p:blipFill>
        <p:spPr>
          <a:xfrm>
            <a:off x="580994" y="2096229"/>
            <a:ext cx="2809183" cy="3451142"/>
          </a:xfrm>
          <a:prstGeom prst="rect">
            <a:avLst/>
          </a:prstGeom>
          <a:ln/>
        </p:spPr>
      </p:pic>
      <p:sp>
        <p:nvSpPr>
          <p:cNvPr id="12" name="Title 1"/>
          <p:cNvSpPr txBox="1">
            <a:spLocks/>
          </p:cNvSpPr>
          <p:nvPr/>
        </p:nvSpPr>
        <p:spPr>
          <a:xfrm>
            <a:off x="1817751" y="48306"/>
            <a:ext cx="1025770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dirty="0" smtClean="0"/>
              <a:t>Do microanatomy alterations imply suboptimal wiring?</a:t>
            </a:r>
            <a:endParaRPr lang="en-AU" sz="3600" dirty="0"/>
          </a:p>
        </p:txBody>
      </p:sp>
      <p:sp>
        <p:nvSpPr>
          <p:cNvPr id="3" name="Slide Number Placeholder 2"/>
          <p:cNvSpPr>
            <a:spLocks noGrp="1"/>
          </p:cNvSpPr>
          <p:nvPr>
            <p:ph type="sldNum" sz="quarter" idx="12"/>
          </p:nvPr>
        </p:nvSpPr>
        <p:spPr/>
        <p:txBody>
          <a:bodyPr/>
          <a:lstStyle/>
          <a:p>
            <a:fld id="{2BC1C898-5861-4646-8145-B26DFD443158}" type="slidenum">
              <a:rPr lang="en-US" smtClean="0"/>
              <a:t>21</a:t>
            </a:fld>
            <a:endParaRPr lang="en-US"/>
          </a:p>
        </p:txBody>
      </p:sp>
    </p:spTree>
    <p:extLst>
      <p:ext uri="{BB962C8B-B14F-4D97-AF65-F5344CB8AC3E}">
        <p14:creationId xmlns:p14="http://schemas.microsoft.com/office/powerpoint/2010/main" val="232304837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1605432" y="259380"/>
            <a:ext cx="10211184" cy="1325563"/>
          </a:xfrm>
        </p:spPr>
        <p:txBody>
          <a:bodyPr>
            <a:noAutofit/>
          </a:bodyPr>
          <a:lstStyle/>
          <a:p>
            <a:r>
              <a:rPr lang="ca-ES" sz="3600" dirty="0"/>
              <a:t>Down syndrome </a:t>
            </a:r>
            <a:r>
              <a:rPr lang="ca-ES" sz="3600" dirty="0" smtClean="0"/>
              <a:t>mouse models deviate from optimal scaling for length and number of branches</a:t>
            </a:r>
            <a:endParaRPr lang="en-US" sz="3600" dirty="0"/>
          </a:p>
        </p:txBody>
      </p:sp>
      <p:pic>
        <p:nvPicPr>
          <p:cNvPr id="6" name="Picture 5"/>
          <p:cNvPicPr>
            <a:picLocks noChangeAspect="1"/>
          </p:cNvPicPr>
          <p:nvPr/>
        </p:nvPicPr>
        <p:blipFill rotWithShape="1">
          <a:blip r:embed="rId3"/>
          <a:srcRect l="10283" t="14459" r="52300" b="6708"/>
          <a:stretch/>
        </p:blipFill>
        <p:spPr>
          <a:xfrm flipV="1">
            <a:off x="0" y="0"/>
            <a:ext cx="1022844" cy="1452282"/>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314590" y="3606934"/>
                <a:ext cx="4165115" cy="465833"/>
              </a:xfrm>
              <a:prstGeom prst="rect">
                <a:avLst/>
              </a:prstGeom>
              <a:noFill/>
            </p:spPr>
            <p:txBody>
              <a:bodyPr wrap="none" rtlCol="0">
                <a:spAutoFit/>
              </a:bodyPr>
              <a:lstStyle/>
              <a:p>
                <a:r>
                  <a:rPr lang="ca-ES" dirty="0" smtClean="0">
                    <a:solidFill>
                      <a:srgbClr val="649742"/>
                    </a:solidFill>
                  </a:rPr>
                  <a:t>Ctrl - Ts65Dn	</a:t>
                </a:r>
                <a14:m>
                  <m:oMath xmlns:m="http://schemas.openxmlformats.org/officeDocument/2006/math">
                    <m:r>
                      <a:rPr lang="ca-ES" sz="2400" b="0" i="1" smtClean="0">
                        <a:solidFill>
                          <a:srgbClr val="649742"/>
                        </a:solidFill>
                        <a:latin typeface="Cambria Math" panose="02040503050406030204" pitchFamily="18" charset="0"/>
                      </a:rPr>
                      <m:t>𝐿</m:t>
                    </m:r>
                    <m:r>
                      <a:rPr lang="ca-ES" sz="2400" b="0" i="1" smtClean="0">
                        <a:solidFill>
                          <a:srgbClr val="649742"/>
                        </a:solidFill>
                        <a:latin typeface="Cambria Math" panose="02040503050406030204" pitchFamily="18" charset="0"/>
                        <a:ea typeface="Cambria Math" panose="02040503050406030204" pitchFamily="18" charset="0"/>
                      </a:rPr>
                      <m:t>~</m:t>
                    </m:r>
                    <m:sSup>
                      <m:sSupPr>
                        <m:ctrlPr>
                          <a:rPr lang="ca-ES" sz="2400" b="0" i="1" smtClean="0">
                            <a:solidFill>
                              <a:srgbClr val="649742"/>
                            </a:solidFill>
                            <a:latin typeface="Cambria Math" panose="02040503050406030204" pitchFamily="18" charset="0"/>
                            <a:ea typeface="Cambria Math" panose="02040503050406030204" pitchFamily="18" charset="0"/>
                          </a:rPr>
                        </m:ctrlPr>
                      </m:sSupPr>
                      <m:e>
                        <m:r>
                          <a:rPr lang="ca-ES" sz="2400" b="0" i="1" smtClean="0">
                            <a:solidFill>
                              <a:srgbClr val="649742"/>
                            </a:solidFill>
                            <a:latin typeface="Cambria Math" panose="02040503050406030204" pitchFamily="18" charset="0"/>
                            <a:ea typeface="Cambria Math" panose="02040503050406030204" pitchFamily="18" charset="0"/>
                          </a:rPr>
                          <m:t>𝑏𝑝</m:t>
                        </m:r>
                      </m:e>
                      <m:sup>
                        <m:r>
                          <a:rPr lang="ca-ES" sz="2400" b="0" i="1" smtClean="0">
                            <a:solidFill>
                              <a:srgbClr val="649742"/>
                            </a:solidFill>
                            <a:latin typeface="Cambria Math" panose="02040503050406030204" pitchFamily="18" charset="0"/>
                            <a:ea typeface="Cambria Math" panose="02040503050406030204" pitchFamily="18" charset="0"/>
                          </a:rPr>
                          <m:t>0.45</m:t>
                        </m:r>
                      </m:sup>
                    </m:sSup>
                  </m:oMath>
                </a14:m>
                <a:r>
                  <a:rPr lang="ca-ES" dirty="0" smtClean="0">
                    <a:solidFill>
                      <a:srgbClr val="649742"/>
                    </a:solidFill>
                  </a:rPr>
                  <a:t> s.e.=0.13</a:t>
                </a:r>
                <a:endParaRPr lang="en-GB" dirty="0">
                  <a:solidFill>
                    <a:srgbClr val="649742"/>
                  </a:solidFill>
                </a:endParaRPr>
              </a:p>
            </p:txBody>
          </p:sp>
        </mc:Choice>
        <mc:Fallback xmlns="">
          <p:sp>
            <p:nvSpPr>
              <p:cNvPr id="3" name="TextBox 2"/>
              <p:cNvSpPr txBox="1">
                <a:spLocks noRot="1" noChangeAspect="1" noMove="1" noResize="1" noEditPoints="1" noAdjustHandles="1" noChangeArrowheads="1" noChangeShapeType="1" noTextEdit="1"/>
              </p:cNvSpPr>
              <p:nvPr/>
            </p:nvSpPr>
            <p:spPr>
              <a:xfrm>
                <a:off x="314590" y="3606934"/>
                <a:ext cx="4165115" cy="465833"/>
              </a:xfrm>
              <a:prstGeom prst="rect">
                <a:avLst/>
              </a:prstGeom>
              <a:blipFill>
                <a:blip r:embed="rId4"/>
                <a:stretch>
                  <a:fillRect l="-1318"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TextBox 8"/>
              <p:cNvSpPr txBox="1"/>
              <p:nvPr/>
            </p:nvSpPr>
            <p:spPr>
              <a:xfrm>
                <a:off x="341040" y="4155864"/>
                <a:ext cx="4179542" cy="465833"/>
              </a:xfrm>
              <a:prstGeom prst="rect">
                <a:avLst/>
              </a:prstGeom>
              <a:noFill/>
            </p:spPr>
            <p:txBody>
              <a:bodyPr wrap="none" rtlCol="0">
                <a:spAutoFit/>
              </a:bodyPr>
              <a:lstStyle/>
              <a:p>
                <a:r>
                  <a:rPr lang="ca-ES" dirty="0" smtClean="0">
                    <a:solidFill>
                      <a:srgbClr val="F16969"/>
                    </a:solidFill>
                  </a:rPr>
                  <a:t>Ctrl - Dyrk1A +/- 	</a:t>
                </a:r>
                <a14:m>
                  <m:oMath xmlns:m="http://schemas.openxmlformats.org/officeDocument/2006/math">
                    <m:r>
                      <a:rPr lang="ca-ES" sz="2400" i="1" smtClean="0">
                        <a:solidFill>
                          <a:srgbClr val="F66A6A"/>
                        </a:solidFill>
                        <a:latin typeface="Cambria Math" panose="02040503050406030204" pitchFamily="18" charset="0"/>
                      </a:rPr>
                      <m:t>𝐿</m:t>
                    </m:r>
                    <m:r>
                      <a:rPr lang="ca-ES" sz="2400" i="1">
                        <a:solidFill>
                          <a:srgbClr val="F66A6A"/>
                        </a:solidFill>
                        <a:latin typeface="Cambria Math" panose="02040503050406030204" pitchFamily="18" charset="0"/>
                        <a:ea typeface="Cambria Math" panose="02040503050406030204" pitchFamily="18" charset="0"/>
                      </a:rPr>
                      <m:t>~</m:t>
                    </m:r>
                    <m:sSup>
                      <m:sSupPr>
                        <m:ctrlPr>
                          <a:rPr lang="ca-ES" sz="2400" i="1">
                            <a:solidFill>
                              <a:srgbClr val="F66A6A"/>
                            </a:solidFill>
                            <a:latin typeface="Cambria Math" panose="02040503050406030204" pitchFamily="18" charset="0"/>
                            <a:ea typeface="Cambria Math" panose="02040503050406030204" pitchFamily="18" charset="0"/>
                          </a:rPr>
                        </m:ctrlPr>
                      </m:sSupPr>
                      <m:e>
                        <m:r>
                          <a:rPr lang="ca-ES" sz="2400" i="1">
                            <a:solidFill>
                              <a:srgbClr val="F66A6A"/>
                            </a:solidFill>
                            <a:latin typeface="Cambria Math" panose="02040503050406030204" pitchFamily="18" charset="0"/>
                            <a:ea typeface="Cambria Math" panose="02040503050406030204" pitchFamily="18" charset="0"/>
                          </a:rPr>
                          <m:t>𝑏𝑝</m:t>
                        </m:r>
                      </m:e>
                      <m:sup>
                        <m:r>
                          <a:rPr lang="ca-ES" sz="2400" i="1">
                            <a:solidFill>
                              <a:srgbClr val="F66A6A"/>
                            </a:solidFill>
                            <a:latin typeface="Cambria Math" panose="02040503050406030204" pitchFamily="18" charset="0"/>
                            <a:ea typeface="Cambria Math" panose="02040503050406030204" pitchFamily="18" charset="0"/>
                          </a:rPr>
                          <m:t>0.</m:t>
                        </m:r>
                        <m:r>
                          <a:rPr lang="ca-ES" sz="2400" b="0" i="1" smtClean="0">
                            <a:solidFill>
                              <a:srgbClr val="F66A6A"/>
                            </a:solidFill>
                            <a:latin typeface="Cambria Math" panose="02040503050406030204" pitchFamily="18" charset="0"/>
                            <a:ea typeface="Cambria Math" panose="02040503050406030204" pitchFamily="18" charset="0"/>
                          </a:rPr>
                          <m:t>6</m:t>
                        </m:r>
                        <m:r>
                          <a:rPr lang="ca-ES" sz="2400" i="1">
                            <a:solidFill>
                              <a:srgbClr val="F66A6A"/>
                            </a:solidFill>
                            <a:latin typeface="Cambria Math" panose="02040503050406030204" pitchFamily="18" charset="0"/>
                            <a:ea typeface="Cambria Math" panose="02040503050406030204" pitchFamily="18" charset="0"/>
                          </a:rPr>
                          <m:t>5</m:t>
                        </m:r>
                      </m:sup>
                    </m:sSup>
                  </m:oMath>
                </a14:m>
                <a:r>
                  <a:rPr lang="ca-ES" dirty="0" smtClean="0">
                    <a:solidFill>
                      <a:srgbClr val="F16969"/>
                    </a:solidFill>
                  </a:rPr>
                  <a:t> s.e.=0.11</a:t>
                </a:r>
                <a:endParaRPr lang="en-GB" dirty="0">
                  <a:solidFill>
                    <a:srgbClr val="F16969"/>
                  </a:solidFill>
                </a:endParaRPr>
              </a:p>
            </p:txBody>
          </p:sp>
        </mc:Choice>
        <mc:Fallback xmlns="">
          <p:sp>
            <p:nvSpPr>
              <p:cNvPr id="9" name="TextBox 8"/>
              <p:cNvSpPr txBox="1">
                <a:spLocks noRot="1" noChangeAspect="1" noMove="1" noResize="1" noEditPoints="1" noAdjustHandles="1" noChangeArrowheads="1" noChangeShapeType="1" noTextEdit="1"/>
              </p:cNvSpPr>
              <p:nvPr/>
            </p:nvSpPr>
            <p:spPr>
              <a:xfrm>
                <a:off x="341040" y="4155864"/>
                <a:ext cx="4179542" cy="465833"/>
              </a:xfrm>
              <a:prstGeom prst="rect">
                <a:avLst/>
              </a:prstGeom>
              <a:blipFill>
                <a:blip r:embed="rId5"/>
                <a:stretch>
                  <a:fillRect l="-1312" b="-2105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TextBox 9"/>
              <p:cNvSpPr txBox="1"/>
              <p:nvPr/>
            </p:nvSpPr>
            <p:spPr>
              <a:xfrm>
                <a:off x="341040" y="4684454"/>
                <a:ext cx="4179542" cy="460575"/>
              </a:xfrm>
              <a:prstGeom prst="rect">
                <a:avLst/>
              </a:prstGeom>
              <a:noFill/>
            </p:spPr>
            <p:txBody>
              <a:bodyPr wrap="none" rtlCol="0">
                <a:spAutoFit/>
              </a:bodyPr>
              <a:lstStyle/>
              <a:p>
                <a:r>
                  <a:rPr lang="ca-ES" dirty="0" smtClean="0">
                    <a:solidFill>
                      <a:srgbClr val="7030A0"/>
                    </a:solidFill>
                  </a:rPr>
                  <a:t>Ts65Dn		</a:t>
                </a:r>
                <a14:m>
                  <m:oMath xmlns:m="http://schemas.openxmlformats.org/officeDocument/2006/math">
                    <m:r>
                      <a:rPr lang="ca-ES" sz="2400" i="1" smtClean="0">
                        <a:solidFill>
                          <a:srgbClr val="7030A0"/>
                        </a:solidFill>
                        <a:latin typeface="Cambria Math" panose="02040503050406030204" pitchFamily="18" charset="0"/>
                      </a:rPr>
                      <m:t>𝐿</m:t>
                    </m:r>
                    <m:r>
                      <a:rPr lang="ca-ES" sz="2400" i="1">
                        <a:solidFill>
                          <a:srgbClr val="7030A0"/>
                        </a:solidFill>
                        <a:latin typeface="Cambria Math" panose="02040503050406030204" pitchFamily="18" charset="0"/>
                        <a:ea typeface="Cambria Math" panose="02040503050406030204" pitchFamily="18" charset="0"/>
                      </a:rPr>
                      <m:t>~</m:t>
                    </m:r>
                    <m:sSup>
                      <m:sSupPr>
                        <m:ctrlPr>
                          <a:rPr lang="ca-ES" sz="2400" i="1">
                            <a:solidFill>
                              <a:srgbClr val="7030A0"/>
                            </a:solidFill>
                            <a:latin typeface="Cambria Math" panose="02040503050406030204" pitchFamily="18" charset="0"/>
                            <a:ea typeface="Cambria Math" panose="02040503050406030204" pitchFamily="18" charset="0"/>
                          </a:rPr>
                        </m:ctrlPr>
                      </m:sSupPr>
                      <m:e>
                        <m:r>
                          <a:rPr lang="ca-ES" sz="2400" i="1">
                            <a:solidFill>
                              <a:srgbClr val="7030A0"/>
                            </a:solidFill>
                            <a:latin typeface="Cambria Math" panose="02040503050406030204" pitchFamily="18" charset="0"/>
                            <a:ea typeface="Cambria Math" panose="02040503050406030204" pitchFamily="18" charset="0"/>
                          </a:rPr>
                          <m:t>𝑏𝑝</m:t>
                        </m:r>
                      </m:e>
                      <m:sup>
                        <m:r>
                          <a:rPr lang="ca-ES" sz="2400" i="1">
                            <a:solidFill>
                              <a:srgbClr val="7030A0"/>
                            </a:solidFill>
                            <a:latin typeface="Cambria Math" panose="02040503050406030204" pitchFamily="18" charset="0"/>
                            <a:ea typeface="Cambria Math" panose="02040503050406030204" pitchFamily="18" charset="0"/>
                          </a:rPr>
                          <m:t>0.</m:t>
                        </m:r>
                        <m:r>
                          <a:rPr lang="ca-ES" sz="2400" b="0" i="1" smtClean="0">
                            <a:solidFill>
                              <a:srgbClr val="7030A0"/>
                            </a:solidFill>
                            <a:latin typeface="Cambria Math" panose="02040503050406030204" pitchFamily="18" charset="0"/>
                            <a:ea typeface="Cambria Math" panose="02040503050406030204" pitchFamily="18" charset="0"/>
                          </a:rPr>
                          <m:t>74</m:t>
                        </m:r>
                      </m:sup>
                    </m:sSup>
                  </m:oMath>
                </a14:m>
                <a:r>
                  <a:rPr lang="en-GB" dirty="0" smtClean="0">
                    <a:solidFill>
                      <a:srgbClr val="7030A0"/>
                    </a:solidFill>
                  </a:rPr>
                  <a:t> </a:t>
                </a:r>
                <a:r>
                  <a:rPr lang="en-GB" dirty="0" err="1" smtClean="0">
                    <a:solidFill>
                      <a:srgbClr val="7030A0"/>
                    </a:solidFill>
                  </a:rPr>
                  <a:t>s.e.</a:t>
                </a:r>
                <a:r>
                  <a:rPr lang="en-GB" dirty="0" smtClean="0">
                    <a:solidFill>
                      <a:srgbClr val="7030A0"/>
                    </a:solidFill>
                  </a:rPr>
                  <a:t>=0.15</a:t>
                </a:r>
                <a:endParaRPr lang="en-GB" dirty="0">
                  <a:solidFill>
                    <a:srgbClr val="7030A0"/>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341040" y="4684454"/>
                <a:ext cx="4179542" cy="460575"/>
              </a:xfrm>
              <a:prstGeom prst="rect">
                <a:avLst/>
              </a:prstGeom>
              <a:blipFill>
                <a:blip r:embed="rId6"/>
                <a:stretch>
                  <a:fillRect l="-1312" b="-1973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TextBox 10"/>
              <p:cNvSpPr txBox="1"/>
              <p:nvPr/>
            </p:nvSpPr>
            <p:spPr>
              <a:xfrm>
                <a:off x="341040" y="5270542"/>
                <a:ext cx="4112216" cy="465833"/>
              </a:xfrm>
              <a:prstGeom prst="rect">
                <a:avLst/>
              </a:prstGeom>
              <a:noFill/>
            </p:spPr>
            <p:txBody>
              <a:bodyPr wrap="none" rtlCol="0">
                <a:spAutoFit/>
              </a:bodyPr>
              <a:lstStyle/>
              <a:p>
                <a:r>
                  <a:rPr lang="ca-ES" dirty="0" smtClean="0">
                    <a:solidFill>
                      <a:schemeClr val="accent1"/>
                    </a:solidFill>
                  </a:rPr>
                  <a:t>Dyrk1A +/- 	</a:t>
                </a:r>
                <a14:m>
                  <m:oMath xmlns:m="http://schemas.openxmlformats.org/officeDocument/2006/math">
                    <m:r>
                      <a:rPr lang="ca-ES" sz="2400" i="1" smtClean="0">
                        <a:solidFill>
                          <a:srgbClr val="78ADDC"/>
                        </a:solidFill>
                        <a:latin typeface="Cambria Math" panose="02040503050406030204" pitchFamily="18" charset="0"/>
                      </a:rPr>
                      <m:t>𝐿</m:t>
                    </m:r>
                    <m:r>
                      <a:rPr lang="ca-ES" sz="2400" i="1">
                        <a:solidFill>
                          <a:srgbClr val="78ADDC"/>
                        </a:solidFill>
                        <a:latin typeface="Cambria Math" panose="02040503050406030204" pitchFamily="18" charset="0"/>
                        <a:ea typeface="Cambria Math" panose="02040503050406030204" pitchFamily="18" charset="0"/>
                      </a:rPr>
                      <m:t>~</m:t>
                    </m:r>
                    <m:sSup>
                      <m:sSupPr>
                        <m:ctrlPr>
                          <a:rPr lang="ca-ES" sz="2400" i="1">
                            <a:solidFill>
                              <a:srgbClr val="78ADDC"/>
                            </a:solidFill>
                            <a:latin typeface="Cambria Math" panose="02040503050406030204" pitchFamily="18" charset="0"/>
                            <a:ea typeface="Cambria Math" panose="02040503050406030204" pitchFamily="18" charset="0"/>
                          </a:rPr>
                        </m:ctrlPr>
                      </m:sSupPr>
                      <m:e>
                        <m:r>
                          <a:rPr lang="ca-ES" sz="2400" i="1">
                            <a:solidFill>
                              <a:srgbClr val="78ADDC"/>
                            </a:solidFill>
                            <a:latin typeface="Cambria Math" panose="02040503050406030204" pitchFamily="18" charset="0"/>
                            <a:ea typeface="Cambria Math" panose="02040503050406030204" pitchFamily="18" charset="0"/>
                          </a:rPr>
                          <m:t>𝑏𝑝</m:t>
                        </m:r>
                      </m:e>
                      <m:sup>
                        <m:r>
                          <a:rPr lang="ca-ES" sz="2400" i="1">
                            <a:solidFill>
                              <a:srgbClr val="78ADDC"/>
                            </a:solidFill>
                            <a:latin typeface="Cambria Math" panose="02040503050406030204" pitchFamily="18" charset="0"/>
                            <a:ea typeface="Cambria Math" panose="02040503050406030204" pitchFamily="18" charset="0"/>
                          </a:rPr>
                          <m:t>0.</m:t>
                        </m:r>
                        <m:r>
                          <a:rPr lang="ca-ES" sz="2400" b="0" i="1" smtClean="0">
                            <a:solidFill>
                              <a:srgbClr val="78ADDC"/>
                            </a:solidFill>
                            <a:latin typeface="Cambria Math" panose="02040503050406030204" pitchFamily="18" charset="0"/>
                            <a:ea typeface="Cambria Math" panose="02040503050406030204" pitchFamily="18" charset="0"/>
                          </a:rPr>
                          <m:t>7</m:t>
                        </m:r>
                        <m:r>
                          <a:rPr lang="ca-ES" sz="2400" i="1">
                            <a:solidFill>
                              <a:srgbClr val="78ADDC"/>
                            </a:solidFill>
                            <a:latin typeface="Cambria Math" panose="02040503050406030204" pitchFamily="18" charset="0"/>
                            <a:ea typeface="Cambria Math" panose="02040503050406030204" pitchFamily="18" charset="0"/>
                          </a:rPr>
                          <m:t>5</m:t>
                        </m:r>
                      </m:sup>
                    </m:sSup>
                  </m:oMath>
                </a14:m>
                <a:r>
                  <a:rPr lang="en-GB" dirty="0" smtClean="0">
                    <a:solidFill>
                      <a:srgbClr val="78ADDC"/>
                    </a:solidFill>
                  </a:rPr>
                  <a:t> </a:t>
                </a:r>
                <a:r>
                  <a:rPr lang="en-GB" dirty="0" err="1" smtClean="0">
                    <a:solidFill>
                      <a:srgbClr val="78ADDC"/>
                    </a:solidFill>
                  </a:rPr>
                  <a:t>s.e</a:t>
                </a:r>
                <a:r>
                  <a:rPr lang="en-GB" dirty="0" err="1" smtClean="0">
                    <a:solidFill>
                      <a:schemeClr val="accent1"/>
                    </a:solidFill>
                  </a:rPr>
                  <a:t>.</a:t>
                </a:r>
                <a:r>
                  <a:rPr lang="en-GB" dirty="0" smtClean="0">
                    <a:solidFill>
                      <a:schemeClr val="accent1"/>
                    </a:solidFill>
                  </a:rPr>
                  <a:t>=0.16</a:t>
                </a:r>
                <a:endParaRPr lang="en-GB" dirty="0">
                  <a:solidFill>
                    <a:schemeClr val="accent1"/>
                  </a:solidFill>
                </a:endParaRPr>
              </a:p>
            </p:txBody>
          </p:sp>
        </mc:Choice>
        <mc:Fallback xmlns="">
          <p:sp>
            <p:nvSpPr>
              <p:cNvPr id="11" name="TextBox 10"/>
              <p:cNvSpPr txBox="1">
                <a:spLocks noRot="1" noChangeAspect="1" noMove="1" noResize="1" noEditPoints="1" noAdjustHandles="1" noChangeArrowheads="1" noChangeShapeType="1" noTextEdit="1"/>
              </p:cNvSpPr>
              <p:nvPr/>
            </p:nvSpPr>
            <p:spPr>
              <a:xfrm>
                <a:off x="341040" y="5270542"/>
                <a:ext cx="4112216" cy="465833"/>
              </a:xfrm>
              <a:prstGeom prst="rect">
                <a:avLst/>
              </a:prstGeom>
              <a:blipFill>
                <a:blip r:embed="rId7"/>
                <a:stretch>
                  <a:fillRect l="-1333" r="-593" b="-21053"/>
                </a:stretch>
              </a:blipFill>
            </p:spPr>
            <p:txBody>
              <a:bodyPr/>
              <a:lstStyle/>
              <a:p>
                <a:r>
                  <a:rPr lang="en-GB">
                    <a:noFill/>
                  </a:rPr>
                  <a:t> </a:t>
                </a:r>
              </a:p>
            </p:txBody>
          </p:sp>
        </mc:Fallback>
      </mc:AlternateContent>
      <p:grpSp>
        <p:nvGrpSpPr>
          <p:cNvPr id="14" name="Group 13"/>
          <p:cNvGrpSpPr/>
          <p:nvPr/>
        </p:nvGrpSpPr>
        <p:grpSpPr>
          <a:xfrm>
            <a:off x="4742339" y="1915077"/>
            <a:ext cx="6250821" cy="4441273"/>
            <a:chOff x="3843437" y="2014506"/>
            <a:chExt cx="6250821" cy="4441273"/>
          </a:xfrm>
        </p:grpSpPr>
        <p:pic>
          <p:nvPicPr>
            <p:cNvPr id="4" name="image41.png"/>
            <p:cNvPicPr/>
            <p:nvPr/>
          </p:nvPicPr>
          <p:blipFill rotWithShape="1">
            <a:blip r:embed="rId8" cstate="print">
              <a:extLst>
                <a:ext uri="{28A0092B-C50C-407E-A947-70E740481C1C}">
                  <a14:useLocalDpi xmlns:a14="http://schemas.microsoft.com/office/drawing/2010/main" val="0"/>
                </a:ext>
              </a:extLst>
            </a:blip>
            <a:srcRect l="3315" t="4495" r="19090" b="4722"/>
            <a:stretch/>
          </p:blipFill>
          <p:spPr bwMode="auto">
            <a:xfrm>
              <a:off x="4169043" y="2014506"/>
              <a:ext cx="5925215" cy="4107325"/>
            </a:xfrm>
            <a:prstGeom prst="rect">
              <a:avLst/>
            </a:prstGeom>
            <a:noFill/>
            <a:ln>
              <a:noFill/>
            </a:ln>
          </p:spPr>
        </p:pic>
        <p:sp>
          <p:nvSpPr>
            <p:cNvPr id="12" name="TextBox 11"/>
            <p:cNvSpPr txBox="1"/>
            <p:nvPr/>
          </p:nvSpPr>
          <p:spPr>
            <a:xfrm>
              <a:off x="5920354" y="6086447"/>
              <a:ext cx="3116109" cy="369332"/>
            </a:xfrm>
            <a:prstGeom prst="rect">
              <a:avLst/>
            </a:prstGeom>
            <a:noFill/>
          </p:spPr>
          <p:txBody>
            <a:bodyPr wrap="none" rtlCol="0">
              <a:spAutoFit/>
            </a:bodyPr>
            <a:lstStyle/>
            <a:p>
              <a:r>
                <a:rPr lang="ca-ES" dirty="0" smtClean="0"/>
                <a:t># Branch points bp per 10</a:t>
              </a:r>
              <a:r>
                <a:rPr lang="ca-ES" baseline="30000" dirty="0"/>
                <a:t>4</a:t>
              </a:r>
              <a:r>
                <a:rPr lang="ca-ES" dirty="0" smtClean="0"/>
                <a:t> µm</a:t>
              </a:r>
              <a:r>
                <a:rPr lang="ca-ES" baseline="30000" dirty="0" smtClean="0"/>
                <a:t>3</a:t>
              </a:r>
              <a:endParaRPr lang="en-GB" dirty="0"/>
            </a:p>
          </p:txBody>
        </p:sp>
        <p:sp>
          <p:nvSpPr>
            <p:cNvPr id="13" name="TextBox 12"/>
            <p:cNvSpPr txBox="1"/>
            <p:nvPr/>
          </p:nvSpPr>
          <p:spPr>
            <a:xfrm rot="16200000">
              <a:off x="2395861" y="3785980"/>
              <a:ext cx="3264483" cy="369332"/>
            </a:xfrm>
            <a:prstGeom prst="rect">
              <a:avLst/>
            </a:prstGeom>
            <a:noFill/>
          </p:spPr>
          <p:txBody>
            <a:bodyPr wrap="none" rtlCol="0">
              <a:spAutoFit/>
            </a:bodyPr>
            <a:lstStyle/>
            <a:p>
              <a:r>
                <a:rPr lang="ca-ES" dirty="0" smtClean="0"/>
                <a:t>Total length L [mm per 10</a:t>
              </a:r>
              <a:r>
                <a:rPr lang="ca-ES" baseline="30000" dirty="0"/>
                <a:t>4</a:t>
              </a:r>
              <a:r>
                <a:rPr lang="ca-ES" dirty="0" smtClean="0"/>
                <a:t> µm</a:t>
              </a:r>
              <a:r>
                <a:rPr lang="ca-ES" baseline="30000" dirty="0" smtClean="0"/>
                <a:t>3</a:t>
              </a:r>
              <a:r>
                <a:rPr lang="ca-ES" dirty="0" smtClean="0"/>
                <a:t>]</a:t>
              </a:r>
              <a:endParaRPr lang="en-GB" dirty="0"/>
            </a:p>
          </p:txBody>
        </p:sp>
      </p:grpSp>
      <p:sp>
        <p:nvSpPr>
          <p:cNvPr id="15" name="Slide Number Placeholder 14"/>
          <p:cNvSpPr>
            <a:spLocks noGrp="1"/>
          </p:cNvSpPr>
          <p:nvPr>
            <p:ph type="sldNum" sz="quarter" idx="12"/>
          </p:nvPr>
        </p:nvSpPr>
        <p:spPr/>
        <p:txBody>
          <a:bodyPr/>
          <a:lstStyle/>
          <a:p>
            <a:fld id="{2BC1C898-5861-4646-8145-B26DFD443158}" type="slidenum">
              <a:rPr lang="en-US" smtClean="0"/>
              <a:t>22</a:t>
            </a:fld>
            <a:endParaRPr lang="en-US"/>
          </a:p>
        </p:txBody>
      </p:sp>
      <mc:AlternateContent xmlns:mc="http://schemas.openxmlformats.org/markup-compatibility/2006" xmlns:a14="http://schemas.microsoft.com/office/drawing/2010/main">
        <mc:Choice Requires="a14">
          <p:sp>
            <p:nvSpPr>
              <p:cNvPr id="16" name="TextBox 15"/>
              <p:cNvSpPr txBox="1"/>
              <p:nvPr/>
            </p:nvSpPr>
            <p:spPr>
              <a:xfrm>
                <a:off x="617172" y="2435903"/>
                <a:ext cx="3047757" cy="373500"/>
              </a:xfrm>
              <a:prstGeom prst="rect">
                <a:avLst/>
              </a:prstGeom>
              <a:noFill/>
            </p:spPr>
            <p:txBody>
              <a:bodyPr wrap="none" lIns="0" tIns="0" rIns="0" bIns="0" rtlCol="0">
                <a:spAutoFit/>
              </a:bodyPr>
              <a:lstStyle/>
              <a:p>
                <a:r>
                  <a:rPr lang="ca-ES" sz="2400" b="0" dirty="0" smtClean="0"/>
                  <a:t>Optimal wiring: </a:t>
                </a:r>
                <a14:m>
                  <m:oMath xmlns:m="http://schemas.openxmlformats.org/officeDocument/2006/math">
                    <m:r>
                      <a:rPr lang="ca-ES" sz="2400" b="0" i="1" smtClean="0">
                        <a:latin typeface="Cambria Math" panose="02040503050406030204" pitchFamily="18" charset="0"/>
                      </a:rPr>
                      <m:t>𝐿</m:t>
                    </m:r>
                    <m:r>
                      <a:rPr lang="ca-ES" sz="2400" b="0" i="1" smtClean="0">
                        <a:latin typeface="Cambria Math" panose="02040503050406030204" pitchFamily="18" charset="0"/>
                      </a:rPr>
                      <m:t>~</m:t>
                    </m:r>
                    <m:sSup>
                      <m:sSupPr>
                        <m:ctrlPr>
                          <a:rPr lang="ca-ES" sz="2400" b="0" i="1" smtClean="0">
                            <a:latin typeface="Cambria Math" panose="02040503050406030204" pitchFamily="18" charset="0"/>
                          </a:rPr>
                        </m:ctrlPr>
                      </m:sSupPr>
                      <m:e>
                        <m:r>
                          <a:rPr lang="ca-ES" sz="2400" b="0" i="1" smtClean="0">
                            <a:latin typeface="Cambria Math" panose="02040503050406030204" pitchFamily="18" charset="0"/>
                          </a:rPr>
                          <m:t>𝑏𝑝</m:t>
                        </m:r>
                      </m:e>
                      <m:sup>
                        <m:r>
                          <a:rPr lang="ca-ES" sz="2400" b="0" i="1" smtClean="0">
                            <a:latin typeface="Cambria Math" panose="02040503050406030204" pitchFamily="18" charset="0"/>
                          </a:rPr>
                          <m:t>0.5</m:t>
                        </m:r>
                      </m:sup>
                    </m:sSup>
                  </m:oMath>
                </a14:m>
                <a:endParaRPr lang="en-US" sz="2400" dirty="0"/>
              </a:p>
            </p:txBody>
          </p:sp>
        </mc:Choice>
        <mc:Fallback xmlns="">
          <p:sp>
            <p:nvSpPr>
              <p:cNvPr id="16" name="TextBox 15"/>
              <p:cNvSpPr txBox="1">
                <a:spLocks noRot="1" noChangeAspect="1" noMove="1" noResize="1" noEditPoints="1" noAdjustHandles="1" noChangeArrowheads="1" noChangeShapeType="1" noTextEdit="1"/>
              </p:cNvSpPr>
              <p:nvPr/>
            </p:nvSpPr>
            <p:spPr>
              <a:xfrm>
                <a:off x="617172" y="2435903"/>
                <a:ext cx="3047757" cy="373500"/>
              </a:xfrm>
              <a:prstGeom prst="rect">
                <a:avLst/>
              </a:prstGeom>
              <a:blipFill>
                <a:blip r:embed="rId9"/>
                <a:stretch>
                  <a:fillRect l="-6000" t="-24590" r="-1400" b="-49180"/>
                </a:stretch>
              </a:blipFill>
            </p:spPr>
            <p:txBody>
              <a:bodyPr/>
              <a:lstStyle/>
              <a:p>
                <a:r>
                  <a:rPr lang="en-GB">
                    <a:noFill/>
                  </a:rPr>
                  <a:t> </a:t>
                </a:r>
              </a:p>
            </p:txBody>
          </p:sp>
        </mc:Fallback>
      </mc:AlternateContent>
    </p:spTree>
    <p:extLst>
      <p:ext uri="{BB962C8B-B14F-4D97-AF65-F5344CB8AC3E}">
        <p14:creationId xmlns:p14="http://schemas.microsoft.com/office/powerpoint/2010/main" val="4086761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dissolv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dissolve">
                                      <p:cBhvr>
                                        <p:cTn id="15" dur="500"/>
                                        <p:tgtEl>
                                          <p:spTgt spid="1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dissolv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9" grpId="0"/>
      <p:bldP spid="10"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42646" y="132897"/>
            <a:ext cx="9550115" cy="1325563"/>
          </a:xfrm>
        </p:spPr>
        <p:txBody>
          <a:bodyPr>
            <a:normAutofit/>
          </a:bodyPr>
          <a:lstStyle/>
          <a:p>
            <a:r>
              <a:rPr lang="en-AU" sz="3600" dirty="0" smtClean="0"/>
              <a:t>Intellectual disability mouse models present sub-optimal space filling</a:t>
            </a:r>
            <a:endParaRPr lang="en-AU" sz="3600" dirty="0"/>
          </a:p>
        </p:txBody>
      </p:sp>
      <p:pic>
        <p:nvPicPr>
          <p:cNvPr id="4" name="image46.png"/>
          <p:cNvPicPr/>
          <p:nvPr/>
        </p:nvPicPr>
        <p:blipFill rotWithShape="1">
          <a:blip r:embed="rId3">
            <a:extLst>
              <a:ext uri="{28A0092B-C50C-407E-A947-70E740481C1C}">
                <a14:useLocalDpi xmlns:a14="http://schemas.microsoft.com/office/drawing/2010/main" val="0"/>
              </a:ext>
            </a:extLst>
          </a:blip>
          <a:srcRect b="48348"/>
          <a:stretch/>
        </p:blipFill>
        <p:spPr bwMode="auto">
          <a:xfrm>
            <a:off x="-26729" y="3439223"/>
            <a:ext cx="6041059" cy="2356877"/>
          </a:xfrm>
          <a:prstGeom prst="rect">
            <a:avLst/>
          </a:prstGeom>
          <a:noFill/>
          <a:ln>
            <a:noFill/>
          </a:ln>
        </p:spPr>
      </p:pic>
      <p:sp>
        <p:nvSpPr>
          <p:cNvPr id="5" name="TextBox 4"/>
          <p:cNvSpPr txBox="1"/>
          <p:nvPr/>
        </p:nvSpPr>
        <p:spPr>
          <a:xfrm>
            <a:off x="679526" y="1987175"/>
            <a:ext cx="1340796" cy="461665"/>
          </a:xfrm>
          <a:prstGeom prst="rect">
            <a:avLst/>
          </a:prstGeom>
          <a:noFill/>
        </p:spPr>
        <p:txBody>
          <a:bodyPr wrap="square" rtlCol="0">
            <a:spAutoFit/>
          </a:bodyPr>
          <a:lstStyle/>
          <a:p>
            <a:pPr algn="ctr"/>
            <a:r>
              <a:rPr lang="ca-ES" sz="2400" dirty="0" smtClean="0"/>
              <a:t>Optimal</a:t>
            </a:r>
            <a:endParaRPr lang="en-GB" sz="2400" dirty="0"/>
          </a:p>
        </p:txBody>
      </p:sp>
      <p:sp>
        <p:nvSpPr>
          <p:cNvPr id="6" name="TextBox 5"/>
          <p:cNvSpPr txBox="1"/>
          <p:nvPr/>
        </p:nvSpPr>
        <p:spPr>
          <a:xfrm>
            <a:off x="7759677" y="2011137"/>
            <a:ext cx="2045242" cy="461665"/>
          </a:xfrm>
          <a:prstGeom prst="rect">
            <a:avLst/>
          </a:prstGeom>
          <a:noFill/>
        </p:spPr>
        <p:txBody>
          <a:bodyPr wrap="square" rtlCol="0">
            <a:spAutoFit/>
          </a:bodyPr>
          <a:lstStyle/>
          <a:p>
            <a:pPr algn="ctr"/>
            <a:r>
              <a:rPr lang="ca-ES" sz="2400" dirty="0" smtClean="0"/>
              <a:t>Sub-optimal</a:t>
            </a:r>
            <a:endParaRPr lang="en-GB" sz="2400" dirty="0"/>
          </a:p>
        </p:txBody>
      </p:sp>
      <p:sp>
        <p:nvSpPr>
          <p:cNvPr id="7" name="TextBox 6"/>
          <p:cNvSpPr txBox="1"/>
          <p:nvPr/>
        </p:nvSpPr>
        <p:spPr>
          <a:xfrm>
            <a:off x="3150959" y="1999156"/>
            <a:ext cx="2815497" cy="461665"/>
          </a:xfrm>
          <a:prstGeom prst="rect">
            <a:avLst/>
          </a:prstGeom>
          <a:noFill/>
        </p:spPr>
        <p:txBody>
          <a:bodyPr wrap="square" rtlCol="0">
            <a:spAutoFit/>
          </a:bodyPr>
          <a:lstStyle/>
          <a:p>
            <a:pPr algn="ctr"/>
            <a:r>
              <a:rPr lang="ca-ES" sz="2400" dirty="0" err="1" smtClean="0"/>
              <a:t>Slightly</a:t>
            </a:r>
            <a:r>
              <a:rPr lang="ca-ES" sz="2400" dirty="0" smtClean="0"/>
              <a:t> </a:t>
            </a:r>
            <a:r>
              <a:rPr lang="ca-ES" sz="2400" dirty="0" err="1" smtClean="0"/>
              <a:t>sub-optimal</a:t>
            </a:r>
            <a:endParaRPr lang="en-GB" sz="2400" dirty="0"/>
          </a:p>
        </p:txBody>
      </p:sp>
      <p:pic>
        <p:nvPicPr>
          <p:cNvPr id="9" name="Picture 8"/>
          <p:cNvPicPr>
            <a:picLocks noChangeAspect="1"/>
          </p:cNvPicPr>
          <p:nvPr/>
        </p:nvPicPr>
        <p:blipFill rotWithShape="1">
          <a:blip r:embed="rId4"/>
          <a:srcRect l="10283" t="14459" r="52300" b="6708"/>
          <a:stretch/>
        </p:blipFill>
        <p:spPr>
          <a:xfrm flipV="1">
            <a:off x="0" y="0"/>
            <a:ext cx="1027195" cy="1458460"/>
          </a:xfrm>
          <a:prstGeom prst="rect">
            <a:avLst/>
          </a:prstGeom>
        </p:spPr>
      </p:pic>
      <p:sp>
        <p:nvSpPr>
          <p:cNvPr id="10" name="Slide Number Placeholder 9"/>
          <p:cNvSpPr>
            <a:spLocks noGrp="1"/>
          </p:cNvSpPr>
          <p:nvPr>
            <p:ph type="sldNum" sz="quarter" idx="12"/>
          </p:nvPr>
        </p:nvSpPr>
        <p:spPr/>
        <p:txBody>
          <a:bodyPr/>
          <a:lstStyle/>
          <a:p>
            <a:fld id="{2BC1C898-5861-4646-8145-B26DFD443158}" type="slidenum">
              <a:rPr lang="en-US" smtClean="0"/>
              <a:t>23</a:t>
            </a:fld>
            <a:endParaRPr lang="en-US"/>
          </a:p>
        </p:txBody>
      </p:sp>
      <p:pic>
        <p:nvPicPr>
          <p:cNvPr id="11" name="image46.png"/>
          <p:cNvPicPr/>
          <p:nvPr/>
        </p:nvPicPr>
        <p:blipFill rotWithShape="1">
          <a:blip r:embed="rId3">
            <a:extLst>
              <a:ext uri="{28A0092B-C50C-407E-A947-70E740481C1C}">
                <a14:useLocalDpi xmlns:a14="http://schemas.microsoft.com/office/drawing/2010/main" val="0"/>
              </a:ext>
            </a:extLst>
          </a:blip>
          <a:srcRect l="555" t="49361" r="-555" b="2378"/>
          <a:stretch/>
        </p:blipFill>
        <p:spPr bwMode="auto">
          <a:xfrm>
            <a:off x="5939049" y="3439222"/>
            <a:ext cx="6041059" cy="2202161"/>
          </a:xfrm>
          <a:prstGeom prst="rect">
            <a:avLst/>
          </a:prstGeom>
          <a:noFill/>
          <a:ln>
            <a:noFill/>
          </a:ln>
        </p:spPr>
      </p:pic>
      <p:cxnSp>
        <p:nvCxnSpPr>
          <p:cNvPr id="13" name="Straight Arrow Connector 12"/>
          <p:cNvCxnSpPr/>
          <p:nvPr/>
        </p:nvCxnSpPr>
        <p:spPr>
          <a:xfrm flipV="1">
            <a:off x="275559" y="2779744"/>
            <a:ext cx="11166141" cy="47928"/>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TextBox 2"/>
          <p:cNvSpPr txBox="1"/>
          <p:nvPr/>
        </p:nvSpPr>
        <p:spPr>
          <a:xfrm>
            <a:off x="2307368" y="6169580"/>
            <a:ext cx="6736075" cy="369332"/>
          </a:xfrm>
          <a:prstGeom prst="rect">
            <a:avLst/>
          </a:prstGeom>
          <a:noFill/>
        </p:spPr>
        <p:txBody>
          <a:bodyPr wrap="none" rtlCol="0">
            <a:spAutoFit/>
          </a:bodyPr>
          <a:lstStyle/>
          <a:p>
            <a:r>
              <a:rPr lang="ca-ES" dirty="0" smtClean="0"/>
              <a:t>The metrics used do not discriminate important functional properties </a:t>
            </a:r>
            <a:endParaRPr lang="en-GB" dirty="0"/>
          </a:p>
        </p:txBody>
      </p:sp>
    </p:spTree>
    <p:extLst>
      <p:ext uri="{BB962C8B-B14F-4D97-AF65-F5344CB8AC3E}">
        <p14:creationId xmlns:p14="http://schemas.microsoft.com/office/powerpoint/2010/main" val="3307930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0417" y="178830"/>
            <a:ext cx="9137956" cy="1325563"/>
          </a:xfrm>
        </p:spPr>
        <p:txBody>
          <a:bodyPr>
            <a:normAutofit/>
          </a:bodyPr>
          <a:lstStyle/>
          <a:p>
            <a:r>
              <a:rPr lang="en-US" sz="3600" dirty="0" smtClean="0"/>
              <a:t>Defining an efficiency </a:t>
            </a:r>
            <a:r>
              <a:rPr lang="en-US" sz="3600" dirty="0" err="1" smtClean="0"/>
              <a:t>morphospace</a:t>
            </a:r>
            <a:endParaRPr lang="en-US" sz="3600" dirty="0"/>
          </a:p>
        </p:txBody>
      </p:sp>
      <p:sp>
        <p:nvSpPr>
          <p:cNvPr id="10" name="TextBox 9"/>
          <p:cNvSpPr txBox="1"/>
          <p:nvPr/>
        </p:nvSpPr>
        <p:spPr>
          <a:xfrm>
            <a:off x="4307568" y="1960716"/>
            <a:ext cx="729430" cy="461665"/>
          </a:xfrm>
          <a:prstGeom prst="rect">
            <a:avLst/>
          </a:prstGeom>
          <a:noFill/>
        </p:spPr>
        <p:txBody>
          <a:bodyPr wrap="none" rtlCol="0">
            <a:spAutoFit/>
          </a:bodyPr>
          <a:lstStyle/>
          <a:p>
            <a:r>
              <a:rPr lang="ca-ES" sz="2400" dirty="0" smtClean="0"/>
              <a:t>Cost</a:t>
            </a:r>
            <a:endParaRPr lang="en-US" sz="2400" dirty="0"/>
          </a:p>
        </p:txBody>
      </p:sp>
      <mc:AlternateContent xmlns:mc="http://schemas.openxmlformats.org/markup-compatibility/2006" xmlns:a14="http://schemas.microsoft.com/office/drawing/2010/main">
        <mc:Choice Requires="a14">
          <p:sp>
            <p:nvSpPr>
              <p:cNvPr id="11" name="Rectangle 10"/>
              <p:cNvSpPr/>
              <p:nvPr/>
            </p:nvSpPr>
            <p:spPr>
              <a:xfrm>
                <a:off x="6042271" y="2196630"/>
                <a:ext cx="1598707" cy="9866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𝒄</m:t>
                      </m:r>
                      <m:r>
                        <a:rPr lang="en-US" sz="2400" b="1" i="1" smtClean="0">
                          <a:latin typeface="Cambria Math" panose="02040503050406030204" pitchFamily="18" charset="0"/>
                          <a:ea typeface="Cambria Math" panose="02040503050406030204" pitchFamily="18" charset="0"/>
                        </a:rPr>
                        <m:t>≡</m:t>
                      </m:r>
                      <m:r>
                        <a:rPr lang="en-US" sz="2400" b="1" i="1">
                          <a:latin typeface="Cambria Math" panose="02040503050406030204" pitchFamily="18" charset="0"/>
                        </a:rPr>
                        <m:t> </m:t>
                      </m:r>
                      <m:nary>
                        <m:naryPr>
                          <m:chr m:val="∑"/>
                          <m:limLoc m:val="undOvr"/>
                          <m:subHide m:val="on"/>
                          <m:supHide m:val="on"/>
                          <m:ctrlPr>
                            <a:rPr lang="en-US" sz="2400" i="1">
                              <a:latin typeface="Cambria Math" panose="02040503050406030204" pitchFamily="18" charset="0"/>
                            </a:rPr>
                          </m:ctrlPr>
                        </m:naryPr>
                        <m:sub/>
                        <m:sup/>
                        <m:e>
                          <m:sSub>
                            <m:sSubPr>
                              <m:ctrlPr>
                                <a:rPr lang="en-US" sz="2400" i="1">
                                  <a:latin typeface="Cambria Math" panose="02040503050406030204" pitchFamily="18" charset="0"/>
                                </a:rPr>
                              </m:ctrlPr>
                            </m:sSubPr>
                            <m:e>
                              <m:r>
                                <a:rPr lang="en-US" sz="2400" b="1" i="1">
                                  <a:latin typeface="Cambria Math" panose="02040503050406030204" pitchFamily="18" charset="0"/>
                                </a:rPr>
                                <m:t>𝒍</m:t>
                              </m:r>
                            </m:e>
                            <m:sub>
                              <m:r>
                                <a:rPr lang="en-US" sz="2400" b="1" i="1">
                                  <a:latin typeface="Cambria Math" panose="02040503050406030204" pitchFamily="18" charset="0"/>
                                </a:rPr>
                                <m:t>𝒃</m:t>
                              </m:r>
                            </m:sub>
                          </m:sSub>
                        </m:e>
                      </m:nary>
                    </m:oMath>
                  </m:oMathPara>
                </a14:m>
                <a:endParaRPr lang="en-US" sz="3600" b="1" dirty="0"/>
              </a:p>
            </p:txBody>
          </p:sp>
        </mc:Choice>
        <mc:Fallback xmlns="">
          <p:sp>
            <p:nvSpPr>
              <p:cNvPr id="11" name="Rectangle 10"/>
              <p:cNvSpPr>
                <a:spLocks noRot="1" noChangeAspect="1" noMove="1" noResize="1" noEditPoints="1" noAdjustHandles="1" noChangeArrowheads="1" noChangeShapeType="1" noTextEdit="1"/>
              </p:cNvSpPr>
              <p:nvPr/>
            </p:nvSpPr>
            <p:spPr>
              <a:xfrm>
                <a:off x="6042271" y="2196630"/>
                <a:ext cx="1598707" cy="986680"/>
              </a:xfrm>
              <a:prstGeom prst="rect">
                <a:avLst/>
              </a:prstGeom>
              <a:blipFill>
                <a:blip r:embed="rId3"/>
                <a:stretch>
                  <a:fillRect/>
                </a:stretch>
              </a:blipFill>
            </p:spPr>
            <p:txBody>
              <a:bodyPr/>
              <a:lstStyle/>
              <a:p>
                <a:r>
                  <a:rPr lang="en-GB">
                    <a:noFill/>
                  </a:rPr>
                  <a:t> </a:t>
                </a:r>
              </a:p>
            </p:txBody>
          </p:sp>
        </mc:Fallback>
      </mc:AlternateContent>
      <p:grpSp>
        <p:nvGrpSpPr>
          <p:cNvPr id="20" name="Group 19"/>
          <p:cNvGrpSpPr/>
          <p:nvPr/>
        </p:nvGrpSpPr>
        <p:grpSpPr>
          <a:xfrm>
            <a:off x="1592826" y="1690688"/>
            <a:ext cx="1941937" cy="4800976"/>
            <a:chOff x="3226863" y="-699197"/>
            <a:chExt cx="3461654" cy="8558113"/>
          </a:xfrm>
        </p:grpSpPr>
        <p:grpSp>
          <p:nvGrpSpPr>
            <p:cNvPr id="21" name="Group 20"/>
            <p:cNvGrpSpPr/>
            <p:nvPr/>
          </p:nvGrpSpPr>
          <p:grpSpPr>
            <a:xfrm>
              <a:off x="3502581" y="-699197"/>
              <a:ext cx="3185936" cy="2825787"/>
              <a:chOff x="8293950" y="-3688568"/>
              <a:chExt cx="5633358" cy="4996542"/>
            </a:xfrm>
          </p:grpSpPr>
          <p:pic>
            <p:nvPicPr>
              <p:cNvPr id="24" name="Picture 23"/>
              <p:cNvPicPr>
                <a:picLocks noChangeAspect="1"/>
              </p:cNvPicPr>
              <p:nvPr/>
            </p:nvPicPr>
            <p:blipFill rotWithShape="1">
              <a:blip r:embed="rId4"/>
              <a:srcRect l="15572" t="18223" r="41132" b="13473"/>
              <a:stretch/>
            </p:blipFill>
            <p:spPr>
              <a:xfrm>
                <a:off x="8293950" y="-3688568"/>
                <a:ext cx="5633358" cy="4996542"/>
              </a:xfrm>
              <a:prstGeom prst="rect">
                <a:avLst/>
              </a:prstGeom>
            </p:spPr>
          </p:pic>
          <p:sp>
            <p:nvSpPr>
              <p:cNvPr id="25" name="Rectangle 24"/>
              <p:cNvSpPr/>
              <p:nvPr/>
            </p:nvSpPr>
            <p:spPr>
              <a:xfrm>
                <a:off x="8818540" y="-3543153"/>
                <a:ext cx="587828" cy="636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rotWithShape="1">
            <a:blip r:embed="rId5"/>
            <a:srcRect l="30900" t="27574" r="43303" b="25081"/>
            <a:stretch/>
          </p:blipFill>
          <p:spPr>
            <a:xfrm>
              <a:off x="3799259" y="5183659"/>
              <a:ext cx="2592576" cy="2675257"/>
            </a:xfrm>
            <a:prstGeom prst="rect">
              <a:avLst/>
            </a:prstGeom>
          </p:spPr>
        </p:pic>
        <p:pic>
          <p:nvPicPr>
            <p:cNvPr id="23" name="Picture 22"/>
            <p:cNvPicPr>
              <a:picLocks noChangeAspect="1"/>
            </p:cNvPicPr>
            <p:nvPr/>
          </p:nvPicPr>
          <p:blipFill rotWithShape="1">
            <a:blip r:embed="rId6"/>
            <a:srcRect t="3472"/>
            <a:stretch/>
          </p:blipFill>
          <p:spPr>
            <a:xfrm>
              <a:off x="3226863" y="2208829"/>
              <a:ext cx="3461654" cy="2974830"/>
            </a:xfrm>
            <a:prstGeom prst="rect">
              <a:avLst/>
            </a:prstGeom>
          </p:spPr>
        </p:pic>
      </p:grpSp>
      <p:pic>
        <p:nvPicPr>
          <p:cNvPr id="26" name="Picture 25"/>
          <p:cNvPicPr>
            <a:picLocks noChangeAspect="1"/>
          </p:cNvPicPr>
          <p:nvPr/>
        </p:nvPicPr>
        <p:blipFill rotWithShape="1">
          <a:blip r:embed="rId7"/>
          <a:srcRect l="10283" t="14459" r="52300" b="6708"/>
          <a:stretch/>
        </p:blipFill>
        <p:spPr>
          <a:xfrm flipV="1">
            <a:off x="270662" y="0"/>
            <a:ext cx="1547089" cy="2196630"/>
          </a:xfrm>
          <a:prstGeom prst="rect">
            <a:avLst/>
          </a:prstGeom>
        </p:spPr>
      </p:pic>
      <p:sp>
        <p:nvSpPr>
          <p:cNvPr id="27" name="Slide Number Placeholder 26"/>
          <p:cNvSpPr>
            <a:spLocks noGrp="1"/>
          </p:cNvSpPr>
          <p:nvPr>
            <p:ph type="sldNum" sz="quarter" idx="12"/>
          </p:nvPr>
        </p:nvSpPr>
        <p:spPr/>
        <p:txBody>
          <a:bodyPr/>
          <a:lstStyle/>
          <a:p>
            <a:fld id="{2BC1C898-5861-4646-8145-B26DFD443158}" type="slidenum">
              <a:rPr lang="en-US" smtClean="0"/>
              <a:t>24</a:t>
            </a:fld>
            <a:endParaRPr lang="en-US"/>
          </a:p>
        </p:txBody>
      </p:sp>
      <p:pic>
        <p:nvPicPr>
          <p:cNvPr id="14" name="Picture 13"/>
          <p:cNvPicPr>
            <a:picLocks noChangeAspect="1"/>
          </p:cNvPicPr>
          <p:nvPr/>
        </p:nvPicPr>
        <p:blipFill>
          <a:blip r:embed="rId8"/>
          <a:stretch>
            <a:fillRect/>
          </a:stretch>
        </p:blipFill>
        <p:spPr>
          <a:xfrm>
            <a:off x="8433467" y="1279397"/>
            <a:ext cx="1993565" cy="2158171"/>
          </a:xfrm>
          <a:prstGeom prst="rect">
            <a:avLst/>
          </a:prstGeom>
        </p:spPr>
      </p:pic>
    </p:spTree>
    <p:extLst>
      <p:ext uri="{BB962C8B-B14F-4D97-AF65-F5344CB8AC3E}">
        <p14:creationId xmlns:p14="http://schemas.microsoft.com/office/powerpoint/2010/main" val="31069280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14"/>
                                        </p:tgtEl>
                                      </p:cBhvr>
                                    </p:animEffect>
                                    <p:set>
                                      <p:cBhvr>
                                        <p:cTn id="12" dur="1" fill="hold">
                                          <p:stCondLst>
                                            <p:cond delay="4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40417" y="178830"/>
            <a:ext cx="9137956" cy="1325563"/>
          </a:xfrm>
        </p:spPr>
        <p:txBody>
          <a:bodyPr>
            <a:normAutofit/>
          </a:bodyPr>
          <a:lstStyle/>
          <a:p>
            <a:r>
              <a:rPr lang="en-US" sz="3600" dirty="0" smtClean="0"/>
              <a:t>Defining an efficiency </a:t>
            </a:r>
            <a:r>
              <a:rPr lang="en-US" sz="3600" dirty="0" err="1" smtClean="0"/>
              <a:t>morphospace</a:t>
            </a:r>
            <a:endParaRPr lang="en-US" sz="3600" dirty="0"/>
          </a:p>
        </p:txBody>
      </p:sp>
      <p:sp>
        <p:nvSpPr>
          <p:cNvPr id="6" name="TextBox 5"/>
          <p:cNvSpPr txBox="1"/>
          <p:nvPr/>
        </p:nvSpPr>
        <p:spPr>
          <a:xfrm>
            <a:off x="4307568" y="3537819"/>
            <a:ext cx="2410468" cy="461665"/>
          </a:xfrm>
          <a:prstGeom prst="rect">
            <a:avLst/>
          </a:prstGeom>
          <a:noFill/>
        </p:spPr>
        <p:txBody>
          <a:bodyPr wrap="none" rtlCol="0">
            <a:spAutoFit/>
          </a:bodyPr>
          <a:lstStyle/>
          <a:p>
            <a:r>
              <a:rPr lang="ca-ES" sz="2400" dirty="0" smtClean="0"/>
              <a:t>Routing </a:t>
            </a:r>
            <a:r>
              <a:rPr lang="ca-ES" sz="2400" dirty="0" err="1" smtClean="0"/>
              <a:t>efficiency</a:t>
            </a:r>
            <a:endParaRPr lang="en-US" sz="2400" dirty="0"/>
          </a:p>
        </p:txBody>
      </p:sp>
      <mc:AlternateContent xmlns:mc="http://schemas.openxmlformats.org/markup-compatibility/2006" xmlns:a14="http://schemas.microsoft.com/office/drawing/2010/main">
        <mc:Choice Requires="a14">
          <p:sp>
            <p:nvSpPr>
              <p:cNvPr id="7" name="Rectangle 6"/>
              <p:cNvSpPr/>
              <p:nvPr/>
            </p:nvSpPr>
            <p:spPr>
              <a:xfrm>
                <a:off x="6042271" y="3920009"/>
                <a:ext cx="3387979" cy="834331"/>
              </a:xfrm>
              <a:prstGeom prst="rect">
                <a:avLst/>
              </a:prstGeom>
            </p:spPr>
            <p:txBody>
              <a:bodyPr wrap="none">
                <a:spAutoFit/>
              </a:bodyPr>
              <a:lstStyle/>
              <a:p>
                <a14:m>
                  <m:oMath xmlns:m="http://schemas.openxmlformats.org/officeDocument/2006/math">
                    <m:sSub>
                      <m:sSubPr>
                        <m:ctrlPr>
                          <a:rPr lang="en-US" sz="2800" b="1" i="1" smtClean="0">
                            <a:effectLst/>
                            <a:latin typeface="Cambria Math" panose="02040503050406030204" pitchFamily="18" charset="0"/>
                          </a:rPr>
                        </m:ctrlPr>
                      </m:sSubPr>
                      <m:e>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𝒆</m:t>
                        </m:r>
                      </m:e>
                      <m:sub>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𝒓𝒐𝒖𝒕</m:t>
                        </m:r>
                      </m:sub>
                    </m:sSub>
                    <m:r>
                      <a:rPr lang="en-US" sz="2800" b="1" i="1" smtClean="0">
                        <a:effectLst/>
                        <a:latin typeface="Cambria Math" panose="02040503050406030204" pitchFamily="18" charset="0"/>
                        <a:ea typeface="Cambria Math" panose="02040503050406030204" pitchFamily="18" charset="0"/>
                        <a:cs typeface="Times New Roman" panose="02020603050405020304" pitchFamily="18" charset="0"/>
                      </a:rPr>
                      <m:t>≡</m:t>
                    </m:r>
                    <m:f>
                      <m:fPr>
                        <m:ctrlPr>
                          <a:rPr lang="en-US" sz="2800" b="1" i="1">
                            <a:effectLst/>
                            <a:latin typeface="Cambria Math" panose="02040503050406030204" pitchFamily="18" charset="0"/>
                          </a:rPr>
                        </m:ctrlPr>
                      </m:fPr>
                      <m:num>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𝒔</m:t>
                        </m:r>
                      </m:num>
                      <m:den>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𝑨</m:t>
                        </m:r>
                      </m:den>
                    </m:f>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en-US" sz="2800" b="1" i="1">
                            <a:effectLst/>
                            <a:latin typeface="Cambria Math" panose="02040503050406030204" pitchFamily="18" charset="0"/>
                          </a:rPr>
                        </m:ctrlPr>
                      </m:accPr>
                      <m:e>
                        <m:f>
                          <m:fPr>
                            <m:ctrlPr>
                              <a:rPr lang="en-US" sz="2800" b="1" i="1">
                                <a:effectLst/>
                                <a:latin typeface="Cambria Math" panose="02040503050406030204" pitchFamily="18" charset="0"/>
                              </a:rPr>
                            </m:ctrlPr>
                          </m:fPr>
                          <m:num>
                            <m:sSub>
                              <m:sSubPr>
                                <m:ctrlPr>
                                  <a:rPr lang="en-US" sz="2800" b="1" i="1">
                                    <a:effectLst/>
                                    <a:latin typeface="Cambria Math" panose="02040503050406030204" pitchFamily="18" charset="0"/>
                                  </a:rPr>
                                </m:ctrlPr>
                              </m:sSubPr>
                              <m:e>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𝒅</m:t>
                                </m:r>
                              </m:e>
                              <m:sub>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𝒃</m:t>
                                </m:r>
                              </m:sub>
                            </m:sSub>
                          </m:num>
                          <m:den>
                            <m:acc>
                              <m:accPr>
                                <m:chr m:val="̅"/>
                                <m:ctrlPr>
                                  <a:rPr lang="en-US" sz="2800" b="1" i="1" smtClean="0">
                                    <a:effectLst/>
                                    <a:latin typeface="Cambria Math" panose="02040503050406030204" pitchFamily="18" charset="0"/>
                                    <a:cs typeface="Times New Roman" panose="02020603050405020304" pitchFamily="18" charset="0"/>
                                  </a:rPr>
                                </m:ctrlPr>
                              </m:accPr>
                              <m:e>
                                <m:sSub>
                                  <m:sSubPr>
                                    <m:ctrlPr>
                                      <a:rPr lang="en-US" sz="2800" b="1" i="1" smtClean="0">
                                        <a:effectLst/>
                                        <a:latin typeface="Cambria Math" panose="02040503050406030204" pitchFamily="18" charset="0"/>
                                      </a:rPr>
                                    </m:ctrlPr>
                                  </m:sSubPr>
                                  <m:e>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𝒍</m:t>
                                    </m:r>
                                  </m:e>
                                  <m:sub>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𝒃</m:t>
                                    </m:r>
                                  </m:sub>
                                </m:sSub>
                              </m:e>
                            </m:acc>
                          </m:den>
                        </m:f>
                      </m:e>
                    </m:acc>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en-US" sz="2800" b="1" i="1">
                            <a:effectLst/>
                            <a:latin typeface="Cambria Math" panose="02040503050406030204" pitchFamily="18" charset="0"/>
                          </a:rPr>
                        </m:ctrlPr>
                      </m:fPr>
                      <m:num>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𝟏</m:t>
                        </m:r>
                      </m:num>
                      <m:den>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𝒄</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𝒗</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b="1" i="1">
                                <a:effectLst/>
                                <a:latin typeface="Cambria Math" panose="02040503050406030204" pitchFamily="18" charset="0"/>
                              </a:rPr>
                            </m:ctrlPr>
                          </m:sSubPr>
                          <m:e>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𝒍</m:t>
                            </m:r>
                          </m:e>
                          <m:sub>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𝒃</m:t>
                            </m:r>
                          </m:sub>
                        </m:sSub>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m:t>
                        </m:r>
                      </m:den>
                    </m:f>
                  </m:oMath>
                </a14:m>
                <a:r>
                  <a:rPr lang="en-US" sz="2800" b="1" dirty="0">
                    <a:effectLst/>
                    <a:latin typeface="Times New Roman" panose="02020603050405020304" pitchFamily="18" charset="0"/>
                    <a:ea typeface="Times New Roman" panose="02020603050405020304" pitchFamily="18" charset="0"/>
                  </a:rPr>
                  <a:t> </a:t>
                </a:r>
                <a:endParaRPr lang="en-US" sz="2800" b="1" dirty="0"/>
              </a:p>
            </p:txBody>
          </p:sp>
        </mc:Choice>
        <mc:Fallback xmlns="">
          <p:sp>
            <p:nvSpPr>
              <p:cNvPr id="7" name="Rectangle 6"/>
              <p:cNvSpPr>
                <a:spLocks noRot="1" noChangeAspect="1" noMove="1" noResize="1" noEditPoints="1" noAdjustHandles="1" noChangeArrowheads="1" noChangeShapeType="1" noTextEdit="1"/>
              </p:cNvSpPr>
              <p:nvPr/>
            </p:nvSpPr>
            <p:spPr>
              <a:xfrm>
                <a:off x="6042271" y="3920009"/>
                <a:ext cx="3387979" cy="834331"/>
              </a:xfrm>
              <a:prstGeom prst="rect">
                <a:avLst/>
              </a:prstGeom>
              <a:blipFill>
                <a:blip r:embed="rId3"/>
                <a:stretch>
                  <a:fillRect/>
                </a:stretch>
              </a:blipFill>
            </p:spPr>
            <p:txBody>
              <a:bodyPr/>
              <a:lstStyle/>
              <a:p>
                <a:r>
                  <a:rPr lang="en-GB">
                    <a:noFill/>
                  </a:rPr>
                  <a:t> </a:t>
                </a:r>
              </a:p>
            </p:txBody>
          </p:sp>
        </mc:Fallback>
      </mc:AlternateContent>
      <p:grpSp>
        <p:nvGrpSpPr>
          <p:cNvPr id="20" name="Group 19"/>
          <p:cNvGrpSpPr/>
          <p:nvPr/>
        </p:nvGrpSpPr>
        <p:grpSpPr>
          <a:xfrm>
            <a:off x="1592826" y="1690688"/>
            <a:ext cx="1941937" cy="4800976"/>
            <a:chOff x="3226863" y="-699197"/>
            <a:chExt cx="3461654" cy="8558113"/>
          </a:xfrm>
        </p:grpSpPr>
        <p:grpSp>
          <p:nvGrpSpPr>
            <p:cNvPr id="21" name="Group 20"/>
            <p:cNvGrpSpPr/>
            <p:nvPr/>
          </p:nvGrpSpPr>
          <p:grpSpPr>
            <a:xfrm>
              <a:off x="3502581" y="-699197"/>
              <a:ext cx="3185936" cy="2825787"/>
              <a:chOff x="8293950" y="-3688568"/>
              <a:chExt cx="5633358" cy="4996542"/>
            </a:xfrm>
          </p:grpSpPr>
          <p:pic>
            <p:nvPicPr>
              <p:cNvPr id="24" name="Picture 23"/>
              <p:cNvPicPr>
                <a:picLocks noChangeAspect="1"/>
              </p:cNvPicPr>
              <p:nvPr/>
            </p:nvPicPr>
            <p:blipFill rotWithShape="1">
              <a:blip r:embed="rId4"/>
              <a:srcRect l="15572" t="18223" r="41132" b="13473"/>
              <a:stretch/>
            </p:blipFill>
            <p:spPr>
              <a:xfrm>
                <a:off x="8293950" y="-3688568"/>
                <a:ext cx="5633358" cy="4996542"/>
              </a:xfrm>
              <a:prstGeom prst="rect">
                <a:avLst/>
              </a:prstGeom>
            </p:spPr>
          </p:pic>
          <p:sp>
            <p:nvSpPr>
              <p:cNvPr id="25" name="Rectangle 24"/>
              <p:cNvSpPr/>
              <p:nvPr/>
            </p:nvSpPr>
            <p:spPr>
              <a:xfrm>
                <a:off x="8818540" y="-3543153"/>
                <a:ext cx="587828" cy="636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rotWithShape="1">
            <a:blip r:embed="rId5"/>
            <a:srcRect l="30900" t="27574" r="43303" b="25081"/>
            <a:stretch/>
          </p:blipFill>
          <p:spPr>
            <a:xfrm>
              <a:off x="3799259" y="5183659"/>
              <a:ext cx="2592576" cy="2675257"/>
            </a:xfrm>
            <a:prstGeom prst="rect">
              <a:avLst/>
            </a:prstGeom>
          </p:spPr>
        </p:pic>
        <p:pic>
          <p:nvPicPr>
            <p:cNvPr id="23" name="Picture 22"/>
            <p:cNvPicPr>
              <a:picLocks noChangeAspect="1"/>
            </p:cNvPicPr>
            <p:nvPr/>
          </p:nvPicPr>
          <p:blipFill rotWithShape="1">
            <a:blip r:embed="rId6"/>
            <a:srcRect t="3472"/>
            <a:stretch/>
          </p:blipFill>
          <p:spPr>
            <a:xfrm>
              <a:off x="3226863" y="2208829"/>
              <a:ext cx="3461654" cy="2974830"/>
            </a:xfrm>
            <a:prstGeom prst="rect">
              <a:avLst/>
            </a:prstGeom>
          </p:spPr>
        </p:pic>
      </p:grpSp>
      <p:pic>
        <p:nvPicPr>
          <p:cNvPr id="26" name="Picture 25"/>
          <p:cNvPicPr>
            <a:picLocks noChangeAspect="1"/>
          </p:cNvPicPr>
          <p:nvPr/>
        </p:nvPicPr>
        <p:blipFill rotWithShape="1">
          <a:blip r:embed="rId7"/>
          <a:srcRect l="10283" t="14459" r="52300" b="6708"/>
          <a:stretch/>
        </p:blipFill>
        <p:spPr>
          <a:xfrm flipV="1">
            <a:off x="270662" y="0"/>
            <a:ext cx="1547089" cy="2196630"/>
          </a:xfrm>
          <a:prstGeom prst="rect">
            <a:avLst/>
          </a:prstGeom>
        </p:spPr>
      </p:pic>
      <p:sp>
        <p:nvSpPr>
          <p:cNvPr id="27" name="Slide Number Placeholder 26"/>
          <p:cNvSpPr>
            <a:spLocks noGrp="1"/>
          </p:cNvSpPr>
          <p:nvPr>
            <p:ph type="sldNum" sz="quarter" idx="12"/>
          </p:nvPr>
        </p:nvSpPr>
        <p:spPr/>
        <p:txBody>
          <a:bodyPr/>
          <a:lstStyle/>
          <a:p>
            <a:fld id="{2BC1C898-5861-4646-8145-B26DFD443158}" type="slidenum">
              <a:rPr lang="en-US" smtClean="0"/>
              <a:t>25</a:t>
            </a:fld>
            <a:endParaRPr lang="en-US" dirty="0"/>
          </a:p>
        </p:txBody>
      </p:sp>
      <p:pic>
        <p:nvPicPr>
          <p:cNvPr id="45" name="Picture 44"/>
          <p:cNvPicPr>
            <a:picLocks noChangeAspect="1"/>
          </p:cNvPicPr>
          <p:nvPr/>
        </p:nvPicPr>
        <p:blipFill>
          <a:blip r:embed="rId8"/>
          <a:stretch>
            <a:fillRect/>
          </a:stretch>
        </p:blipFill>
        <p:spPr>
          <a:xfrm>
            <a:off x="8433467" y="1279397"/>
            <a:ext cx="1993565" cy="2158171"/>
          </a:xfrm>
          <a:prstGeom prst="rect">
            <a:avLst/>
          </a:prstGeom>
        </p:spPr>
      </p:pic>
      <p:cxnSp>
        <p:nvCxnSpPr>
          <p:cNvPr id="4" name="Straight Arrow Connector 3"/>
          <p:cNvCxnSpPr/>
          <p:nvPr/>
        </p:nvCxnSpPr>
        <p:spPr>
          <a:xfrm flipH="1">
            <a:off x="8214103" y="3437568"/>
            <a:ext cx="852405" cy="611647"/>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pic>
        <p:nvPicPr>
          <p:cNvPr id="28" name="Picture 27"/>
          <p:cNvPicPr>
            <a:picLocks noChangeAspect="1"/>
          </p:cNvPicPr>
          <p:nvPr/>
        </p:nvPicPr>
        <p:blipFill rotWithShape="1">
          <a:blip r:embed="rId9"/>
          <a:srcRect t="48895" r="53684" b="31756"/>
          <a:stretch/>
        </p:blipFill>
        <p:spPr>
          <a:xfrm>
            <a:off x="5461527" y="1279397"/>
            <a:ext cx="1987534" cy="1864633"/>
          </a:xfrm>
          <a:prstGeom prst="rect">
            <a:avLst/>
          </a:prstGeom>
        </p:spPr>
      </p:pic>
      <p:cxnSp>
        <p:nvCxnSpPr>
          <p:cNvPr id="29" name="Straight Arrow Connector 28"/>
          <p:cNvCxnSpPr/>
          <p:nvPr/>
        </p:nvCxnSpPr>
        <p:spPr>
          <a:xfrm>
            <a:off x="6784036" y="3144030"/>
            <a:ext cx="526160" cy="905185"/>
          </a:xfrm>
          <a:prstGeom prst="straightConnector1">
            <a:avLst/>
          </a:prstGeom>
          <a:ln w="381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grpSp>
        <p:nvGrpSpPr>
          <p:cNvPr id="39" name="Group 38"/>
          <p:cNvGrpSpPr/>
          <p:nvPr/>
        </p:nvGrpSpPr>
        <p:grpSpPr>
          <a:xfrm>
            <a:off x="8635228" y="4441123"/>
            <a:ext cx="2891548" cy="2333099"/>
            <a:chOff x="8635228" y="4441123"/>
            <a:chExt cx="2891548" cy="2333099"/>
          </a:xfrm>
        </p:grpSpPr>
        <p:grpSp>
          <p:nvGrpSpPr>
            <p:cNvPr id="19" name="Group 18"/>
            <p:cNvGrpSpPr/>
            <p:nvPr/>
          </p:nvGrpSpPr>
          <p:grpSpPr>
            <a:xfrm>
              <a:off x="8952693" y="5291112"/>
              <a:ext cx="847702" cy="1044256"/>
              <a:chOff x="5191932" y="4951579"/>
              <a:chExt cx="1239348" cy="1526713"/>
            </a:xfrm>
          </p:grpSpPr>
          <p:sp>
            <p:nvSpPr>
              <p:cNvPr id="14" name="Freeform 13"/>
              <p:cNvSpPr/>
              <p:nvPr/>
            </p:nvSpPr>
            <p:spPr>
              <a:xfrm>
                <a:off x="5191932" y="5036949"/>
                <a:ext cx="542441" cy="1441343"/>
              </a:xfrm>
              <a:custGeom>
                <a:avLst/>
                <a:gdLst>
                  <a:gd name="connsiteX0" fmla="*/ 0 w 542441"/>
                  <a:gd name="connsiteY0" fmla="*/ 0 h 1441343"/>
                  <a:gd name="connsiteX1" fmla="*/ 139485 w 542441"/>
                  <a:gd name="connsiteY1" fmla="*/ 495946 h 1441343"/>
                  <a:gd name="connsiteX2" fmla="*/ 449451 w 542441"/>
                  <a:gd name="connsiteY2" fmla="*/ 1038387 h 1441343"/>
                  <a:gd name="connsiteX3" fmla="*/ 542441 w 542441"/>
                  <a:gd name="connsiteY3" fmla="*/ 1441343 h 1441343"/>
                </a:gdLst>
                <a:ahLst/>
                <a:cxnLst>
                  <a:cxn ang="0">
                    <a:pos x="connsiteX0" y="connsiteY0"/>
                  </a:cxn>
                  <a:cxn ang="0">
                    <a:pos x="connsiteX1" y="connsiteY1"/>
                  </a:cxn>
                  <a:cxn ang="0">
                    <a:pos x="connsiteX2" y="connsiteY2"/>
                  </a:cxn>
                  <a:cxn ang="0">
                    <a:pos x="connsiteX3" y="connsiteY3"/>
                  </a:cxn>
                </a:cxnLst>
                <a:rect l="l" t="t" r="r" b="b"/>
                <a:pathLst>
                  <a:path w="542441" h="1441343">
                    <a:moveTo>
                      <a:pt x="0" y="0"/>
                    </a:moveTo>
                    <a:cubicBezTo>
                      <a:pt x="32288" y="161441"/>
                      <a:pt x="64577" y="322882"/>
                      <a:pt x="139485" y="495946"/>
                    </a:cubicBezTo>
                    <a:cubicBezTo>
                      <a:pt x="214393" y="669010"/>
                      <a:pt x="382292" y="880821"/>
                      <a:pt x="449451" y="1038387"/>
                    </a:cubicBezTo>
                    <a:cubicBezTo>
                      <a:pt x="516610" y="1195953"/>
                      <a:pt x="529525" y="1318648"/>
                      <a:pt x="542441" y="1441343"/>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Freeform 15"/>
              <p:cNvSpPr/>
              <p:nvPr/>
            </p:nvSpPr>
            <p:spPr>
              <a:xfrm>
                <a:off x="5315918" y="4974956"/>
                <a:ext cx="190197" cy="526942"/>
              </a:xfrm>
              <a:custGeom>
                <a:avLst/>
                <a:gdLst>
                  <a:gd name="connsiteX0" fmla="*/ 0 w 190197"/>
                  <a:gd name="connsiteY0" fmla="*/ 526942 h 526942"/>
                  <a:gd name="connsiteX1" fmla="*/ 30996 w 190197"/>
                  <a:gd name="connsiteY1" fmla="*/ 356461 h 526942"/>
                  <a:gd name="connsiteX2" fmla="*/ 170481 w 190197"/>
                  <a:gd name="connsiteY2" fmla="*/ 77491 h 526942"/>
                  <a:gd name="connsiteX3" fmla="*/ 185979 w 190197"/>
                  <a:gd name="connsiteY3" fmla="*/ 0 h 526942"/>
                </a:gdLst>
                <a:ahLst/>
                <a:cxnLst>
                  <a:cxn ang="0">
                    <a:pos x="connsiteX0" y="connsiteY0"/>
                  </a:cxn>
                  <a:cxn ang="0">
                    <a:pos x="connsiteX1" y="connsiteY1"/>
                  </a:cxn>
                  <a:cxn ang="0">
                    <a:pos x="connsiteX2" y="connsiteY2"/>
                  </a:cxn>
                  <a:cxn ang="0">
                    <a:pos x="connsiteX3" y="connsiteY3"/>
                  </a:cxn>
                </a:cxnLst>
                <a:rect l="l" t="t" r="r" b="b"/>
                <a:pathLst>
                  <a:path w="190197" h="526942">
                    <a:moveTo>
                      <a:pt x="0" y="526942"/>
                    </a:moveTo>
                    <a:cubicBezTo>
                      <a:pt x="1291" y="479156"/>
                      <a:pt x="2582" y="431370"/>
                      <a:pt x="30996" y="356461"/>
                    </a:cubicBezTo>
                    <a:cubicBezTo>
                      <a:pt x="59410" y="281552"/>
                      <a:pt x="144651" y="136901"/>
                      <a:pt x="170481" y="77491"/>
                    </a:cubicBezTo>
                    <a:cubicBezTo>
                      <a:pt x="196311" y="18081"/>
                      <a:pt x="191145" y="9040"/>
                      <a:pt x="185979" y="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 name="Freeform 16"/>
              <p:cNvSpPr/>
              <p:nvPr/>
            </p:nvSpPr>
            <p:spPr>
              <a:xfrm>
                <a:off x="5733121" y="4951579"/>
                <a:ext cx="527936" cy="1472339"/>
              </a:xfrm>
              <a:custGeom>
                <a:avLst/>
                <a:gdLst>
                  <a:gd name="connsiteX0" fmla="*/ 994 w 527936"/>
                  <a:gd name="connsiteY0" fmla="*/ 1472339 h 1472339"/>
                  <a:gd name="connsiteX1" fmla="*/ 62987 w 527936"/>
                  <a:gd name="connsiteY1" fmla="*/ 712922 h 1472339"/>
                  <a:gd name="connsiteX2" fmla="*/ 403950 w 527936"/>
                  <a:gd name="connsiteY2" fmla="*/ 356461 h 1472339"/>
                  <a:gd name="connsiteX3" fmla="*/ 527936 w 527936"/>
                  <a:gd name="connsiteY3" fmla="*/ 0 h 1472339"/>
                </a:gdLst>
                <a:ahLst/>
                <a:cxnLst>
                  <a:cxn ang="0">
                    <a:pos x="connsiteX0" y="connsiteY0"/>
                  </a:cxn>
                  <a:cxn ang="0">
                    <a:pos x="connsiteX1" y="connsiteY1"/>
                  </a:cxn>
                  <a:cxn ang="0">
                    <a:pos x="connsiteX2" y="connsiteY2"/>
                  </a:cxn>
                  <a:cxn ang="0">
                    <a:pos x="connsiteX3" y="connsiteY3"/>
                  </a:cxn>
                </a:cxnLst>
                <a:rect l="l" t="t" r="r" b="b"/>
                <a:pathLst>
                  <a:path w="527936" h="1472339">
                    <a:moveTo>
                      <a:pt x="994" y="1472339"/>
                    </a:moveTo>
                    <a:cubicBezTo>
                      <a:pt x="-1589" y="1185620"/>
                      <a:pt x="-4172" y="898902"/>
                      <a:pt x="62987" y="712922"/>
                    </a:cubicBezTo>
                    <a:cubicBezTo>
                      <a:pt x="130146" y="526942"/>
                      <a:pt x="326459" y="475281"/>
                      <a:pt x="403950" y="356461"/>
                    </a:cubicBezTo>
                    <a:cubicBezTo>
                      <a:pt x="481442" y="237641"/>
                      <a:pt x="504689" y="118820"/>
                      <a:pt x="527936" y="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 name="Freeform 17"/>
              <p:cNvSpPr/>
              <p:nvPr/>
            </p:nvSpPr>
            <p:spPr>
              <a:xfrm>
                <a:off x="6126480" y="5029200"/>
                <a:ext cx="304800" cy="274320"/>
              </a:xfrm>
              <a:custGeom>
                <a:avLst/>
                <a:gdLst>
                  <a:gd name="connsiteX0" fmla="*/ 0 w 304800"/>
                  <a:gd name="connsiteY0" fmla="*/ 274320 h 274320"/>
                  <a:gd name="connsiteX1" fmla="*/ 182880 w 304800"/>
                  <a:gd name="connsiteY1" fmla="*/ 152400 h 274320"/>
                  <a:gd name="connsiteX2" fmla="*/ 304800 w 304800"/>
                  <a:gd name="connsiteY2" fmla="*/ 0 h 274320"/>
                </a:gdLst>
                <a:ahLst/>
                <a:cxnLst>
                  <a:cxn ang="0">
                    <a:pos x="connsiteX0" y="connsiteY0"/>
                  </a:cxn>
                  <a:cxn ang="0">
                    <a:pos x="connsiteX1" y="connsiteY1"/>
                  </a:cxn>
                  <a:cxn ang="0">
                    <a:pos x="connsiteX2" y="connsiteY2"/>
                  </a:cxn>
                </a:cxnLst>
                <a:rect l="l" t="t" r="r" b="b"/>
                <a:pathLst>
                  <a:path w="304800" h="274320">
                    <a:moveTo>
                      <a:pt x="0" y="274320"/>
                    </a:moveTo>
                    <a:cubicBezTo>
                      <a:pt x="66040" y="236220"/>
                      <a:pt x="132080" y="198120"/>
                      <a:pt x="182880" y="152400"/>
                    </a:cubicBezTo>
                    <a:cubicBezTo>
                      <a:pt x="233680" y="106680"/>
                      <a:pt x="269240" y="53340"/>
                      <a:pt x="304800" y="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0" name="TextBox 29"/>
            <p:cNvSpPr txBox="1"/>
            <p:nvPr/>
          </p:nvSpPr>
          <p:spPr>
            <a:xfrm>
              <a:off x="8635228" y="6404890"/>
              <a:ext cx="1516377" cy="369332"/>
            </a:xfrm>
            <a:prstGeom prst="rect">
              <a:avLst/>
            </a:prstGeom>
            <a:noFill/>
          </p:spPr>
          <p:txBody>
            <a:bodyPr wrap="none" rtlCol="0">
              <a:spAutoFit/>
            </a:bodyPr>
            <a:lstStyle/>
            <a:p>
              <a:r>
                <a:rPr lang="ca-ES" dirty="0" smtClean="0"/>
                <a:t>Low efficiency</a:t>
              </a:r>
              <a:endParaRPr lang="en-GB" dirty="0"/>
            </a:p>
          </p:txBody>
        </p:sp>
        <p:grpSp>
          <p:nvGrpSpPr>
            <p:cNvPr id="33" name="Group 32"/>
            <p:cNvGrpSpPr/>
            <p:nvPr/>
          </p:nvGrpSpPr>
          <p:grpSpPr>
            <a:xfrm>
              <a:off x="10328043" y="4441123"/>
              <a:ext cx="836910" cy="887180"/>
              <a:chOff x="5279813" y="5181226"/>
              <a:chExt cx="1223570" cy="1297066"/>
            </a:xfrm>
          </p:grpSpPr>
          <p:sp>
            <p:nvSpPr>
              <p:cNvPr id="34" name="Freeform 33"/>
              <p:cNvSpPr/>
              <p:nvPr/>
            </p:nvSpPr>
            <p:spPr>
              <a:xfrm>
                <a:off x="5279813" y="5252655"/>
                <a:ext cx="453308" cy="1225637"/>
              </a:xfrm>
              <a:custGeom>
                <a:avLst/>
                <a:gdLst>
                  <a:gd name="connsiteX0" fmla="*/ 0 w 542441"/>
                  <a:gd name="connsiteY0" fmla="*/ 0 h 1441343"/>
                  <a:gd name="connsiteX1" fmla="*/ 139485 w 542441"/>
                  <a:gd name="connsiteY1" fmla="*/ 495946 h 1441343"/>
                  <a:gd name="connsiteX2" fmla="*/ 449451 w 542441"/>
                  <a:gd name="connsiteY2" fmla="*/ 1038387 h 1441343"/>
                  <a:gd name="connsiteX3" fmla="*/ 542441 w 542441"/>
                  <a:gd name="connsiteY3" fmla="*/ 1441343 h 1441343"/>
                </a:gdLst>
                <a:ahLst/>
                <a:cxnLst>
                  <a:cxn ang="0">
                    <a:pos x="connsiteX0" y="connsiteY0"/>
                  </a:cxn>
                  <a:cxn ang="0">
                    <a:pos x="connsiteX1" y="connsiteY1"/>
                  </a:cxn>
                  <a:cxn ang="0">
                    <a:pos x="connsiteX2" y="connsiteY2"/>
                  </a:cxn>
                  <a:cxn ang="0">
                    <a:pos x="connsiteX3" y="connsiteY3"/>
                  </a:cxn>
                </a:cxnLst>
                <a:rect l="l" t="t" r="r" b="b"/>
                <a:pathLst>
                  <a:path w="542441" h="1441343">
                    <a:moveTo>
                      <a:pt x="0" y="0"/>
                    </a:moveTo>
                    <a:cubicBezTo>
                      <a:pt x="32288" y="161441"/>
                      <a:pt x="64577" y="322882"/>
                      <a:pt x="139485" y="495946"/>
                    </a:cubicBezTo>
                    <a:cubicBezTo>
                      <a:pt x="214393" y="669010"/>
                      <a:pt x="382292" y="880821"/>
                      <a:pt x="449451" y="1038387"/>
                    </a:cubicBezTo>
                    <a:cubicBezTo>
                      <a:pt x="516610" y="1195953"/>
                      <a:pt x="529525" y="1318648"/>
                      <a:pt x="542441" y="1441343"/>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34"/>
              <p:cNvSpPr/>
              <p:nvPr/>
            </p:nvSpPr>
            <p:spPr>
              <a:xfrm>
                <a:off x="5562898" y="5181226"/>
                <a:ext cx="170223" cy="769993"/>
              </a:xfrm>
              <a:custGeom>
                <a:avLst/>
                <a:gdLst>
                  <a:gd name="connsiteX0" fmla="*/ 0 w 190197"/>
                  <a:gd name="connsiteY0" fmla="*/ 526942 h 526942"/>
                  <a:gd name="connsiteX1" fmla="*/ 30996 w 190197"/>
                  <a:gd name="connsiteY1" fmla="*/ 356461 h 526942"/>
                  <a:gd name="connsiteX2" fmla="*/ 170481 w 190197"/>
                  <a:gd name="connsiteY2" fmla="*/ 77491 h 526942"/>
                  <a:gd name="connsiteX3" fmla="*/ 185979 w 190197"/>
                  <a:gd name="connsiteY3" fmla="*/ 0 h 526942"/>
                </a:gdLst>
                <a:ahLst/>
                <a:cxnLst>
                  <a:cxn ang="0">
                    <a:pos x="connsiteX0" y="connsiteY0"/>
                  </a:cxn>
                  <a:cxn ang="0">
                    <a:pos x="connsiteX1" y="connsiteY1"/>
                  </a:cxn>
                  <a:cxn ang="0">
                    <a:pos x="connsiteX2" y="connsiteY2"/>
                  </a:cxn>
                  <a:cxn ang="0">
                    <a:pos x="connsiteX3" y="connsiteY3"/>
                  </a:cxn>
                </a:cxnLst>
                <a:rect l="l" t="t" r="r" b="b"/>
                <a:pathLst>
                  <a:path w="190197" h="526942">
                    <a:moveTo>
                      <a:pt x="0" y="526942"/>
                    </a:moveTo>
                    <a:cubicBezTo>
                      <a:pt x="1291" y="479156"/>
                      <a:pt x="2582" y="431370"/>
                      <a:pt x="30996" y="356461"/>
                    </a:cubicBezTo>
                    <a:cubicBezTo>
                      <a:pt x="59410" y="281552"/>
                      <a:pt x="144651" y="136901"/>
                      <a:pt x="170481" y="77491"/>
                    </a:cubicBezTo>
                    <a:cubicBezTo>
                      <a:pt x="196311" y="18081"/>
                      <a:pt x="191145" y="9040"/>
                      <a:pt x="185979" y="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35"/>
              <p:cNvSpPr/>
              <p:nvPr/>
            </p:nvSpPr>
            <p:spPr>
              <a:xfrm>
                <a:off x="5733122" y="5344664"/>
                <a:ext cx="393360" cy="1079255"/>
              </a:xfrm>
              <a:custGeom>
                <a:avLst/>
                <a:gdLst>
                  <a:gd name="connsiteX0" fmla="*/ 994 w 527936"/>
                  <a:gd name="connsiteY0" fmla="*/ 1472339 h 1472339"/>
                  <a:gd name="connsiteX1" fmla="*/ 62987 w 527936"/>
                  <a:gd name="connsiteY1" fmla="*/ 712922 h 1472339"/>
                  <a:gd name="connsiteX2" fmla="*/ 403950 w 527936"/>
                  <a:gd name="connsiteY2" fmla="*/ 356461 h 1472339"/>
                  <a:gd name="connsiteX3" fmla="*/ 527936 w 527936"/>
                  <a:gd name="connsiteY3" fmla="*/ 0 h 1472339"/>
                </a:gdLst>
                <a:ahLst/>
                <a:cxnLst>
                  <a:cxn ang="0">
                    <a:pos x="connsiteX0" y="connsiteY0"/>
                  </a:cxn>
                  <a:cxn ang="0">
                    <a:pos x="connsiteX1" y="connsiteY1"/>
                  </a:cxn>
                  <a:cxn ang="0">
                    <a:pos x="connsiteX2" y="connsiteY2"/>
                  </a:cxn>
                  <a:cxn ang="0">
                    <a:pos x="connsiteX3" y="connsiteY3"/>
                  </a:cxn>
                </a:cxnLst>
                <a:rect l="l" t="t" r="r" b="b"/>
                <a:pathLst>
                  <a:path w="527936" h="1472339">
                    <a:moveTo>
                      <a:pt x="994" y="1472339"/>
                    </a:moveTo>
                    <a:cubicBezTo>
                      <a:pt x="-1589" y="1185620"/>
                      <a:pt x="-4172" y="898902"/>
                      <a:pt x="62987" y="712922"/>
                    </a:cubicBezTo>
                    <a:cubicBezTo>
                      <a:pt x="130146" y="526942"/>
                      <a:pt x="326459" y="475281"/>
                      <a:pt x="403950" y="356461"/>
                    </a:cubicBezTo>
                    <a:cubicBezTo>
                      <a:pt x="481442" y="237641"/>
                      <a:pt x="504689" y="118820"/>
                      <a:pt x="527936" y="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36"/>
              <p:cNvSpPr/>
              <p:nvPr/>
            </p:nvSpPr>
            <p:spPr>
              <a:xfrm>
                <a:off x="5711404" y="5344663"/>
                <a:ext cx="791979" cy="884319"/>
              </a:xfrm>
              <a:custGeom>
                <a:avLst/>
                <a:gdLst>
                  <a:gd name="connsiteX0" fmla="*/ 0 w 304800"/>
                  <a:gd name="connsiteY0" fmla="*/ 274320 h 274320"/>
                  <a:gd name="connsiteX1" fmla="*/ 182880 w 304800"/>
                  <a:gd name="connsiteY1" fmla="*/ 152400 h 274320"/>
                  <a:gd name="connsiteX2" fmla="*/ 304800 w 304800"/>
                  <a:gd name="connsiteY2" fmla="*/ 0 h 274320"/>
                </a:gdLst>
                <a:ahLst/>
                <a:cxnLst>
                  <a:cxn ang="0">
                    <a:pos x="connsiteX0" y="connsiteY0"/>
                  </a:cxn>
                  <a:cxn ang="0">
                    <a:pos x="connsiteX1" y="connsiteY1"/>
                  </a:cxn>
                  <a:cxn ang="0">
                    <a:pos x="connsiteX2" y="connsiteY2"/>
                  </a:cxn>
                </a:cxnLst>
                <a:rect l="l" t="t" r="r" b="b"/>
                <a:pathLst>
                  <a:path w="304800" h="274320">
                    <a:moveTo>
                      <a:pt x="0" y="274320"/>
                    </a:moveTo>
                    <a:cubicBezTo>
                      <a:pt x="66040" y="236220"/>
                      <a:pt x="132080" y="198120"/>
                      <a:pt x="182880" y="152400"/>
                    </a:cubicBezTo>
                    <a:cubicBezTo>
                      <a:pt x="233680" y="106680"/>
                      <a:pt x="269240" y="53340"/>
                      <a:pt x="304800" y="0"/>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38" name="TextBox 37"/>
            <p:cNvSpPr txBox="1"/>
            <p:nvPr/>
          </p:nvSpPr>
          <p:spPr>
            <a:xfrm>
              <a:off x="9966221" y="5508048"/>
              <a:ext cx="1560555" cy="369332"/>
            </a:xfrm>
            <a:prstGeom prst="rect">
              <a:avLst/>
            </a:prstGeom>
            <a:noFill/>
          </p:spPr>
          <p:txBody>
            <a:bodyPr wrap="none" rtlCol="0">
              <a:spAutoFit/>
            </a:bodyPr>
            <a:lstStyle/>
            <a:p>
              <a:r>
                <a:rPr lang="ca-ES" dirty="0" smtClean="0"/>
                <a:t>High efficiency</a:t>
              </a:r>
              <a:endParaRPr lang="en-GB" dirty="0"/>
            </a:p>
          </p:txBody>
        </p:sp>
        <p:sp>
          <p:nvSpPr>
            <p:cNvPr id="32" name="Left Brace 31"/>
            <p:cNvSpPr/>
            <p:nvPr/>
          </p:nvSpPr>
          <p:spPr>
            <a:xfrm rot="3259214">
              <a:off x="9483975" y="3908757"/>
              <a:ext cx="151254" cy="1837485"/>
            </a:xfrm>
            <a:prstGeom prst="leftBrace">
              <a:avLst>
                <a:gd name="adj1" fmla="val 8333"/>
                <a:gd name="adj2" fmla="val 65854"/>
              </a:avLst>
            </a:prstGeom>
            <a:ln w="381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grpSp>
    </p:spTree>
    <p:extLst>
      <p:ext uri="{BB962C8B-B14F-4D97-AF65-F5344CB8AC3E}">
        <p14:creationId xmlns:p14="http://schemas.microsoft.com/office/powerpoint/2010/main" val="38097912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fade">
                                      <p:cBhvr>
                                        <p:cTn id="10" dur="500"/>
                                        <p:tgtEl>
                                          <p:spTgt spid="2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500"/>
                                        <p:tgtEl>
                                          <p:spTgt spid="45"/>
                                        </p:tgtEl>
                                      </p:cBhvr>
                                    </p:animEffect>
                                  </p:childTnLst>
                                </p:cTn>
                              </p:par>
                              <p:par>
                                <p:cTn id="16" presetID="10" presetClass="entr" presetSubtype="0" fill="hold" nodeType="with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fad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xit" presetSubtype="0" fill="hold" nodeType="clickEffect">
                                  <p:stCondLst>
                                    <p:cond delay="0"/>
                                  </p:stCondLst>
                                  <p:childTnLst>
                                    <p:animEffect transition="out" filter="fade">
                                      <p:cBhvr>
                                        <p:cTn id="27" dur="500"/>
                                        <p:tgtEl>
                                          <p:spTgt spid="39"/>
                                        </p:tgtEl>
                                      </p:cBhvr>
                                    </p:animEffect>
                                    <p:set>
                                      <p:cBhvr>
                                        <p:cTn id="28" dur="1" fill="hold">
                                          <p:stCondLst>
                                            <p:cond delay="499"/>
                                          </p:stCondLst>
                                        </p:cTn>
                                        <p:tgtEl>
                                          <p:spTgt spid="39"/>
                                        </p:tgtEl>
                                        <p:attrNameLst>
                                          <p:attrName>style.visibility</p:attrName>
                                        </p:attrNameLst>
                                      </p:cBhvr>
                                      <p:to>
                                        <p:strVal val="hidden"/>
                                      </p:to>
                                    </p:set>
                                  </p:childTnLst>
                                </p:cTn>
                              </p:par>
                              <p:par>
                                <p:cTn id="29" presetID="10" presetClass="exit" presetSubtype="0" fill="hold" nodeType="withEffect">
                                  <p:stCondLst>
                                    <p:cond delay="0"/>
                                  </p:stCondLst>
                                  <p:childTnLst>
                                    <p:animEffect transition="out" filter="fade">
                                      <p:cBhvr>
                                        <p:cTn id="30" dur="500"/>
                                        <p:tgtEl>
                                          <p:spTgt spid="28"/>
                                        </p:tgtEl>
                                      </p:cBhvr>
                                    </p:animEffect>
                                    <p:set>
                                      <p:cBhvr>
                                        <p:cTn id="31" dur="1" fill="hold">
                                          <p:stCondLst>
                                            <p:cond delay="499"/>
                                          </p:stCondLst>
                                        </p:cTn>
                                        <p:tgtEl>
                                          <p:spTgt spid="28"/>
                                        </p:tgtEl>
                                        <p:attrNameLst>
                                          <p:attrName>style.visibility</p:attrName>
                                        </p:attrNameLst>
                                      </p:cBhvr>
                                      <p:to>
                                        <p:strVal val="hidden"/>
                                      </p:to>
                                    </p:set>
                                  </p:childTnLst>
                                </p:cTn>
                              </p:par>
                              <p:par>
                                <p:cTn id="32" presetID="10" presetClass="exit" presetSubtype="0" fill="hold" nodeType="withEffect">
                                  <p:stCondLst>
                                    <p:cond delay="0"/>
                                  </p:stCondLst>
                                  <p:childTnLst>
                                    <p:animEffect transition="out" filter="fade">
                                      <p:cBhvr>
                                        <p:cTn id="33" dur="500"/>
                                        <p:tgtEl>
                                          <p:spTgt spid="45"/>
                                        </p:tgtEl>
                                      </p:cBhvr>
                                    </p:animEffect>
                                    <p:set>
                                      <p:cBhvr>
                                        <p:cTn id="34" dur="1" fill="hold">
                                          <p:stCondLst>
                                            <p:cond delay="499"/>
                                          </p:stCondLst>
                                        </p:cTn>
                                        <p:tgtEl>
                                          <p:spTgt spid="45"/>
                                        </p:tgtEl>
                                        <p:attrNameLst>
                                          <p:attrName>style.visibility</p:attrName>
                                        </p:attrNameLst>
                                      </p:cBhvr>
                                      <p:to>
                                        <p:strVal val="hidden"/>
                                      </p:to>
                                    </p:set>
                                  </p:childTnLst>
                                </p:cTn>
                              </p:par>
                              <p:par>
                                <p:cTn id="35" presetID="10" presetClass="exit" presetSubtype="0" fill="hold" nodeType="withEffect">
                                  <p:stCondLst>
                                    <p:cond delay="0"/>
                                  </p:stCondLst>
                                  <p:childTnLst>
                                    <p:animEffect transition="out" filter="fade">
                                      <p:cBhvr>
                                        <p:cTn id="36" dur="500"/>
                                        <p:tgtEl>
                                          <p:spTgt spid="29"/>
                                        </p:tgtEl>
                                      </p:cBhvr>
                                    </p:animEffect>
                                    <p:set>
                                      <p:cBhvr>
                                        <p:cTn id="37" dur="1" fill="hold">
                                          <p:stCondLst>
                                            <p:cond delay="499"/>
                                          </p:stCondLst>
                                        </p:cTn>
                                        <p:tgtEl>
                                          <p:spTgt spid="29"/>
                                        </p:tgtEl>
                                        <p:attrNameLst>
                                          <p:attrName>style.visibility</p:attrName>
                                        </p:attrNameLst>
                                      </p:cBhvr>
                                      <p:to>
                                        <p:strVal val="hidden"/>
                                      </p:to>
                                    </p:set>
                                  </p:childTnLst>
                                </p:cTn>
                              </p:par>
                              <p:par>
                                <p:cTn id="38" presetID="10" presetClass="exit" presetSubtype="0" fill="hold" nodeType="withEffect">
                                  <p:stCondLst>
                                    <p:cond delay="0"/>
                                  </p:stCondLst>
                                  <p:childTnLst>
                                    <p:animEffect transition="out" filter="fade">
                                      <p:cBhvr>
                                        <p:cTn id="39" dur="500"/>
                                        <p:tgtEl>
                                          <p:spTgt spid="4"/>
                                        </p:tgtEl>
                                      </p:cBhvr>
                                    </p:animEffect>
                                    <p:set>
                                      <p:cBhvr>
                                        <p:cTn id="40"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 name="Picture 45"/>
          <p:cNvPicPr>
            <a:picLocks noChangeAspect="1"/>
          </p:cNvPicPr>
          <p:nvPr/>
        </p:nvPicPr>
        <p:blipFill>
          <a:blip r:embed="rId3"/>
          <a:stretch>
            <a:fillRect/>
          </a:stretch>
        </p:blipFill>
        <p:spPr>
          <a:xfrm>
            <a:off x="4307568" y="1102520"/>
            <a:ext cx="7230483" cy="4188315"/>
          </a:xfrm>
          <a:prstGeom prst="rect">
            <a:avLst/>
          </a:prstGeom>
        </p:spPr>
      </p:pic>
      <p:sp>
        <p:nvSpPr>
          <p:cNvPr id="2" name="Title 1"/>
          <p:cNvSpPr>
            <a:spLocks noGrp="1"/>
          </p:cNvSpPr>
          <p:nvPr>
            <p:ph type="title"/>
          </p:nvPr>
        </p:nvSpPr>
        <p:spPr>
          <a:xfrm>
            <a:off x="2240417" y="178830"/>
            <a:ext cx="9137955" cy="1325563"/>
          </a:xfrm>
        </p:spPr>
        <p:txBody>
          <a:bodyPr>
            <a:normAutofit/>
          </a:bodyPr>
          <a:lstStyle/>
          <a:p>
            <a:r>
              <a:rPr lang="en-US" sz="3600" dirty="0" smtClean="0"/>
              <a:t>Defining an efficiency </a:t>
            </a:r>
            <a:r>
              <a:rPr lang="en-US" sz="3600" dirty="0" err="1" smtClean="0"/>
              <a:t>morphospace</a:t>
            </a:r>
            <a:endParaRPr lang="en-US" sz="3600" dirty="0"/>
          </a:p>
        </p:txBody>
      </p:sp>
      <p:sp>
        <p:nvSpPr>
          <p:cNvPr id="8" name="TextBox 7"/>
          <p:cNvSpPr txBox="1"/>
          <p:nvPr/>
        </p:nvSpPr>
        <p:spPr>
          <a:xfrm>
            <a:off x="4307568" y="5114922"/>
            <a:ext cx="2226892" cy="461665"/>
          </a:xfrm>
          <a:prstGeom prst="rect">
            <a:avLst/>
          </a:prstGeom>
          <a:noFill/>
        </p:spPr>
        <p:txBody>
          <a:bodyPr wrap="none" rtlCol="0">
            <a:spAutoFit/>
          </a:bodyPr>
          <a:lstStyle/>
          <a:p>
            <a:r>
              <a:rPr lang="ca-ES" sz="2400" dirty="0" err="1" smtClean="0"/>
              <a:t>Storage</a:t>
            </a:r>
            <a:r>
              <a:rPr lang="ca-ES" sz="2400" dirty="0" smtClean="0"/>
              <a:t> </a:t>
            </a:r>
            <a:r>
              <a:rPr lang="ca-ES" sz="2400" dirty="0" err="1" smtClean="0"/>
              <a:t>capacity</a:t>
            </a:r>
            <a:endParaRPr lang="en-US" sz="2400" dirty="0"/>
          </a:p>
        </p:txBody>
      </p:sp>
      <mc:AlternateContent xmlns:mc="http://schemas.openxmlformats.org/markup-compatibility/2006" xmlns:a14="http://schemas.microsoft.com/office/drawing/2010/main">
        <mc:Choice Requires="a14">
          <p:sp>
            <p:nvSpPr>
              <p:cNvPr id="12" name="Rectangle 11"/>
              <p:cNvSpPr/>
              <p:nvPr/>
            </p:nvSpPr>
            <p:spPr>
              <a:xfrm>
                <a:off x="6042271" y="5502260"/>
                <a:ext cx="3452548" cy="9221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en-US" sz="2400" b="1" i="1">
                              <a:latin typeface="Cambria Math" panose="02040503050406030204" pitchFamily="18" charset="0"/>
                            </a:rPr>
                            <m:t>𝒃</m:t>
                          </m:r>
                        </m:e>
                        <m:sub>
                          <m:r>
                            <a:rPr lang="en-US" sz="2400" b="1" i="1">
                              <a:latin typeface="Cambria Math" panose="02040503050406030204" pitchFamily="18" charset="0"/>
                            </a:rPr>
                            <m:t>𝑳</m:t>
                          </m:r>
                        </m:sub>
                      </m:sSub>
                      <m:r>
                        <a:rPr lang="en-US" sz="2400" smtClean="0">
                          <a:latin typeface="Cambria Math" panose="02040503050406030204" pitchFamily="18" charset="0"/>
                          <a:ea typeface="Cambria Math" panose="02040503050406030204" pitchFamily="18" charset="0"/>
                        </a:rPr>
                        <m:t>≡</m:t>
                      </m:r>
                      <m:r>
                        <a:rPr lang="en-US" sz="2400" b="0" i="0">
                          <a:latin typeface="Cambria Math" panose="02040503050406030204" pitchFamily="18" charset="0"/>
                        </a:rPr>
                        <m:t>2</m:t>
                      </m:r>
                      <m:sSub>
                        <m:sSubPr>
                          <m:ctrlPr>
                            <a:rPr lang="en-US" sz="2400" b="0" i="1">
                              <a:latin typeface="Cambria Math" panose="02040503050406030204" pitchFamily="18" charset="0"/>
                            </a:rPr>
                          </m:ctrlPr>
                        </m:sSubPr>
                        <m:e>
                          <m:r>
                            <a:rPr lang="en-US" sz="2400" b="1" i="1">
                              <a:latin typeface="Cambria Math" panose="02040503050406030204" pitchFamily="18" charset="0"/>
                            </a:rPr>
                            <m:t>𝒍𝒐𝒈</m:t>
                          </m:r>
                        </m:e>
                        <m:sub>
                          <m:r>
                            <a:rPr lang="en-US" sz="2400" b="0" i="0">
                              <a:latin typeface="Cambria Math" panose="02040503050406030204" pitchFamily="18" charset="0"/>
                            </a:rPr>
                            <m:t>2</m:t>
                          </m:r>
                        </m:sub>
                      </m:sSub>
                      <m:d>
                        <m:dPr>
                          <m:ctrlPr>
                            <a:rPr lang="en-US" sz="2400" b="0" i="1">
                              <a:latin typeface="Cambria Math" panose="02040503050406030204" pitchFamily="18" charset="0"/>
                            </a:rPr>
                          </m:ctrlPr>
                        </m:dPr>
                        <m:e>
                          <m:f>
                            <m:fPr>
                              <m:type m:val="noBar"/>
                              <m:ctrlPr>
                                <a:rPr lang="en-US" sz="2400" b="0" i="1">
                                  <a:latin typeface="Cambria Math" panose="02040503050406030204" pitchFamily="18" charset="0"/>
                                </a:rPr>
                              </m:ctrlPr>
                            </m:fPr>
                            <m:num>
                              <m:r>
                                <a:rPr lang="en-US" sz="2400" b="1" i="1">
                                  <a:latin typeface="Cambria Math" panose="02040503050406030204" pitchFamily="18" charset="0"/>
                                </a:rPr>
                                <m:t>𝒔</m:t>
                              </m:r>
                              <m:r>
                                <a:rPr lang="en-US" sz="2400" b="0" i="0">
                                  <a:latin typeface="Cambria Math" panose="02040503050406030204" pitchFamily="18" charset="0"/>
                                </a:rPr>
                                <m:t>+</m:t>
                              </m:r>
                              <m:r>
                                <a:rPr lang="en-US" sz="2400" b="1" i="1">
                                  <a:latin typeface="Cambria Math" panose="02040503050406030204" pitchFamily="18" charset="0"/>
                                </a:rPr>
                                <m:t>𝒅</m:t>
                              </m:r>
                              <m:r>
                                <a:rPr lang="en-US" sz="2400" b="0" i="0">
                                  <a:latin typeface="Cambria Math" panose="02040503050406030204" pitchFamily="18" charset="0"/>
                                </a:rPr>
                                <m:t>−1</m:t>
                              </m:r>
                            </m:num>
                            <m:den>
                              <m:r>
                                <a:rPr lang="en-US" sz="2400" b="1" i="1">
                                  <a:latin typeface="Cambria Math" panose="02040503050406030204" pitchFamily="18" charset="0"/>
                                </a:rPr>
                                <m:t>𝒔</m:t>
                              </m:r>
                            </m:den>
                          </m:f>
                        </m:e>
                      </m:d>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6042271" y="5502260"/>
                <a:ext cx="3452548" cy="922176"/>
              </a:xfrm>
              <a:prstGeom prst="rect">
                <a:avLst/>
              </a:prstGeom>
              <a:blipFill>
                <a:blip r:embed="rId4"/>
                <a:stretch>
                  <a:fillRect/>
                </a:stretch>
              </a:blipFill>
            </p:spPr>
            <p:txBody>
              <a:bodyPr/>
              <a:lstStyle/>
              <a:p>
                <a:r>
                  <a:rPr lang="en-GB">
                    <a:noFill/>
                  </a:rPr>
                  <a:t> </a:t>
                </a:r>
              </a:p>
            </p:txBody>
          </p:sp>
        </mc:Fallback>
      </mc:AlternateContent>
      <p:grpSp>
        <p:nvGrpSpPr>
          <p:cNvPr id="20" name="Group 19"/>
          <p:cNvGrpSpPr/>
          <p:nvPr/>
        </p:nvGrpSpPr>
        <p:grpSpPr>
          <a:xfrm>
            <a:off x="1592826" y="1690688"/>
            <a:ext cx="1941937" cy="4800976"/>
            <a:chOff x="3226863" y="-699197"/>
            <a:chExt cx="3461654" cy="8558113"/>
          </a:xfrm>
        </p:grpSpPr>
        <p:grpSp>
          <p:nvGrpSpPr>
            <p:cNvPr id="21" name="Group 20"/>
            <p:cNvGrpSpPr/>
            <p:nvPr/>
          </p:nvGrpSpPr>
          <p:grpSpPr>
            <a:xfrm>
              <a:off x="3502581" y="-699197"/>
              <a:ext cx="3185936" cy="2825787"/>
              <a:chOff x="8293950" y="-3688568"/>
              <a:chExt cx="5633358" cy="4996542"/>
            </a:xfrm>
          </p:grpSpPr>
          <p:pic>
            <p:nvPicPr>
              <p:cNvPr id="24" name="Picture 23"/>
              <p:cNvPicPr>
                <a:picLocks noChangeAspect="1"/>
              </p:cNvPicPr>
              <p:nvPr/>
            </p:nvPicPr>
            <p:blipFill rotWithShape="1">
              <a:blip r:embed="rId5"/>
              <a:srcRect l="15572" t="18223" r="41132" b="13473"/>
              <a:stretch/>
            </p:blipFill>
            <p:spPr>
              <a:xfrm>
                <a:off x="8293950" y="-3688568"/>
                <a:ext cx="5633358" cy="4996542"/>
              </a:xfrm>
              <a:prstGeom prst="rect">
                <a:avLst/>
              </a:prstGeom>
            </p:spPr>
          </p:pic>
          <p:sp>
            <p:nvSpPr>
              <p:cNvPr id="25" name="Rectangle 24"/>
              <p:cNvSpPr/>
              <p:nvPr/>
            </p:nvSpPr>
            <p:spPr>
              <a:xfrm>
                <a:off x="8818540" y="-3543153"/>
                <a:ext cx="587828" cy="63681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2" name="Picture 21"/>
            <p:cNvPicPr>
              <a:picLocks noChangeAspect="1"/>
            </p:cNvPicPr>
            <p:nvPr/>
          </p:nvPicPr>
          <p:blipFill rotWithShape="1">
            <a:blip r:embed="rId6"/>
            <a:srcRect l="30900" t="27574" r="43303" b="25081"/>
            <a:stretch/>
          </p:blipFill>
          <p:spPr>
            <a:xfrm>
              <a:off x="3799259" y="5183659"/>
              <a:ext cx="2592576" cy="2675257"/>
            </a:xfrm>
            <a:prstGeom prst="rect">
              <a:avLst/>
            </a:prstGeom>
          </p:spPr>
        </p:pic>
        <p:pic>
          <p:nvPicPr>
            <p:cNvPr id="23" name="Picture 22"/>
            <p:cNvPicPr>
              <a:picLocks noChangeAspect="1"/>
            </p:cNvPicPr>
            <p:nvPr/>
          </p:nvPicPr>
          <p:blipFill rotWithShape="1">
            <a:blip r:embed="rId7"/>
            <a:srcRect t="3472"/>
            <a:stretch/>
          </p:blipFill>
          <p:spPr>
            <a:xfrm>
              <a:off x="3226863" y="2208829"/>
              <a:ext cx="3461654" cy="2974830"/>
            </a:xfrm>
            <a:prstGeom prst="rect">
              <a:avLst/>
            </a:prstGeom>
          </p:spPr>
        </p:pic>
      </p:grpSp>
      <p:pic>
        <p:nvPicPr>
          <p:cNvPr id="26" name="Picture 25"/>
          <p:cNvPicPr>
            <a:picLocks noChangeAspect="1"/>
          </p:cNvPicPr>
          <p:nvPr/>
        </p:nvPicPr>
        <p:blipFill rotWithShape="1">
          <a:blip r:embed="rId8"/>
          <a:srcRect l="10283" t="14459" r="52300" b="6708"/>
          <a:stretch/>
        </p:blipFill>
        <p:spPr>
          <a:xfrm flipV="1">
            <a:off x="270662" y="0"/>
            <a:ext cx="1547089" cy="2196630"/>
          </a:xfrm>
          <a:prstGeom prst="rect">
            <a:avLst/>
          </a:prstGeom>
        </p:spPr>
      </p:pic>
      <p:sp>
        <p:nvSpPr>
          <p:cNvPr id="27" name="Slide Number Placeholder 26"/>
          <p:cNvSpPr>
            <a:spLocks noGrp="1"/>
          </p:cNvSpPr>
          <p:nvPr>
            <p:ph type="sldNum" sz="quarter" idx="12"/>
          </p:nvPr>
        </p:nvSpPr>
        <p:spPr/>
        <p:txBody>
          <a:bodyPr/>
          <a:lstStyle/>
          <a:p>
            <a:fld id="{2BC1C898-5861-4646-8145-B26DFD443158}" type="slidenum">
              <a:rPr lang="en-US" smtClean="0"/>
              <a:t>26</a:t>
            </a:fld>
            <a:endParaRPr lang="en-US"/>
          </a:p>
        </p:txBody>
      </p:sp>
      <p:sp>
        <p:nvSpPr>
          <p:cNvPr id="14" name="TextBox 10"/>
          <p:cNvSpPr txBox="1">
            <a:spLocks noChangeArrowheads="1"/>
          </p:cNvSpPr>
          <p:nvPr/>
        </p:nvSpPr>
        <p:spPr bwMode="auto">
          <a:xfrm>
            <a:off x="6042271" y="6444476"/>
            <a:ext cx="365830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smtClean="0">
                <a:latin typeface="Calibri" pitchFamily="34" charset="0"/>
              </a:rPr>
              <a:t>(</a:t>
            </a:r>
            <a:r>
              <a:rPr lang="es-ES" altLang="es-ES" sz="1200" dirty="0" err="1" smtClean="0">
                <a:latin typeface="Calibri" pitchFamily="34" charset="0"/>
              </a:rPr>
              <a:t>Poirazi</a:t>
            </a:r>
            <a:r>
              <a:rPr lang="es-ES" altLang="es-ES" sz="1200" dirty="0" smtClean="0">
                <a:latin typeface="Calibri" pitchFamily="34" charset="0"/>
              </a:rPr>
              <a:t> &amp; </a:t>
            </a:r>
            <a:r>
              <a:rPr lang="es-ES" altLang="es-ES" sz="1200" dirty="0" err="1" smtClean="0">
                <a:latin typeface="Calibri" pitchFamily="34" charset="0"/>
              </a:rPr>
              <a:t>Mel</a:t>
            </a:r>
            <a:r>
              <a:rPr lang="es-ES" altLang="es-ES" sz="1200" dirty="0" smtClean="0">
                <a:latin typeface="Calibri" pitchFamily="34" charset="0"/>
              </a:rPr>
              <a:t>, 2001)</a:t>
            </a:r>
            <a:endParaRPr lang="es-ES" altLang="es-ES" sz="1200" dirty="0">
              <a:latin typeface="Calibri" pitchFamily="34" charset="0"/>
            </a:endParaRPr>
          </a:p>
        </p:txBody>
      </p:sp>
    </p:spTree>
    <p:extLst>
      <p:ext uri="{BB962C8B-B14F-4D97-AF65-F5344CB8AC3E}">
        <p14:creationId xmlns:p14="http://schemas.microsoft.com/office/powerpoint/2010/main" val="873481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75400" y="140422"/>
            <a:ext cx="8423315" cy="1325563"/>
          </a:xfrm>
        </p:spPr>
        <p:txBody>
          <a:bodyPr>
            <a:normAutofit/>
          </a:bodyPr>
          <a:lstStyle/>
          <a:p>
            <a:r>
              <a:rPr lang="ca-ES" sz="3600" dirty="0" smtClean="0"/>
              <a:t>Pareto optimality for single neurons</a:t>
            </a:r>
            <a:endParaRPr lang="en-GB" sz="3600" dirty="0"/>
          </a:p>
        </p:txBody>
      </p:sp>
      <p:pic>
        <p:nvPicPr>
          <p:cNvPr id="14" name="Picture 13"/>
          <p:cNvPicPr>
            <a:picLocks noChangeAspect="1"/>
          </p:cNvPicPr>
          <p:nvPr/>
        </p:nvPicPr>
        <p:blipFill rotWithShape="1">
          <a:blip r:embed="rId3"/>
          <a:srcRect l="10283" t="14459" r="52300" b="6708"/>
          <a:stretch/>
        </p:blipFill>
        <p:spPr>
          <a:xfrm flipV="1">
            <a:off x="270662" y="0"/>
            <a:ext cx="1547089" cy="2196630"/>
          </a:xfrm>
          <a:prstGeom prst="rect">
            <a:avLst/>
          </a:prstGeom>
        </p:spPr>
      </p:pic>
      <p:sp>
        <p:nvSpPr>
          <p:cNvPr id="48" name="Slide Number Placeholder 47"/>
          <p:cNvSpPr>
            <a:spLocks noGrp="1"/>
          </p:cNvSpPr>
          <p:nvPr>
            <p:ph type="sldNum" sz="quarter" idx="12"/>
          </p:nvPr>
        </p:nvSpPr>
        <p:spPr/>
        <p:txBody>
          <a:bodyPr/>
          <a:lstStyle/>
          <a:p>
            <a:fld id="{2BC1C898-5861-4646-8145-B26DFD443158}" type="slidenum">
              <a:rPr lang="en-US" smtClean="0"/>
              <a:t>27</a:t>
            </a:fld>
            <a:endParaRPr lang="en-US"/>
          </a:p>
        </p:txBody>
      </p:sp>
      <p:cxnSp>
        <p:nvCxnSpPr>
          <p:cNvPr id="47" name="Straight Arrow Connector 46"/>
          <p:cNvCxnSpPr/>
          <p:nvPr/>
        </p:nvCxnSpPr>
        <p:spPr>
          <a:xfrm flipV="1">
            <a:off x="4376738" y="1465985"/>
            <a:ext cx="0" cy="362656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flipV="1">
            <a:off x="4376738" y="5081548"/>
            <a:ext cx="4400756" cy="11001"/>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rot="16200000">
            <a:off x="2915020" y="3233034"/>
            <a:ext cx="2256503" cy="369332"/>
          </a:xfrm>
          <a:prstGeom prst="rect">
            <a:avLst/>
          </a:prstGeom>
          <a:noFill/>
        </p:spPr>
        <p:txBody>
          <a:bodyPr wrap="square" rtlCol="0">
            <a:spAutoFit/>
          </a:bodyPr>
          <a:lstStyle/>
          <a:p>
            <a:pPr algn="ctr"/>
            <a:r>
              <a:rPr lang="en-US" smtClean="0"/>
              <a:t>Storage capacity</a:t>
            </a:r>
            <a:endParaRPr lang="en-US"/>
          </a:p>
        </p:txBody>
      </p:sp>
      <p:sp>
        <p:nvSpPr>
          <p:cNvPr id="51" name="TextBox 50"/>
          <p:cNvSpPr txBox="1"/>
          <p:nvPr/>
        </p:nvSpPr>
        <p:spPr>
          <a:xfrm>
            <a:off x="5009011" y="5145378"/>
            <a:ext cx="2412922" cy="369332"/>
          </a:xfrm>
          <a:prstGeom prst="rect">
            <a:avLst/>
          </a:prstGeom>
          <a:noFill/>
        </p:spPr>
        <p:txBody>
          <a:bodyPr wrap="square" rtlCol="0">
            <a:spAutoFit/>
          </a:bodyPr>
          <a:lstStyle/>
          <a:p>
            <a:r>
              <a:rPr lang="ca-ES" dirty="0" smtClean="0"/>
              <a:t>Routing Efficiency</a:t>
            </a:r>
            <a:endParaRPr lang="en-US" dirty="0"/>
          </a:p>
        </p:txBody>
      </p:sp>
      <p:pic>
        <p:nvPicPr>
          <p:cNvPr id="52" name="Picture 51"/>
          <p:cNvPicPr>
            <a:picLocks noChangeAspect="1"/>
          </p:cNvPicPr>
          <p:nvPr/>
        </p:nvPicPr>
        <p:blipFill>
          <a:blip r:embed="rId4"/>
          <a:stretch>
            <a:fillRect/>
          </a:stretch>
        </p:blipFill>
        <p:spPr>
          <a:xfrm flipV="1">
            <a:off x="4389503" y="1625228"/>
            <a:ext cx="3779508" cy="3453276"/>
          </a:xfrm>
          <a:prstGeom prst="rect">
            <a:avLst/>
          </a:prstGeom>
        </p:spPr>
      </p:pic>
      <p:grpSp>
        <p:nvGrpSpPr>
          <p:cNvPr id="4" name="Group 3"/>
          <p:cNvGrpSpPr/>
          <p:nvPr/>
        </p:nvGrpSpPr>
        <p:grpSpPr>
          <a:xfrm>
            <a:off x="4771112" y="1978856"/>
            <a:ext cx="3444393" cy="3099335"/>
            <a:chOff x="4771112" y="2377896"/>
            <a:chExt cx="3444393" cy="3099335"/>
          </a:xfrm>
        </p:grpSpPr>
        <p:pic>
          <p:nvPicPr>
            <p:cNvPr id="13" name="Picture 12"/>
            <p:cNvPicPr>
              <a:picLocks noChangeAspect="1"/>
            </p:cNvPicPr>
            <p:nvPr/>
          </p:nvPicPr>
          <p:blipFill rotWithShape="1">
            <a:blip r:embed="rId5"/>
            <a:srcRect t="3472"/>
            <a:stretch/>
          </p:blipFill>
          <p:spPr>
            <a:xfrm>
              <a:off x="6906316" y="2377896"/>
              <a:ext cx="1309189" cy="1125073"/>
            </a:xfrm>
            <a:prstGeom prst="rect">
              <a:avLst/>
            </a:prstGeom>
          </p:spPr>
        </p:pic>
        <p:pic>
          <p:nvPicPr>
            <p:cNvPr id="12" name="Picture 11"/>
            <p:cNvPicPr>
              <a:picLocks noChangeAspect="1"/>
            </p:cNvPicPr>
            <p:nvPr/>
          </p:nvPicPr>
          <p:blipFill rotWithShape="1">
            <a:blip r:embed="rId6">
              <a:clrChange>
                <a:clrFrom>
                  <a:srgbClr val="FFFFFF"/>
                </a:clrFrom>
                <a:clrTo>
                  <a:srgbClr val="FFFFFF">
                    <a:alpha val="0"/>
                  </a:srgbClr>
                </a:clrTo>
              </a:clrChange>
            </a:blip>
            <a:srcRect l="30900" t="27574" r="43303" b="25081"/>
            <a:stretch/>
          </p:blipFill>
          <p:spPr>
            <a:xfrm>
              <a:off x="4771112" y="2607262"/>
              <a:ext cx="826081" cy="852426"/>
            </a:xfrm>
            <a:prstGeom prst="rect">
              <a:avLst/>
            </a:prstGeom>
          </p:spPr>
        </p:pic>
        <p:grpSp>
          <p:nvGrpSpPr>
            <p:cNvPr id="9" name="Group 8"/>
            <p:cNvGrpSpPr/>
            <p:nvPr/>
          </p:nvGrpSpPr>
          <p:grpSpPr>
            <a:xfrm>
              <a:off x="6516821" y="4503997"/>
              <a:ext cx="989544" cy="973234"/>
              <a:chOff x="9058305" y="-1313594"/>
              <a:chExt cx="5633358" cy="4996542"/>
            </a:xfrm>
          </p:grpSpPr>
          <p:pic>
            <p:nvPicPr>
              <p:cNvPr id="10" name="Picture 9"/>
              <p:cNvPicPr>
                <a:picLocks noChangeAspect="1"/>
              </p:cNvPicPr>
              <p:nvPr/>
            </p:nvPicPr>
            <p:blipFill rotWithShape="1">
              <a:blip r:embed="rId7">
                <a:clrChange>
                  <a:clrFrom>
                    <a:srgbClr val="FFFFFF"/>
                  </a:clrFrom>
                  <a:clrTo>
                    <a:srgbClr val="FFFFFF">
                      <a:alpha val="0"/>
                    </a:srgbClr>
                  </a:clrTo>
                </a:clrChange>
              </a:blip>
              <a:srcRect l="15572" t="18223" r="41132" b="13473"/>
              <a:stretch/>
            </p:blipFill>
            <p:spPr>
              <a:xfrm>
                <a:off x="9058305" y="-1313594"/>
                <a:ext cx="5633358" cy="4996542"/>
              </a:xfrm>
              <a:prstGeom prst="rect">
                <a:avLst/>
              </a:prstGeom>
            </p:spPr>
          </p:pic>
          <p:sp>
            <p:nvSpPr>
              <p:cNvPr id="11" name="Rectangle 10"/>
              <p:cNvSpPr/>
              <p:nvPr/>
            </p:nvSpPr>
            <p:spPr>
              <a:xfrm>
                <a:off x="9582893" y="-1168180"/>
                <a:ext cx="587830" cy="63681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3" name="TextBox 2"/>
          <p:cNvSpPr txBox="1"/>
          <p:nvPr/>
        </p:nvSpPr>
        <p:spPr>
          <a:xfrm>
            <a:off x="1717945" y="5876501"/>
            <a:ext cx="9108519" cy="369332"/>
          </a:xfrm>
          <a:prstGeom prst="rect">
            <a:avLst/>
          </a:prstGeom>
          <a:noFill/>
        </p:spPr>
        <p:txBody>
          <a:bodyPr wrap="none" rtlCol="0">
            <a:spAutoFit/>
          </a:bodyPr>
          <a:lstStyle/>
          <a:p>
            <a:r>
              <a:rPr lang="ca-ES" dirty="0" smtClean="0"/>
              <a:t>In a Pareto optimal configuration one functionality cannot increase without decreasing another</a:t>
            </a:r>
            <a:endParaRPr lang="en-GB" dirty="0"/>
          </a:p>
        </p:txBody>
      </p:sp>
      <p:sp>
        <p:nvSpPr>
          <p:cNvPr id="5" name="TextBox 4"/>
          <p:cNvSpPr txBox="1"/>
          <p:nvPr/>
        </p:nvSpPr>
        <p:spPr>
          <a:xfrm>
            <a:off x="8397165" y="3405863"/>
            <a:ext cx="1443024" cy="400110"/>
          </a:xfrm>
          <a:prstGeom prst="rect">
            <a:avLst/>
          </a:prstGeom>
          <a:noFill/>
        </p:spPr>
        <p:txBody>
          <a:bodyPr wrap="none" rtlCol="0">
            <a:spAutoFit/>
          </a:bodyPr>
          <a:lstStyle/>
          <a:p>
            <a:r>
              <a:rPr lang="ca-ES" sz="2000" dirty="0" smtClean="0"/>
              <a:t>Pareto front</a:t>
            </a:r>
            <a:endParaRPr lang="en-GB" sz="2000" dirty="0"/>
          </a:p>
        </p:txBody>
      </p:sp>
      <p:cxnSp>
        <p:nvCxnSpPr>
          <p:cNvPr id="7" name="Straight Arrow Connector 6"/>
          <p:cNvCxnSpPr/>
          <p:nvPr/>
        </p:nvCxnSpPr>
        <p:spPr>
          <a:xfrm flipH="1">
            <a:off x="7506365" y="3588544"/>
            <a:ext cx="890800" cy="348201"/>
          </a:xfrm>
          <a:prstGeom prst="straightConnector1">
            <a:avLst/>
          </a:prstGeom>
          <a:ln w="38100">
            <a:solidFill>
              <a:schemeClr val="tx2"/>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2011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xit" presetSubtype="0" fill="hold" grpId="1" nodeType="clickEffect">
                                  <p:stCondLst>
                                    <p:cond delay="0"/>
                                  </p:stCondLst>
                                  <p:childTnLst>
                                    <p:animEffect transition="out" filter="fade">
                                      <p:cBhvr>
                                        <p:cTn id="14" dur="500"/>
                                        <p:tgtEl>
                                          <p:spTgt spid="5"/>
                                        </p:tgtEl>
                                      </p:cBhvr>
                                    </p:animEffect>
                                    <p:set>
                                      <p:cBhvr>
                                        <p:cTn id="15" dur="1" fill="hold">
                                          <p:stCondLst>
                                            <p:cond delay="499"/>
                                          </p:stCondLst>
                                        </p:cTn>
                                        <p:tgtEl>
                                          <p:spTgt spid="5"/>
                                        </p:tgtEl>
                                        <p:attrNameLst>
                                          <p:attrName>style.visibility</p:attrName>
                                        </p:attrNameLst>
                                      </p:cBhvr>
                                      <p:to>
                                        <p:strVal val="hidden"/>
                                      </p:to>
                                    </p:set>
                                  </p:childTnLst>
                                </p:cTn>
                              </p:par>
                              <p:par>
                                <p:cTn id="16" presetID="10" presetClass="exit" presetSubtype="0" fill="hold" nodeType="withEffect">
                                  <p:stCondLst>
                                    <p:cond delay="0"/>
                                  </p:stCondLst>
                                  <p:childTnLst>
                                    <p:animEffect transition="out" filter="fade">
                                      <p:cBhvr>
                                        <p:cTn id="17" dur="500"/>
                                        <p:tgtEl>
                                          <p:spTgt spid="7"/>
                                        </p:tgtEl>
                                      </p:cBhvr>
                                    </p:animEffect>
                                    <p:set>
                                      <p:cBhvr>
                                        <p:cTn id="18" dur="1" fill="hold">
                                          <p:stCondLst>
                                            <p:cond delay="499"/>
                                          </p:stCondLst>
                                        </p:cTn>
                                        <p:tgtEl>
                                          <p:spTgt spid="7"/>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dissolve">
                                      <p:cBhvr>
                                        <p:cTn id="2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62392" y="194178"/>
            <a:ext cx="9116786" cy="1325563"/>
          </a:xfrm>
        </p:spPr>
        <p:txBody>
          <a:bodyPr>
            <a:normAutofit/>
          </a:bodyPr>
          <a:lstStyle/>
          <a:p>
            <a:r>
              <a:rPr lang="ca-ES" sz="3600" i="1" dirty="0" smtClean="0"/>
              <a:t>In-silico</a:t>
            </a:r>
            <a:r>
              <a:rPr lang="ca-ES" sz="3600" dirty="0" smtClean="0"/>
              <a:t> exploration of the morphospace</a:t>
            </a:r>
            <a:endParaRPr lang="en-GB" sz="3600" dirty="0"/>
          </a:p>
        </p:txBody>
      </p:sp>
      <p:pic>
        <p:nvPicPr>
          <p:cNvPr id="26" name="Picture 25"/>
          <p:cNvPicPr>
            <a:picLocks noChangeAspect="1"/>
          </p:cNvPicPr>
          <p:nvPr/>
        </p:nvPicPr>
        <p:blipFill rotWithShape="1">
          <a:blip r:embed="rId3"/>
          <a:srcRect l="10283" t="14459" r="52300" b="6708"/>
          <a:stretch/>
        </p:blipFill>
        <p:spPr>
          <a:xfrm flipV="1">
            <a:off x="270662" y="0"/>
            <a:ext cx="1547089" cy="2196630"/>
          </a:xfrm>
          <a:prstGeom prst="rect">
            <a:avLst/>
          </a:prstGeom>
        </p:spPr>
      </p:pic>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91374" y="3849001"/>
            <a:ext cx="1740792" cy="1061884"/>
          </a:xfrm>
          <a:prstGeom prst="rect">
            <a:avLst/>
          </a:prstGeom>
        </p:spPr>
      </p:pic>
      <p:pic>
        <p:nvPicPr>
          <p:cNvPr id="4" name="Picture 3"/>
          <p:cNvPicPr>
            <a:picLocks noChangeAspect="1"/>
          </p:cNvPicPr>
          <p:nvPr/>
        </p:nvPicPr>
        <p:blipFill>
          <a:blip r:embed="rId5"/>
          <a:stretch>
            <a:fillRect/>
          </a:stretch>
        </p:blipFill>
        <p:spPr>
          <a:xfrm>
            <a:off x="2720929" y="1519741"/>
            <a:ext cx="7729356" cy="4811447"/>
          </a:xfrm>
          <a:prstGeom prst="rect">
            <a:avLst/>
          </a:prstGeom>
        </p:spPr>
      </p:pic>
      <p:sp>
        <p:nvSpPr>
          <p:cNvPr id="3" name="Slide Number Placeholder 2"/>
          <p:cNvSpPr>
            <a:spLocks noGrp="1"/>
          </p:cNvSpPr>
          <p:nvPr>
            <p:ph type="sldNum" sz="quarter" idx="12"/>
          </p:nvPr>
        </p:nvSpPr>
        <p:spPr/>
        <p:txBody>
          <a:bodyPr/>
          <a:lstStyle/>
          <a:p>
            <a:fld id="{2BC1C898-5861-4646-8145-B26DFD443158}" type="slidenum">
              <a:rPr lang="en-US" smtClean="0"/>
              <a:t>28</a:t>
            </a:fld>
            <a:endParaRPr lang="en-US"/>
          </a:p>
        </p:txBody>
      </p:sp>
      <p:sp>
        <p:nvSpPr>
          <p:cNvPr id="5" name="Rectangle 4"/>
          <p:cNvSpPr/>
          <p:nvPr/>
        </p:nvSpPr>
        <p:spPr>
          <a:xfrm>
            <a:off x="5428343" y="4731657"/>
            <a:ext cx="232228" cy="179228"/>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tx2"/>
                </a:solidFill>
              </a:ln>
              <a:noFill/>
            </a:endParaRPr>
          </a:p>
        </p:txBody>
      </p:sp>
      <p:sp>
        <p:nvSpPr>
          <p:cNvPr id="6" name="TextBox 5"/>
          <p:cNvSpPr txBox="1"/>
          <p:nvPr/>
        </p:nvSpPr>
        <p:spPr>
          <a:xfrm>
            <a:off x="5544457" y="4461801"/>
            <a:ext cx="583045" cy="307777"/>
          </a:xfrm>
          <a:prstGeom prst="rect">
            <a:avLst/>
          </a:prstGeom>
          <a:noFill/>
        </p:spPr>
        <p:txBody>
          <a:bodyPr wrap="none" rtlCol="0">
            <a:spAutoFit/>
          </a:bodyPr>
          <a:lstStyle/>
          <a:p>
            <a:r>
              <a:rPr lang="ca-ES" sz="1400" dirty="0" smtClean="0">
                <a:solidFill>
                  <a:schemeClr val="tx2"/>
                </a:solidFill>
              </a:rPr>
              <a:t>zoom</a:t>
            </a:r>
            <a:endParaRPr lang="en-GB" sz="1400" dirty="0">
              <a:solidFill>
                <a:schemeClr val="tx2"/>
              </a:solidFill>
            </a:endParaRPr>
          </a:p>
        </p:txBody>
      </p:sp>
      <p:sp>
        <p:nvSpPr>
          <p:cNvPr id="11" name="Rectangle 10"/>
          <p:cNvSpPr/>
          <p:nvPr/>
        </p:nvSpPr>
        <p:spPr>
          <a:xfrm>
            <a:off x="7064746" y="4731657"/>
            <a:ext cx="232228" cy="179228"/>
          </a:xfrm>
          <a:prstGeom prst="rect">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ln w="38100">
                <a:solidFill>
                  <a:schemeClr val="tx2"/>
                </a:solidFill>
              </a:ln>
              <a:noFill/>
            </a:endParaRPr>
          </a:p>
        </p:txBody>
      </p:sp>
      <p:sp>
        <p:nvSpPr>
          <p:cNvPr id="12" name="TextBox 11"/>
          <p:cNvSpPr txBox="1"/>
          <p:nvPr/>
        </p:nvSpPr>
        <p:spPr>
          <a:xfrm>
            <a:off x="7180860" y="4461801"/>
            <a:ext cx="583045" cy="307777"/>
          </a:xfrm>
          <a:prstGeom prst="rect">
            <a:avLst/>
          </a:prstGeom>
          <a:noFill/>
        </p:spPr>
        <p:txBody>
          <a:bodyPr wrap="none" rtlCol="0">
            <a:spAutoFit/>
          </a:bodyPr>
          <a:lstStyle/>
          <a:p>
            <a:r>
              <a:rPr lang="ca-ES" sz="1400" dirty="0" smtClean="0">
                <a:solidFill>
                  <a:schemeClr val="tx2"/>
                </a:solidFill>
              </a:rPr>
              <a:t>zoom</a:t>
            </a:r>
            <a:endParaRPr lang="en-GB" sz="1400" dirty="0">
              <a:solidFill>
                <a:schemeClr val="tx2"/>
              </a:solidFill>
            </a:endParaRPr>
          </a:p>
        </p:txBody>
      </p:sp>
      <p:grpSp>
        <p:nvGrpSpPr>
          <p:cNvPr id="8" name="Group 7"/>
          <p:cNvGrpSpPr/>
          <p:nvPr/>
        </p:nvGrpSpPr>
        <p:grpSpPr>
          <a:xfrm>
            <a:off x="4636584" y="4284702"/>
            <a:ext cx="3079075" cy="888496"/>
            <a:chOff x="4636584" y="4284702"/>
            <a:chExt cx="3079075" cy="888496"/>
          </a:xfrm>
        </p:grpSpPr>
        <p:pic>
          <p:nvPicPr>
            <p:cNvPr id="13" name="Picture 12"/>
            <p:cNvPicPr>
              <a:picLocks noChangeAspect="1"/>
            </p:cNvPicPr>
            <p:nvPr/>
          </p:nvPicPr>
          <p:blipFill rotWithShape="1">
            <a:blip r:embed="rId6"/>
            <a:srcRect l="62184" t="50776" r="19153" b="34190"/>
            <a:stretch/>
          </p:blipFill>
          <p:spPr>
            <a:xfrm>
              <a:off x="4665246" y="4349341"/>
              <a:ext cx="1363625" cy="823857"/>
            </a:xfrm>
            <a:prstGeom prst="rect">
              <a:avLst/>
            </a:prstGeom>
          </p:spPr>
        </p:pic>
        <p:pic>
          <p:nvPicPr>
            <p:cNvPr id="14" name="Picture 13"/>
            <p:cNvPicPr>
              <a:picLocks noChangeAspect="1"/>
            </p:cNvPicPr>
            <p:nvPr/>
          </p:nvPicPr>
          <p:blipFill rotWithShape="1">
            <a:blip r:embed="rId7"/>
            <a:srcRect l="63098" t="50145" r="19795" b="35858"/>
            <a:stretch/>
          </p:blipFill>
          <p:spPr>
            <a:xfrm>
              <a:off x="6444516" y="4284702"/>
              <a:ext cx="1271143" cy="780020"/>
            </a:xfrm>
            <a:prstGeom prst="rect">
              <a:avLst/>
            </a:prstGeom>
          </p:spPr>
        </p:pic>
        <p:sp>
          <p:nvSpPr>
            <p:cNvPr id="7" name="Rectangle 6"/>
            <p:cNvSpPr/>
            <p:nvPr/>
          </p:nvSpPr>
          <p:spPr>
            <a:xfrm>
              <a:off x="4636584" y="4696809"/>
              <a:ext cx="239617" cy="215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p:cNvSpPr/>
            <p:nvPr/>
          </p:nvSpPr>
          <p:spPr>
            <a:xfrm>
              <a:off x="6382436" y="4693447"/>
              <a:ext cx="239617" cy="215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9198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01533" y="95494"/>
            <a:ext cx="9495003" cy="1325563"/>
          </a:xfrm>
        </p:spPr>
        <p:txBody>
          <a:bodyPr>
            <a:normAutofit/>
          </a:bodyPr>
          <a:lstStyle/>
          <a:p>
            <a:r>
              <a:rPr lang="ca-ES" sz="3600" dirty="0" smtClean="0"/>
              <a:t>Spine density increases routing efficiency linearly</a:t>
            </a:r>
            <a:endParaRPr lang="en-US" sz="3600" dirty="0"/>
          </a:p>
        </p:txBody>
      </p:sp>
      <p:grpSp>
        <p:nvGrpSpPr>
          <p:cNvPr id="523" name="grp2"/>
          <p:cNvGrpSpPr/>
          <p:nvPr/>
        </p:nvGrpSpPr>
        <p:grpSpPr>
          <a:xfrm>
            <a:off x="1214338" y="2024162"/>
            <a:ext cx="8995681" cy="4246791"/>
            <a:chOff x="1720054" y="2571748"/>
            <a:chExt cx="7258050" cy="2419350"/>
          </a:xfrm>
        </p:grpSpPr>
        <p:sp>
          <p:nvSpPr>
            <p:cNvPr id="524" name="rc4"/>
            <p:cNvSpPr/>
            <p:nvPr/>
          </p:nvSpPr>
          <p:spPr>
            <a:xfrm>
              <a:off x="1720054" y="2571748"/>
              <a:ext cx="7258050" cy="2419350"/>
            </a:xfrm>
            <a:prstGeom prst="rect">
              <a:avLst/>
            </a:prstGeom>
            <a:solidFill>
              <a:srgbClr val="FFFFFF">
                <a:alpha val="100000"/>
              </a:srgbClr>
            </a:solidFill>
            <a:ln w="13550" cap="rnd">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25" name="rc5"/>
            <p:cNvSpPr/>
            <p:nvPr/>
          </p:nvSpPr>
          <p:spPr>
            <a:xfrm>
              <a:off x="2302863" y="3118022"/>
              <a:ext cx="2155491" cy="1375992"/>
            </a:xfrm>
            <a:prstGeom prst="rect">
              <a:avLst/>
            </a:prstGeom>
            <a:solidFill>
              <a:srgbClr val="EBEBEB">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26" name="pl6"/>
            <p:cNvSpPr/>
            <p:nvPr/>
          </p:nvSpPr>
          <p:spPr>
            <a:xfrm>
              <a:off x="2302863" y="4297859"/>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27" name="pl7"/>
            <p:cNvSpPr/>
            <p:nvPr/>
          </p:nvSpPr>
          <p:spPr>
            <a:xfrm>
              <a:off x="2302863" y="3842685"/>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28" name="pl8"/>
            <p:cNvSpPr/>
            <p:nvPr/>
          </p:nvSpPr>
          <p:spPr>
            <a:xfrm>
              <a:off x="2302863" y="3387511"/>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29" name="pl9"/>
            <p:cNvSpPr/>
            <p:nvPr/>
          </p:nvSpPr>
          <p:spPr>
            <a:xfrm>
              <a:off x="246919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0" name="pl10"/>
            <p:cNvSpPr/>
            <p:nvPr/>
          </p:nvSpPr>
          <p:spPr>
            <a:xfrm>
              <a:off x="292490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1" name="pl11"/>
            <p:cNvSpPr/>
            <p:nvPr/>
          </p:nvSpPr>
          <p:spPr>
            <a:xfrm>
              <a:off x="3380608"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2" name="pl12"/>
            <p:cNvSpPr/>
            <p:nvPr/>
          </p:nvSpPr>
          <p:spPr>
            <a:xfrm>
              <a:off x="3836315"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3" name="pl13"/>
            <p:cNvSpPr/>
            <p:nvPr/>
          </p:nvSpPr>
          <p:spPr>
            <a:xfrm>
              <a:off x="429202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4" name="pl14"/>
            <p:cNvSpPr/>
            <p:nvPr/>
          </p:nvSpPr>
          <p:spPr>
            <a:xfrm>
              <a:off x="2302863" y="4070272"/>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5" name="pl15"/>
            <p:cNvSpPr/>
            <p:nvPr/>
          </p:nvSpPr>
          <p:spPr>
            <a:xfrm>
              <a:off x="2302863" y="361509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6" name="pl16"/>
            <p:cNvSpPr/>
            <p:nvPr/>
          </p:nvSpPr>
          <p:spPr>
            <a:xfrm>
              <a:off x="2302863" y="3159924"/>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7" name="pl17"/>
            <p:cNvSpPr/>
            <p:nvPr/>
          </p:nvSpPr>
          <p:spPr>
            <a:xfrm>
              <a:off x="269704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8" name="pl18"/>
            <p:cNvSpPr/>
            <p:nvPr/>
          </p:nvSpPr>
          <p:spPr>
            <a:xfrm>
              <a:off x="3152755"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9" name="pl19"/>
            <p:cNvSpPr/>
            <p:nvPr/>
          </p:nvSpPr>
          <p:spPr>
            <a:xfrm>
              <a:off x="3608462"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0" name="pl20"/>
            <p:cNvSpPr/>
            <p:nvPr/>
          </p:nvSpPr>
          <p:spPr>
            <a:xfrm>
              <a:off x="4064168"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1" name="pt21"/>
            <p:cNvSpPr/>
            <p:nvPr/>
          </p:nvSpPr>
          <p:spPr>
            <a:xfrm>
              <a:off x="2444370" y="36008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2" name="pt22"/>
            <p:cNvSpPr/>
            <p:nvPr/>
          </p:nvSpPr>
          <p:spPr>
            <a:xfrm>
              <a:off x="2444370" y="398522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3" name="pl23"/>
            <p:cNvSpPr/>
            <p:nvPr/>
          </p:nvSpPr>
          <p:spPr>
            <a:xfrm>
              <a:off x="2469196" y="3755513"/>
              <a:ext cx="0" cy="45498"/>
            </a:xfrm>
            <a:custGeom>
              <a:avLst/>
              <a:gdLst/>
              <a:ahLst/>
              <a:cxnLst/>
              <a:rect l="0" t="0" r="0" b="0"/>
              <a:pathLst>
                <a:path h="45498">
                  <a:moveTo>
                    <a:pt x="0" y="4549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4" name="pl24"/>
            <p:cNvSpPr/>
            <p:nvPr/>
          </p:nvSpPr>
          <p:spPr>
            <a:xfrm>
              <a:off x="2469196" y="3877522"/>
              <a:ext cx="0" cy="106422"/>
            </a:xfrm>
            <a:custGeom>
              <a:avLst/>
              <a:gdLst/>
              <a:ahLst/>
              <a:cxnLst/>
              <a:rect l="0" t="0" r="0" b="0"/>
              <a:pathLst>
                <a:path h="106422">
                  <a:moveTo>
                    <a:pt x="0" y="0"/>
                  </a:moveTo>
                  <a:lnTo>
                    <a:pt x="0" y="1064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5" name="pg25"/>
            <p:cNvSpPr/>
            <p:nvPr/>
          </p:nvSpPr>
          <p:spPr>
            <a:xfrm>
              <a:off x="2400840" y="3801011"/>
              <a:ext cx="136711" cy="76510"/>
            </a:xfrm>
            <a:custGeom>
              <a:avLst/>
              <a:gdLst/>
              <a:ahLst/>
              <a:cxnLst/>
              <a:rect l="0" t="0" r="0" b="0"/>
              <a:pathLst>
                <a:path w="136711" h="76510">
                  <a:moveTo>
                    <a:pt x="0" y="0"/>
                  </a:moveTo>
                  <a:lnTo>
                    <a:pt x="0" y="76510"/>
                  </a:lnTo>
                  <a:lnTo>
                    <a:pt x="136711" y="765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6" name="pl26"/>
            <p:cNvSpPr/>
            <p:nvPr/>
          </p:nvSpPr>
          <p:spPr>
            <a:xfrm>
              <a:off x="2400840" y="381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7" name="pt27"/>
            <p:cNvSpPr/>
            <p:nvPr/>
          </p:nvSpPr>
          <p:spPr>
            <a:xfrm>
              <a:off x="2626652" y="36008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8" name="pt28"/>
            <p:cNvSpPr/>
            <p:nvPr/>
          </p:nvSpPr>
          <p:spPr>
            <a:xfrm>
              <a:off x="2626652" y="398522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9" name="pl29"/>
            <p:cNvSpPr/>
            <p:nvPr/>
          </p:nvSpPr>
          <p:spPr>
            <a:xfrm>
              <a:off x="2651478" y="3755513"/>
              <a:ext cx="0" cy="45498"/>
            </a:xfrm>
            <a:custGeom>
              <a:avLst/>
              <a:gdLst/>
              <a:ahLst/>
              <a:cxnLst/>
              <a:rect l="0" t="0" r="0" b="0"/>
              <a:pathLst>
                <a:path h="45498">
                  <a:moveTo>
                    <a:pt x="0" y="4549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0" name="pl30"/>
            <p:cNvSpPr/>
            <p:nvPr/>
          </p:nvSpPr>
          <p:spPr>
            <a:xfrm>
              <a:off x="2651478" y="3877522"/>
              <a:ext cx="0" cy="106422"/>
            </a:xfrm>
            <a:custGeom>
              <a:avLst/>
              <a:gdLst/>
              <a:ahLst/>
              <a:cxnLst/>
              <a:rect l="0" t="0" r="0" b="0"/>
              <a:pathLst>
                <a:path h="106422">
                  <a:moveTo>
                    <a:pt x="0" y="0"/>
                  </a:moveTo>
                  <a:lnTo>
                    <a:pt x="0" y="1064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1" name="pg31"/>
            <p:cNvSpPr/>
            <p:nvPr/>
          </p:nvSpPr>
          <p:spPr>
            <a:xfrm>
              <a:off x="2583122" y="3801011"/>
              <a:ext cx="136711" cy="76510"/>
            </a:xfrm>
            <a:custGeom>
              <a:avLst/>
              <a:gdLst/>
              <a:ahLst/>
              <a:cxnLst/>
              <a:rect l="0" t="0" r="0" b="0"/>
              <a:pathLst>
                <a:path w="136711" h="76510">
                  <a:moveTo>
                    <a:pt x="0" y="0"/>
                  </a:moveTo>
                  <a:lnTo>
                    <a:pt x="0" y="76510"/>
                  </a:lnTo>
                  <a:lnTo>
                    <a:pt x="136711" y="765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2" name="pl32"/>
            <p:cNvSpPr/>
            <p:nvPr/>
          </p:nvSpPr>
          <p:spPr>
            <a:xfrm>
              <a:off x="2583122" y="381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3" name="pt33"/>
            <p:cNvSpPr/>
            <p:nvPr/>
          </p:nvSpPr>
          <p:spPr>
            <a:xfrm>
              <a:off x="2808935" y="36008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4" name="pt34"/>
            <p:cNvSpPr/>
            <p:nvPr/>
          </p:nvSpPr>
          <p:spPr>
            <a:xfrm>
              <a:off x="2808935" y="398522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5" name="pl35"/>
            <p:cNvSpPr/>
            <p:nvPr/>
          </p:nvSpPr>
          <p:spPr>
            <a:xfrm>
              <a:off x="2833761" y="3755513"/>
              <a:ext cx="0" cy="45498"/>
            </a:xfrm>
            <a:custGeom>
              <a:avLst/>
              <a:gdLst/>
              <a:ahLst/>
              <a:cxnLst/>
              <a:rect l="0" t="0" r="0" b="0"/>
              <a:pathLst>
                <a:path h="45498">
                  <a:moveTo>
                    <a:pt x="0" y="4549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6" name="pl36"/>
            <p:cNvSpPr/>
            <p:nvPr/>
          </p:nvSpPr>
          <p:spPr>
            <a:xfrm>
              <a:off x="2833761" y="3877522"/>
              <a:ext cx="0" cy="106422"/>
            </a:xfrm>
            <a:custGeom>
              <a:avLst/>
              <a:gdLst/>
              <a:ahLst/>
              <a:cxnLst/>
              <a:rect l="0" t="0" r="0" b="0"/>
              <a:pathLst>
                <a:path h="106422">
                  <a:moveTo>
                    <a:pt x="0" y="0"/>
                  </a:moveTo>
                  <a:lnTo>
                    <a:pt x="0" y="1064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7" name="pg37"/>
            <p:cNvSpPr/>
            <p:nvPr/>
          </p:nvSpPr>
          <p:spPr>
            <a:xfrm>
              <a:off x="2765405" y="3801011"/>
              <a:ext cx="136711" cy="76510"/>
            </a:xfrm>
            <a:custGeom>
              <a:avLst/>
              <a:gdLst/>
              <a:ahLst/>
              <a:cxnLst/>
              <a:rect l="0" t="0" r="0" b="0"/>
              <a:pathLst>
                <a:path w="136711" h="76510">
                  <a:moveTo>
                    <a:pt x="0" y="0"/>
                  </a:moveTo>
                  <a:lnTo>
                    <a:pt x="0" y="76510"/>
                  </a:lnTo>
                  <a:lnTo>
                    <a:pt x="136711" y="765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8" name="pl38"/>
            <p:cNvSpPr/>
            <p:nvPr/>
          </p:nvSpPr>
          <p:spPr>
            <a:xfrm>
              <a:off x="2765405" y="381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9" name="pt39"/>
            <p:cNvSpPr/>
            <p:nvPr/>
          </p:nvSpPr>
          <p:spPr>
            <a:xfrm>
              <a:off x="2991217" y="36008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0" name="pt40"/>
            <p:cNvSpPr/>
            <p:nvPr/>
          </p:nvSpPr>
          <p:spPr>
            <a:xfrm>
              <a:off x="2991217" y="398522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1" name="pl41"/>
            <p:cNvSpPr/>
            <p:nvPr/>
          </p:nvSpPr>
          <p:spPr>
            <a:xfrm>
              <a:off x="3016043" y="3755513"/>
              <a:ext cx="0" cy="45498"/>
            </a:xfrm>
            <a:custGeom>
              <a:avLst/>
              <a:gdLst/>
              <a:ahLst/>
              <a:cxnLst/>
              <a:rect l="0" t="0" r="0" b="0"/>
              <a:pathLst>
                <a:path h="45498">
                  <a:moveTo>
                    <a:pt x="0" y="4549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2" name="pl42"/>
            <p:cNvSpPr/>
            <p:nvPr/>
          </p:nvSpPr>
          <p:spPr>
            <a:xfrm>
              <a:off x="3016043" y="3877522"/>
              <a:ext cx="0" cy="106422"/>
            </a:xfrm>
            <a:custGeom>
              <a:avLst/>
              <a:gdLst/>
              <a:ahLst/>
              <a:cxnLst/>
              <a:rect l="0" t="0" r="0" b="0"/>
              <a:pathLst>
                <a:path h="106422">
                  <a:moveTo>
                    <a:pt x="0" y="0"/>
                  </a:moveTo>
                  <a:lnTo>
                    <a:pt x="0" y="1064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3" name="pg43"/>
            <p:cNvSpPr/>
            <p:nvPr/>
          </p:nvSpPr>
          <p:spPr>
            <a:xfrm>
              <a:off x="2947687" y="3801011"/>
              <a:ext cx="136711" cy="76510"/>
            </a:xfrm>
            <a:custGeom>
              <a:avLst/>
              <a:gdLst/>
              <a:ahLst/>
              <a:cxnLst/>
              <a:rect l="0" t="0" r="0" b="0"/>
              <a:pathLst>
                <a:path w="136711" h="76510">
                  <a:moveTo>
                    <a:pt x="0" y="0"/>
                  </a:moveTo>
                  <a:lnTo>
                    <a:pt x="0" y="76510"/>
                  </a:lnTo>
                  <a:lnTo>
                    <a:pt x="136711" y="765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4" name="pl44"/>
            <p:cNvSpPr/>
            <p:nvPr/>
          </p:nvSpPr>
          <p:spPr>
            <a:xfrm>
              <a:off x="2947687" y="381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5" name="pt45"/>
            <p:cNvSpPr/>
            <p:nvPr/>
          </p:nvSpPr>
          <p:spPr>
            <a:xfrm>
              <a:off x="3173500" y="36008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6" name="pt46"/>
            <p:cNvSpPr/>
            <p:nvPr/>
          </p:nvSpPr>
          <p:spPr>
            <a:xfrm>
              <a:off x="3173500" y="398522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7" name="pl47"/>
            <p:cNvSpPr/>
            <p:nvPr/>
          </p:nvSpPr>
          <p:spPr>
            <a:xfrm>
              <a:off x="3198326" y="3755513"/>
              <a:ext cx="0" cy="45498"/>
            </a:xfrm>
            <a:custGeom>
              <a:avLst/>
              <a:gdLst/>
              <a:ahLst/>
              <a:cxnLst/>
              <a:rect l="0" t="0" r="0" b="0"/>
              <a:pathLst>
                <a:path h="45498">
                  <a:moveTo>
                    <a:pt x="0" y="4549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8" name="pl48"/>
            <p:cNvSpPr/>
            <p:nvPr/>
          </p:nvSpPr>
          <p:spPr>
            <a:xfrm>
              <a:off x="3198326" y="3877522"/>
              <a:ext cx="0" cy="106422"/>
            </a:xfrm>
            <a:custGeom>
              <a:avLst/>
              <a:gdLst/>
              <a:ahLst/>
              <a:cxnLst/>
              <a:rect l="0" t="0" r="0" b="0"/>
              <a:pathLst>
                <a:path h="106422">
                  <a:moveTo>
                    <a:pt x="0" y="0"/>
                  </a:moveTo>
                  <a:lnTo>
                    <a:pt x="0" y="1064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9" name="pg49"/>
            <p:cNvSpPr/>
            <p:nvPr/>
          </p:nvSpPr>
          <p:spPr>
            <a:xfrm>
              <a:off x="3129970" y="3801011"/>
              <a:ext cx="136711" cy="76510"/>
            </a:xfrm>
            <a:custGeom>
              <a:avLst/>
              <a:gdLst/>
              <a:ahLst/>
              <a:cxnLst/>
              <a:rect l="0" t="0" r="0" b="0"/>
              <a:pathLst>
                <a:path w="136711" h="76510">
                  <a:moveTo>
                    <a:pt x="0" y="0"/>
                  </a:moveTo>
                  <a:lnTo>
                    <a:pt x="0" y="76510"/>
                  </a:lnTo>
                  <a:lnTo>
                    <a:pt x="136711" y="765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0" name="pl50"/>
            <p:cNvSpPr/>
            <p:nvPr/>
          </p:nvSpPr>
          <p:spPr>
            <a:xfrm>
              <a:off x="3129970" y="381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1" name="pt51"/>
            <p:cNvSpPr/>
            <p:nvPr/>
          </p:nvSpPr>
          <p:spPr>
            <a:xfrm>
              <a:off x="3355783" y="36008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2" name="pt52"/>
            <p:cNvSpPr/>
            <p:nvPr/>
          </p:nvSpPr>
          <p:spPr>
            <a:xfrm>
              <a:off x="3355783" y="398522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3" name="pl53"/>
            <p:cNvSpPr/>
            <p:nvPr/>
          </p:nvSpPr>
          <p:spPr>
            <a:xfrm>
              <a:off x="3380608" y="3755513"/>
              <a:ext cx="0" cy="45498"/>
            </a:xfrm>
            <a:custGeom>
              <a:avLst/>
              <a:gdLst/>
              <a:ahLst/>
              <a:cxnLst/>
              <a:rect l="0" t="0" r="0" b="0"/>
              <a:pathLst>
                <a:path h="45498">
                  <a:moveTo>
                    <a:pt x="0" y="4549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4" name="pl54"/>
            <p:cNvSpPr/>
            <p:nvPr/>
          </p:nvSpPr>
          <p:spPr>
            <a:xfrm>
              <a:off x="3380608" y="3877522"/>
              <a:ext cx="0" cy="106422"/>
            </a:xfrm>
            <a:custGeom>
              <a:avLst/>
              <a:gdLst/>
              <a:ahLst/>
              <a:cxnLst/>
              <a:rect l="0" t="0" r="0" b="0"/>
              <a:pathLst>
                <a:path h="106422">
                  <a:moveTo>
                    <a:pt x="0" y="0"/>
                  </a:moveTo>
                  <a:lnTo>
                    <a:pt x="0" y="1064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5" name="pg55"/>
            <p:cNvSpPr/>
            <p:nvPr/>
          </p:nvSpPr>
          <p:spPr>
            <a:xfrm>
              <a:off x="3312253" y="3801011"/>
              <a:ext cx="136711" cy="76510"/>
            </a:xfrm>
            <a:custGeom>
              <a:avLst/>
              <a:gdLst/>
              <a:ahLst/>
              <a:cxnLst/>
              <a:rect l="0" t="0" r="0" b="0"/>
              <a:pathLst>
                <a:path w="136711" h="76510">
                  <a:moveTo>
                    <a:pt x="0" y="0"/>
                  </a:moveTo>
                  <a:lnTo>
                    <a:pt x="0" y="76510"/>
                  </a:lnTo>
                  <a:lnTo>
                    <a:pt x="136711" y="765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6" name="pl56"/>
            <p:cNvSpPr/>
            <p:nvPr/>
          </p:nvSpPr>
          <p:spPr>
            <a:xfrm>
              <a:off x="3312253" y="381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7" name="pt57"/>
            <p:cNvSpPr/>
            <p:nvPr/>
          </p:nvSpPr>
          <p:spPr>
            <a:xfrm>
              <a:off x="3538065" y="36008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8" name="pt58"/>
            <p:cNvSpPr/>
            <p:nvPr/>
          </p:nvSpPr>
          <p:spPr>
            <a:xfrm>
              <a:off x="3538065" y="398522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9" name="pl59"/>
            <p:cNvSpPr/>
            <p:nvPr/>
          </p:nvSpPr>
          <p:spPr>
            <a:xfrm>
              <a:off x="3562891" y="3755513"/>
              <a:ext cx="0" cy="45498"/>
            </a:xfrm>
            <a:custGeom>
              <a:avLst/>
              <a:gdLst/>
              <a:ahLst/>
              <a:cxnLst/>
              <a:rect l="0" t="0" r="0" b="0"/>
              <a:pathLst>
                <a:path h="45498">
                  <a:moveTo>
                    <a:pt x="0" y="4549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0" name="pl60"/>
            <p:cNvSpPr/>
            <p:nvPr/>
          </p:nvSpPr>
          <p:spPr>
            <a:xfrm>
              <a:off x="3562891" y="3877522"/>
              <a:ext cx="0" cy="106422"/>
            </a:xfrm>
            <a:custGeom>
              <a:avLst/>
              <a:gdLst/>
              <a:ahLst/>
              <a:cxnLst/>
              <a:rect l="0" t="0" r="0" b="0"/>
              <a:pathLst>
                <a:path h="106422">
                  <a:moveTo>
                    <a:pt x="0" y="0"/>
                  </a:moveTo>
                  <a:lnTo>
                    <a:pt x="0" y="1064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1" name="pg61"/>
            <p:cNvSpPr/>
            <p:nvPr/>
          </p:nvSpPr>
          <p:spPr>
            <a:xfrm>
              <a:off x="3494535" y="3801011"/>
              <a:ext cx="136711" cy="76510"/>
            </a:xfrm>
            <a:custGeom>
              <a:avLst/>
              <a:gdLst/>
              <a:ahLst/>
              <a:cxnLst/>
              <a:rect l="0" t="0" r="0" b="0"/>
              <a:pathLst>
                <a:path w="136711" h="76510">
                  <a:moveTo>
                    <a:pt x="0" y="0"/>
                  </a:moveTo>
                  <a:lnTo>
                    <a:pt x="0" y="76510"/>
                  </a:lnTo>
                  <a:lnTo>
                    <a:pt x="136711" y="765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2" name="pl62"/>
            <p:cNvSpPr/>
            <p:nvPr/>
          </p:nvSpPr>
          <p:spPr>
            <a:xfrm>
              <a:off x="3494535" y="381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3" name="pt63"/>
            <p:cNvSpPr/>
            <p:nvPr/>
          </p:nvSpPr>
          <p:spPr>
            <a:xfrm>
              <a:off x="3720348" y="36008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4" name="pt64"/>
            <p:cNvSpPr/>
            <p:nvPr/>
          </p:nvSpPr>
          <p:spPr>
            <a:xfrm>
              <a:off x="3720348" y="398522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5" name="pl65"/>
            <p:cNvSpPr/>
            <p:nvPr/>
          </p:nvSpPr>
          <p:spPr>
            <a:xfrm>
              <a:off x="3745174" y="3755513"/>
              <a:ext cx="0" cy="45498"/>
            </a:xfrm>
            <a:custGeom>
              <a:avLst/>
              <a:gdLst/>
              <a:ahLst/>
              <a:cxnLst/>
              <a:rect l="0" t="0" r="0" b="0"/>
              <a:pathLst>
                <a:path h="45498">
                  <a:moveTo>
                    <a:pt x="0" y="4549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6" name="pl66"/>
            <p:cNvSpPr/>
            <p:nvPr/>
          </p:nvSpPr>
          <p:spPr>
            <a:xfrm>
              <a:off x="3745174" y="3877522"/>
              <a:ext cx="0" cy="106422"/>
            </a:xfrm>
            <a:custGeom>
              <a:avLst/>
              <a:gdLst/>
              <a:ahLst/>
              <a:cxnLst/>
              <a:rect l="0" t="0" r="0" b="0"/>
              <a:pathLst>
                <a:path h="106422">
                  <a:moveTo>
                    <a:pt x="0" y="0"/>
                  </a:moveTo>
                  <a:lnTo>
                    <a:pt x="0" y="1064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7" name="pg67"/>
            <p:cNvSpPr/>
            <p:nvPr/>
          </p:nvSpPr>
          <p:spPr>
            <a:xfrm>
              <a:off x="3676818" y="3801011"/>
              <a:ext cx="136711" cy="76510"/>
            </a:xfrm>
            <a:custGeom>
              <a:avLst/>
              <a:gdLst/>
              <a:ahLst/>
              <a:cxnLst/>
              <a:rect l="0" t="0" r="0" b="0"/>
              <a:pathLst>
                <a:path w="136711" h="76510">
                  <a:moveTo>
                    <a:pt x="0" y="0"/>
                  </a:moveTo>
                  <a:lnTo>
                    <a:pt x="0" y="76510"/>
                  </a:lnTo>
                  <a:lnTo>
                    <a:pt x="136711" y="765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8" name="pl68"/>
            <p:cNvSpPr/>
            <p:nvPr/>
          </p:nvSpPr>
          <p:spPr>
            <a:xfrm>
              <a:off x="3676818" y="381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9" name="pt69"/>
            <p:cNvSpPr/>
            <p:nvPr/>
          </p:nvSpPr>
          <p:spPr>
            <a:xfrm>
              <a:off x="3902630" y="36008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0" name="pt70"/>
            <p:cNvSpPr/>
            <p:nvPr/>
          </p:nvSpPr>
          <p:spPr>
            <a:xfrm>
              <a:off x="3902630" y="398522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1" name="pl71"/>
            <p:cNvSpPr/>
            <p:nvPr/>
          </p:nvSpPr>
          <p:spPr>
            <a:xfrm>
              <a:off x="3927456" y="3755513"/>
              <a:ext cx="0" cy="45498"/>
            </a:xfrm>
            <a:custGeom>
              <a:avLst/>
              <a:gdLst/>
              <a:ahLst/>
              <a:cxnLst/>
              <a:rect l="0" t="0" r="0" b="0"/>
              <a:pathLst>
                <a:path h="45498">
                  <a:moveTo>
                    <a:pt x="0" y="4549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2" name="pl72"/>
            <p:cNvSpPr/>
            <p:nvPr/>
          </p:nvSpPr>
          <p:spPr>
            <a:xfrm>
              <a:off x="3927456" y="3877522"/>
              <a:ext cx="0" cy="106422"/>
            </a:xfrm>
            <a:custGeom>
              <a:avLst/>
              <a:gdLst/>
              <a:ahLst/>
              <a:cxnLst/>
              <a:rect l="0" t="0" r="0" b="0"/>
              <a:pathLst>
                <a:path h="106422">
                  <a:moveTo>
                    <a:pt x="0" y="0"/>
                  </a:moveTo>
                  <a:lnTo>
                    <a:pt x="0" y="1064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3" name="pg73"/>
            <p:cNvSpPr/>
            <p:nvPr/>
          </p:nvSpPr>
          <p:spPr>
            <a:xfrm>
              <a:off x="3859100" y="3801011"/>
              <a:ext cx="136711" cy="76510"/>
            </a:xfrm>
            <a:custGeom>
              <a:avLst/>
              <a:gdLst/>
              <a:ahLst/>
              <a:cxnLst/>
              <a:rect l="0" t="0" r="0" b="0"/>
              <a:pathLst>
                <a:path w="136711" h="76510">
                  <a:moveTo>
                    <a:pt x="0" y="0"/>
                  </a:moveTo>
                  <a:lnTo>
                    <a:pt x="0" y="76510"/>
                  </a:lnTo>
                  <a:lnTo>
                    <a:pt x="136711" y="765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4" name="pl74"/>
            <p:cNvSpPr/>
            <p:nvPr/>
          </p:nvSpPr>
          <p:spPr>
            <a:xfrm>
              <a:off x="3859100" y="381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5" name="pt75"/>
            <p:cNvSpPr/>
            <p:nvPr/>
          </p:nvSpPr>
          <p:spPr>
            <a:xfrm>
              <a:off x="4084913" y="36008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6" name="pt76"/>
            <p:cNvSpPr/>
            <p:nvPr/>
          </p:nvSpPr>
          <p:spPr>
            <a:xfrm>
              <a:off x="4084913" y="398522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7" name="pl77"/>
            <p:cNvSpPr/>
            <p:nvPr/>
          </p:nvSpPr>
          <p:spPr>
            <a:xfrm>
              <a:off x="4109739" y="3755513"/>
              <a:ext cx="0" cy="45498"/>
            </a:xfrm>
            <a:custGeom>
              <a:avLst/>
              <a:gdLst/>
              <a:ahLst/>
              <a:cxnLst/>
              <a:rect l="0" t="0" r="0" b="0"/>
              <a:pathLst>
                <a:path h="45498">
                  <a:moveTo>
                    <a:pt x="0" y="4549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8" name="pl78"/>
            <p:cNvSpPr/>
            <p:nvPr/>
          </p:nvSpPr>
          <p:spPr>
            <a:xfrm>
              <a:off x="4109739" y="3877522"/>
              <a:ext cx="0" cy="106422"/>
            </a:xfrm>
            <a:custGeom>
              <a:avLst/>
              <a:gdLst/>
              <a:ahLst/>
              <a:cxnLst/>
              <a:rect l="0" t="0" r="0" b="0"/>
              <a:pathLst>
                <a:path h="106422">
                  <a:moveTo>
                    <a:pt x="0" y="0"/>
                  </a:moveTo>
                  <a:lnTo>
                    <a:pt x="0" y="1064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9" name="pg79"/>
            <p:cNvSpPr/>
            <p:nvPr/>
          </p:nvSpPr>
          <p:spPr>
            <a:xfrm>
              <a:off x="4041383" y="3801011"/>
              <a:ext cx="136711" cy="76510"/>
            </a:xfrm>
            <a:custGeom>
              <a:avLst/>
              <a:gdLst/>
              <a:ahLst/>
              <a:cxnLst/>
              <a:rect l="0" t="0" r="0" b="0"/>
              <a:pathLst>
                <a:path w="136711" h="76510">
                  <a:moveTo>
                    <a:pt x="0" y="0"/>
                  </a:moveTo>
                  <a:lnTo>
                    <a:pt x="0" y="76510"/>
                  </a:lnTo>
                  <a:lnTo>
                    <a:pt x="136711" y="765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0" name="pl80"/>
            <p:cNvSpPr/>
            <p:nvPr/>
          </p:nvSpPr>
          <p:spPr>
            <a:xfrm>
              <a:off x="4041383" y="381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1" name="pt81"/>
            <p:cNvSpPr/>
            <p:nvPr/>
          </p:nvSpPr>
          <p:spPr>
            <a:xfrm>
              <a:off x="4267195" y="36008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2" name="pt82"/>
            <p:cNvSpPr/>
            <p:nvPr/>
          </p:nvSpPr>
          <p:spPr>
            <a:xfrm>
              <a:off x="4267195" y="398522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3" name="pl83"/>
            <p:cNvSpPr/>
            <p:nvPr/>
          </p:nvSpPr>
          <p:spPr>
            <a:xfrm>
              <a:off x="4292021" y="3755513"/>
              <a:ext cx="0" cy="45498"/>
            </a:xfrm>
            <a:custGeom>
              <a:avLst/>
              <a:gdLst/>
              <a:ahLst/>
              <a:cxnLst/>
              <a:rect l="0" t="0" r="0" b="0"/>
              <a:pathLst>
                <a:path h="45498">
                  <a:moveTo>
                    <a:pt x="0" y="4549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4" name="pl84"/>
            <p:cNvSpPr/>
            <p:nvPr/>
          </p:nvSpPr>
          <p:spPr>
            <a:xfrm>
              <a:off x="4292021" y="3877522"/>
              <a:ext cx="0" cy="106422"/>
            </a:xfrm>
            <a:custGeom>
              <a:avLst/>
              <a:gdLst/>
              <a:ahLst/>
              <a:cxnLst/>
              <a:rect l="0" t="0" r="0" b="0"/>
              <a:pathLst>
                <a:path h="106422">
                  <a:moveTo>
                    <a:pt x="0" y="0"/>
                  </a:moveTo>
                  <a:lnTo>
                    <a:pt x="0" y="1064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5" name="pg85"/>
            <p:cNvSpPr/>
            <p:nvPr/>
          </p:nvSpPr>
          <p:spPr>
            <a:xfrm>
              <a:off x="4223665" y="3801011"/>
              <a:ext cx="136711" cy="76510"/>
            </a:xfrm>
            <a:custGeom>
              <a:avLst/>
              <a:gdLst/>
              <a:ahLst/>
              <a:cxnLst/>
              <a:rect l="0" t="0" r="0" b="0"/>
              <a:pathLst>
                <a:path w="136711" h="76510">
                  <a:moveTo>
                    <a:pt x="0" y="0"/>
                  </a:moveTo>
                  <a:lnTo>
                    <a:pt x="0" y="76510"/>
                  </a:lnTo>
                  <a:lnTo>
                    <a:pt x="136711" y="765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6" name="pl86"/>
            <p:cNvSpPr/>
            <p:nvPr/>
          </p:nvSpPr>
          <p:spPr>
            <a:xfrm>
              <a:off x="4223665" y="381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7" name="rc87"/>
            <p:cNvSpPr/>
            <p:nvPr/>
          </p:nvSpPr>
          <p:spPr>
            <a:xfrm>
              <a:off x="4527943" y="3118022"/>
              <a:ext cx="2155491" cy="1375992"/>
            </a:xfrm>
            <a:prstGeom prst="rect">
              <a:avLst/>
            </a:prstGeom>
            <a:solidFill>
              <a:srgbClr val="EBEBEB">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8" name="pl88"/>
            <p:cNvSpPr/>
            <p:nvPr/>
          </p:nvSpPr>
          <p:spPr>
            <a:xfrm>
              <a:off x="4527943" y="4297859"/>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9" name="pl89"/>
            <p:cNvSpPr/>
            <p:nvPr/>
          </p:nvSpPr>
          <p:spPr>
            <a:xfrm>
              <a:off x="4527943" y="3842685"/>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0" name="pl90"/>
            <p:cNvSpPr/>
            <p:nvPr/>
          </p:nvSpPr>
          <p:spPr>
            <a:xfrm>
              <a:off x="4527943" y="3387511"/>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1" name="pl91"/>
            <p:cNvSpPr/>
            <p:nvPr/>
          </p:nvSpPr>
          <p:spPr>
            <a:xfrm>
              <a:off x="469427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2" name="pl92"/>
            <p:cNvSpPr/>
            <p:nvPr/>
          </p:nvSpPr>
          <p:spPr>
            <a:xfrm>
              <a:off x="514998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3" name="pl93"/>
            <p:cNvSpPr/>
            <p:nvPr/>
          </p:nvSpPr>
          <p:spPr>
            <a:xfrm>
              <a:off x="5605689"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4" name="pl94"/>
            <p:cNvSpPr/>
            <p:nvPr/>
          </p:nvSpPr>
          <p:spPr>
            <a:xfrm>
              <a:off x="606139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5" name="pl95"/>
            <p:cNvSpPr/>
            <p:nvPr/>
          </p:nvSpPr>
          <p:spPr>
            <a:xfrm>
              <a:off x="651710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6" name="pl96"/>
            <p:cNvSpPr/>
            <p:nvPr/>
          </p:nvSpPr>
          <p:spPr>
            <a:xfrm>
              <a:off x="4527943" y="4070272"/>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7" name="pl97"/>
            <p:cNvSpPr/>
            <p:nvPr/>
          </p:nvSpPr>
          <p:spPr>
            <a:xfrm>
              <a:off x="4527943" y="361509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8" name="pl98"/>
            <p:cNvSpPr/>
            <p:nvPr/>
          </p:nvSpPr>
          <p:spPr>
            <a:xfrm>
              <a:off x="4527943" y="3159924"/>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9" name="pl99"/>
            <p:cNvSpPr/>
            <p:nvPr/>
          </p:nvSpPr>
          <p:spPr>
            <a:xfrm>
              <a:off x="492212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0" name="pl100"/>
            <p:cNvSpPr/>
            <p:nvPr/>
          </p:nvSpPr>
          <p:spPr>
            <a:xfrm>
              <a:off x="537783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1" name="pl101"/>
            <p:cNvSpPr/>
            <p:nvPr/>
          </p:nvSpPr>
          <p:spPr>
            <a:xfrm>
              <a:off x="5833542"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2" name="pl102"/>
            <p:cNvSpPr/>
            <p:nvPr/>
          </p:nvSpPr>
          <p:spPr>
            <a:xfrm>
              <a:off x="628924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3" name="pl103"/>
            <p:cNvSpPr/>
            <p:nvPr/>
          </p:nvSpPr>
          <p:spPr>
            <a:xfrm>
              <a:off x="4694276" y="4375228"/>
              <a:ext cx="0" cy="12355"/>
            </a:xfrm>
            <a:custGeom>
              <a:avLst/>
              <a:gdLst/>
              <a:ahLst/>
              <a:cxnLst/>
              <a:rect l="0" t="0" r="0" b="0"/>
              <a:pathLst>
                <a:path h="12355">
                  <a:moveTo>
                    <a:pt x="0" y="12355"/>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4" name="pl104"/>
            <p:cNvSpPr/>
            <p:nvPr/>
          </p:nvSpPr>
          <p:spPr>
            <a:xfrm>
              <a:off x="4694276" y="4419076"/>
              <a:ext cx="0" cy="12393"/>
            </a:xfrm>
            <a:custGeom>
              <a:avLst/>
              <a:gdLst/>
              <a:ahLst/>
              <a:cxnLst/>
              <a:rect l="0" t="0" r="0" b="0"/>
              <a:pathLst>
                <a:path h="12393">
                  <a:moveTo>
                    <a:pt x="0" y="0"/>
                  </a:moveTo>
                  <a:lnTo>
                    <a:pt x="0" y="12393"/>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5" name="pg105"/>
            <p:cNvSpPr/>
            <p:nvPr/>
          </p:nvSpPr>
          <p:spPr>
            <a:xfrm>
              <a:off x="4625920" y="4387584"/>
              <a:ext cx="136711" cy="31492"/>
            </a:xfrm>
            <a:custGeom>
              <a:avLst/>
              <a:gdLst/>
              <a:ahLst/>
              <a:cxnLst/>
              <a:rect l="0" t="0" r="0" b="0"/>
              <a:pathLst>
                <a:path w="136711" h="31492">
                  <a:moveTo>
                    <a:pt x="0" y="0"/>
                  </a:moveTo>
                  <a:lnTo>
                    <a:pt x="0" y="31492"/>
                  </a:lnTo>
                  <a:lnTo>
                    <a:pt x="136711" y="3149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6" name="pl106"/>
            <p:cNvSpPr/>
            <p:nvPr/>
          </p:nvSpPr>
          <p:spPr>
            <a:xfrm>
              <a:off x="4625920" y="4404593"/>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7" name="pl107"/>
            <p:cNvSpPr/>
            <p:nvPr/>
          </p:nvSpPr>
          <p:spPr>
            <a:xfrm>
              <a:off x="4876559" y="4256316"/>
              <a:ext cx="0" cy="22524"/>
            </a:xfrm>
            <a:custGeom>
              <a:avLst/>
              <a:gdLst/>
              <a:ahLst/>
              <a:cxnLst/>
              <a:rect l="0" t="0" r="0" b="0"/>
              <a:pathLst>
                <a:path h="22524">
                  <a:moveTo>
                    <a:pt x="0" y="2252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8" name="pl108"/>
            <p:cNvSpPr/>
            <p:nvPr/>
          </p:nvSpPr>
          <p:spPr>
            <a:xfrm>
              <a:off x="4876559" y="4338134"/>
              <a:ext cx="0" cy="16915"/>
            </a:xfrm>
            <a:custGeom>
              <a:avLst/>
              <a:gdLst/>
              <a:ahLst/>
              <a:cxnLst/>
              <a:rect l="0" t="0" r="0" b="0"/>
              <a:pathLst>
                <a:path h="16915">
                  <a:moveTo>
                    <a:pt x="0" y="0"/>
                  </a:moveTo>
                  <a:lnTo>
                    <a:pt x="0" y="16915"/>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9" name="pg109"/>
            <p:cNvSpPr/>
            <p:nvPr/>
          </p:nvSpPr>
          <p:spPr>
            <a:xfrm>
              <a:off x="4808203" y="4278840"/>
              <a:ext cx="136711" cy="59294"/>
            </a:xfrm>
            <a:custGeom>
              <a:avLst/>
              <a:gdLst/>
              <a:ahLst/>
              <a:cxnLst/>
              <a:rect l="0" t="0" r="0" b="0"/>
              <a:pathLst>
                <a:path w="136711" h="59294">
                  <a:moveTo>
                    <a:pt x="0" y="0"/>
                  </a:moveTo>
                  <a:lnTo>
                    <a:pt x="0" y="59294"/>
                  </a:lnTo>
                  <a:lnTo>
                    <a:pt x="136711" y="5929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0" name="pl110"/>
            <p:cNvSpPr/>
            <p:nvPr/>
          </p:nvSpPr>
          <p:spPr>
            <a:xfrm>
              <a:off x="4808203" y="431333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1" name="pl111"/>
            <p:cNvSpPr/>
            <p:nvPr/>
          </p:nvSpPr>
          <p:spPr>
            <a:xfrm>
              <a:off x="5058841" y="4140238"/>
              <a:ext cx="0" cy="41623"/>
            </a:xfrm>
            <a:custGeom>
              <a:avLst/>
              <a:gdLst/>
              <a:ahLst/>
              <a:cxnLst/>
              <a:rect l="0" t="0" r="0" b="0"/>
              <a:pathLst>
                <a:path h="41623">
                  <a:moveTo>
                    <a:pt x="0" y="41623"/>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2" name="pl112"/>
            <p:cNvSpPr/>
            <p:nvPr/>
          </p:nvSpPr>
          <p:spPr>
            <a:xfrm>
              <a:off x="5058841" y="4252630"/>
              <a:ext cx="0" cy="25654"/>
            </a:xfrm>
            <a:custGeom>
              <a:avLst/>
              <a:gdLst/>
              <a:ahLst/>
              <a:cxnLst/>
              <a:rect l="0" t="0" r="0" b="0"/>
              <a:pathLst>
                <a:path h="25654">
                  <a:moveTo>
                    <a:pt x="0" y="0"/>
                  </a:moveTo>
                  <a:lnTo>
                    <a:pt x="0" y="25654"/>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3" name="pg113"/>
            <p:cNvSpPr/>
            <p:nvPr/>
          </p:nvSpPr>
          <p:spPr>
            <a:xfrm>
              <a:off x="4990485" y="4181862"/>
              <a:ext cx="136711" cy="70767"/>
            </a:xfrm>
            <a:custGeom>
              <a:avLst/>
              <a:gdLst/>
              <a:ahLst/>
              <a:cxnLst/>
              <a:rect l="0" t="0" r="0" b="0"/>
              <a:pathLst>
                <a:path w="136711" h="70767">
                  <a:moveTo>
                    <a:pt x="0" y="0"/>
                  </a:moveTo>
                  <a:lnTo>
                    <a:pt x="0" y="70767"/>
                  </a:lnTo>
                  <a:lnTo>
                    <a:pt x="136711" y="7076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4" name="pl114"/>
            <p:cNvSpPr/>
            <p:nvPr/>
          </p:nvSpPr>
          <p:spPr>
            <a:xfrm>
              <a:off x="4990485" y="4217210"/>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5" name="pl115"/>
            <p:cNvSpPr/>
            <p:nvPr/>
          </p:nvSpPr>
          <p:spPr>
            <a:xfrm>
              <a:off x="5241124" y="4003547"/>
              <a:ext cx="0" cy="70118"/>
            </a:xfrm>
            <a:custGeom>
              <a:avLst/>
              <a:gdLst/>
              <a:ahLst/>
              <a:cxnLst/>
              <a:rect l="0" t="0" r="0" b="0"/>
              <a:pathLst>
                <a:path h="70118">
                  <a:moveTo>
                    <a:pt x="0" y="7011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6" name="pl116"/>
            <p:cNvSpPr/>
            <p:nvPr/>
          </p:nvSpPr>
          <p:spPr>
            <a:xfrm>
              <a:off x="5241124" y="4167961"/>
              <a:ext cx="0" cy="27361"/>
            </a:xfrm>
            <a:custGeom>
              <a:avLst/>
              <a:gdLst/>
              <a:ahLst/>
              <a:cxnLst/>
              <a:rect l="0" t="0" r="0" b="0"/>
              <a:pathLst>
                <a:path h="27361">
                  <a:moveTo>
                    <a:pt x="0" y="0"/>
                  </a:moveTo>
                  <a:lnTo>
                    <a:pt x="0" y="27361"/>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7" name="pg117"/>
            <p:cNvSpPr/>
            <p:nvPr/>
          </p:nvSpPr>
          <p:spPr>
            <a:xfrm>
              <a:off x="5172768" y="4073665"/>
              <a:ext cx="136711" cy="94295"/>
            </a:xfrm>
            <a:custGeom>
              <a:avLst/>
              <a:gdLst/>
              <a:ahLst/>
              <a:cxnLst/>
              <a:rect l="0" t="0" r="0" b="0"/>
              <a:pathLst>
                <a:path w="136711" h="94295">
                  <a:moveTo>
                    <a:pt x="0" y="0"/>
                  </a:moveTo>
                  <a:lnTo>
                    <a:pt x="0" y="94295"/>
                  </a:lnTo>
                  <a:lnTo>
                    <a:pt x="136711" y="9429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8" name="pl118"/>
            <p:cNvSpPr/>
            <p:nvPr/>
          </p:nvSpPr>
          <p:spPr>
            <a:xfrm>
              <a:off x="5172768" y="4123591"/>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9" name="pl119"/>
            <p:cNvSpPr/>
            <p:nvPr/>
          </p:nvSpPr>
          <p:spPr>
            <a:xfrm>
              <a:off x="5423406" y="3907954"/>
              <a:ext cx="0" cy="65370"/>
            </a:xfrm>
            <a:custGeom>
              <a:avLst/>
              <a:gdLst/>
              <a:ahLst/>
              <a:cxnLst/>
              <a:rect l="0" t="0" r="0" b="0"/>
              <a:pathLst>
                <a:path h="65370">
                  <a:moveTo>
                    <a:pt x="0" y="6537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0" name="pl120"/>
            <p:cNvSpPr/>
            <p:nvPr/>
          </p:nvSpPr>
          <p:spPr>
            <a:xfrm>
              <a:off x="5423406" y="4087799"/>
              <a:ext cx="0" cy="41759"/>
            </a:xfrm>
            <a:custGeom>
              <a:avLst/>
              <a:gdLst/>
              <a:ahLst/>
              <a:cxnLst/>
              <a:rect l="0" t="0" r="0" b="0"/>
              <a:pathLst>
                <a:path h="41759">
                  <a:moveTo>
                    <a:pt x="0" y="0"/>
                  </a:moveTo>
                  <a:lnTo>
                    <a:pt x="0" y="41759"/>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1" name="pg121"/>
            <p:cNvSpPr/>
            <p:nvPr/>
          </p:nvSpPr>
          <p:spPr>
            <a:xfrm>
              <a:off x="5355051" y="3973324"/>
              <a:ext cx="136711" cy="114475"/>
            </a:xfrm>
            <a:custGeom>
              <a:avLst/>
              <a:gdLst/>
              <a:ahLst/>
              <a:cxnLst/>
              <a:rect l="0" t="0" r="0" b="0"/>
              <a:pathLst>
                <a:path w="136711" h="114475">
                  <a:moveTo>
                    <a:pt x="0" y="0"/>
                  </a:moveTo>
                  <a:lnTo>
                    <a:pt x="0" y="114475"/>
                  </a:lnTo>
                  <a:lnTo>
                    <a:pt x="136711" y="11447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2" name="pl122"/>
            <p:cNvSpPr/>
            <p:nvPr/>
          </p:nvSpPr>
          <p:spPr>
            <a:xfrm>
              <a:off x="5355051" y="4024191"/>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3" name="pl123"/>
            <p:cNvSpPr/>
            <p:nvPr/>
          </p:nvSpPr>
          <p:spPr>
            <a:xfrm>
              <a:off x="5605689" y="3777704"/>
              <a:ext cx="0" cy="89287"/>
            </a:xfrm>
            <a:custGeom>
              <a:avLst/>
              <a:gdLst/>
              <a:ahLst/>
              <a:cxnLst/>
              <a:rect l="0" t="0" r="0" b="0"/>
              <a:pathLst>
                <a:path h="89287">
                  <a:moveTo>
                    <a:pt x="0" y="89287"/>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4" name="pl124"/>
            <p:cNvSpPr/>
            <p:nvPr/>
          </p:nvSpPr>
          <p:spPr>
            <a:xfrm>
              <a:off x="5605689" y="3997404"/>
              <a:ext cx="0" cy="47446"/>
            </a:xfrm>
            <a:custGeom>
              <a:avLst/>
              <a:gdLst/>
              <a:ahLst/>
              <a:cxnLst/>
              <a:rect l="0" t="0" r="0" b="0"/>
              <a:pathLst>
                <a:path h="47446">
                  <a:moveTo>
                    <a:pt x="0" y="0"/>
                  </a:moveTo>
                  <a:lnTo>
                    <a:pt x="0" y="47446"/>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5" name="pg125"/>
            <p:cNvSpPr/>
            <p:nvPr/>
          </p:nvSpPr>
          <p:spPr>
            <a:xfrm>
              <a:off x="5537333" y="3866992"/>
              <a:ext cx="136711" cy="130412"/>
            </a:xfrm>
            <a:custGeom>
              <a:avLst/>
              <a:gdLst/>
              <a:ahLst/>
              <a:cxnLst/>
              <a:rect l="0" t="0" r="0" b="0"/>
              <a:pathLst>
                <a:path w="136711" h="130412">
                  <a:moveTo>
                    <a:pt x="0" y="0"/>
                  </a:moveTo>
                  <a:lnTo>
                    <a:pt x="0" y="130412"/>
                  </a:lnTo>
                  <a:lnTo>
                    <a:pt x="136711" y="13041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6" name="pl126"/>
            <p:cNvSpPr/>
            <p:nvPr/>
          </p:nvSpPr>
          <p:spPr>
            <a:xfrm>
              <a:off x="5537333" y="393489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7" name="pl127"/>
            <p:cNvSpPr/>
            <p:nvPr/>
          </p:nvSpPr>
          <p:spPr>
            <a:xfrm>
              <a:off x="5787972" y="3652479"/>
              <a:ext cx="0" cy="99506"/>
            </a:xfrm>
            <a:custGeom>
              <a:avLst/>
              <a:gdLst/>
              <a:ahLst/>
              <a:cxnLst/>
              <a:rect l="0" t="0" r="0" b="0"/>
              <a:pathLst>
                <a:path h="99506">
                  <a:moveTo>
                    <a:pt x="0" y="9950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8" name="pl128"/>
            <p:cNvSpPr/>
            <p:nvPr/>
          </p:nvSpPr>
          <p:spPr>
            <a:xfrm>
              <a:off x="5787972" y="3919603"/>
              <a:ext cx="0" cy="51318"/>
            </a:xfrm>
            <a:custGeom>
              <a:avLst/>
              <a:gdLst/>
              <a:ahLst/>
              <a:cxnLst/>
              <a:rect l="0" t="0" r="0" b="0"/>
              <a:pathLst>
                <a:path h="51318">
                  <a:moveTo>
                    <a:pt x="0" y="0"/>
                  </a:moveTo>
                  <a:lnTo>
                    <a:pt x="0" y="51318"/>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9" name="pg129"/>
            <p:cNvSpPr/>
            <p:nvPr/>
          </p:nvSpPr>
          <p:spPr>
            <a:xfrm>
              <a:off x="5719616" y="3751986"/>
              <a:ext cx="136711" cy="167617"/>
            </a:xfrm>
            <a:custGeom>
              <a:avLst/>
              <a:gdLst/>
              <a:ahLst/>
              <a:cxnLst/>
              <a:rect l="0" t="0" r="0" b="0"/>
              <a:pathLst>
                <a:path w="136711" h="167617">
                  <a:moveTo>
                    <a:pt x="0" y="0"/>
                  </a:moveTo>
                  <a:lnTo>
                    <a:pt x="0" y="167617"/>
                  </a:lnTo>
                  <a:lnTo>
                    <a:pt x="136711" y="16761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0" name="pl130"/>
            <p:cNvSpPr/>
            <p:nvPr/>
          </p:nvSpPr>
          <p:spPr>
            <a:xfrm>
              <a:off x="5719616" y="383741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1" name="pl131"/>
            <p:cNvSpPr/>
            <p:nvPr/>
          </p:nvSpPr>
          <p:spPr>
            <a:xfrm>
              <a:off x="5970254" y="3536530"/>
              <a:ext cx="0" cy="110973"/>
            </a:xfrm>
            <a:custGeom>
              <a:avLst/>
              <a:gdLst/>
              <a:ahLst/>
              <a:cxnLst/>
              <a:rect l="0" t="0" r="0" b="0"/>
              <a:pathLst>
                <a:path h="110973">
                  <a:moveTo>
                    <a:pt x="0" y="110973"/>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2" name="pl132"/>
            <p:cNvSpPr/>
            <p:nvPr/>
          </p:nvSpPr>
          <p:spPr>
            <a:xfrm>
              <a:off x="5970254" y="3825458"/>
              <a:ext cx="0" cy="65000"/>
            </a:xfrm>
            <a:custGeom>
              <a:avLst/>
              <a:gdLst/>
              <a:ahLst/>
              <a:cxnLst/>
              <a:rect l="0" t="0" r="0" b="0"/>
              <a:pathLst>
                <a:path h="65000">
                  <a:moveTo>
                    <a:pt x="0" y="0"/>
                  </a:moveTo>
                  <a:lnTo>
                    <a:pt x="0" y="6500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3" name="pg133"/>
            <p:cNvSpPr/>
            <p:nvPr/>
          </p:nvSpPr>
          <p:spPr>
            <a:xfrm>
              <a:off x="5901898" y="3647504"/>
              <a:ext cx="136711" cy="177954"/>
            </a:xfrm>
            <a:custGeom>
              <a:avLst/>
              <a:gdLst/>
              <a:ahLst/>
              <a:cxnLst/>
              <a:rect l="0" t="0" r="0" b="0"/>
              <a:pathLst>
                <a:path w="136711" h="177954">
                  <a:moveTo>
                    <a:pt x="0" y="0"/>
                  </a:moveTo>
                  <a:lnTo>
                    <a:pt x="0" y="177954"/>
                  </a:lnTo>
                  <a:lnTo>
                    <a:pt x="136711" y="17795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4" name="pl134"/>
            <p:cNvSpPr/>
            <p:nvPr/>
          </p:nvSpPr>
          <p:spPr>
            <a:xfrm>
              <a:off x="5901898" y="3746810"/>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5" name="pl135"/>
            <p:cNvSpPr/>
            <p:nvPr/>
          </p:nvSpPr>
          <p:spPr>
            <a:xfrm>
              <a:off x="6152537" y="3414269"/>
              <a:ext cx="0" cy="135242"/>
            </a:xfrm>
            <a:custGeom>
              <a:avLst/>
              <a:gdLst/>
              <a:ahLst/>
              <a:cxnLst/>
              <a:rect l="0" t="0" r="0" b="0"/>
              <a:pathLst>
                <a:path h="135242">
                  <a:moveTo>
                    <a:pt x="0" y="135242"/>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6" name="pl136"/>
            <p:cNvSpPr/>
            <p:nvPr/>
          </p:nvSpPr>
          <p:spPr>
            <a:xfrm>
              <a:off x="6152537" y="3753195"/>
              <a:ext cx="0" cy="60939"/>
            </a:xfrm>
            <a:custGeom>
              <a:avLst/>
              <a:gdLst/>
              <a:ahLst/>
              <a:cxnLst/>
              <a:rect l="0" t="0" r="0" b="0"/>
              <a:pathLst>
                <a:path h="60939">
                  <a:moveTo>
                    <a:pt x="0" y="0"/>
                  </a:moveTo>
                  <a:lnTo>
                    <a:pt x="0" y="60939"/>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7" name="pg137"/>
            <p:cNvSpPr/>
            <p:nvPr/>
          </p:nvSpPr>
          <p:spPr>
            <a:xfrm>
              <a:off x="6084181" y="3549512"/>
              <a:ext cx="136711" cy="203683"/>
            </a:xfrm>
            <a:custGeom>
              <a:avLst/>
              <a:gdLst/>
              <a:ahLst/>
              <a:cxnLst/>
              <a:rect l="0" t="0" r="0" b="0"/>
              <a:pathLst>
                <a:path w="136711" h="203683">
                  <a:moveTo>
                    <a:pt x="0" y="0"/>
                  </a:moveTo>
                  <a:lnTo>
                    <a:pt x="0" y="203683"/>
                  </a:lnTo>
                  <a:lnTo>
                    <a:pt x="136711" y="203683"/>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8" name="pl138"/>
            <p:cNvSpPr/>
            <p:nvPr/>
          </p:nvSpPr>
          <p:spPr>
            <a:xfrm>
              <a:off x="6084181" y="363915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9" name="pl139"/>
            <p:cNvSpPr/>
            <p:nvPr/>
          </p:nvSpPr>
          <p:spPr>
            <a:xfrm>
              <a:off x="6334819" y="3301154"/>
              <a:ext cx="0" cy="154841"/>
            </a:xfrm>
            <a:custGeom>
              <a:avLst/>
              <a:gdLst/>
              <a:ahLst/>
              <a:cxnLst/>
              <a:rect l="0" t="0" r="0" b="0"/>
              <a:pathLst>
                <a:path h="154841">
                  <a:moveTo>
                    <a:pt x="0" y="154841"/>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0" name="pl140"/>
            <p:cNvSpPr/>
            <p:nvPr/>
          </p:nvSpPr>
          <p:spPr>
            <a:xfrm>
              <a:off x="6334819" y="3657899"/>
              <a:ext cx="0" cy="99182"/>
            </a:xfrm>
            <a:custGeom>
              <a:avLst/>
              <a:gdLst/>
              <a:ahLst/>
              <a:cxnLst/>
              <a:rect l="0" t="0" r="0" b="0"/>
              <a:pathLst>
                <a:path h="99182">
                  <a:moveTo>
                    <a:pt x="0" y="0"/>
                  </a:moveTo>
                  <a:lnTo>
                    <a:pt x="0" y="9918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1" name="pg141"/>
            <p:cNvSpPr/>
            <p:nvPr/>
          </p:nvSpPr>
          <p:spPr>
            <a:xfrm>
              <a:off x="6266463" y="3455996"/>
              <a:ext cx="136711" cy="201903"/>
            </a:xfrm>
            <a:custGeom>
              <a:avLst/>
              <a:gdLst/>
              <a:ahLst/>
              <a:cxnLst/>
              <a:rect l="0" t="0" r="0" b="0"/>
              <a:pathLst>
                <a:path w="136711" h="201903">
                  <a:moveTo>
                    <a:pt x="0" y="0"/>
                  </a:moveTo>
                  <a:lnTo>
                    <a:pt x="0" y="201903"/>
                  </a:lnTo>
                  <a:lnTo>
                    <a:pt x="136711" y="201903"/>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2" name="pl142"/>
            <p:cNvSpPr/>
            <p:nvPr/>
          </p:nvSpPr>
          <p:spPr>
            <a:xfrm>
              <a:off x="6266463" y="3563434"/>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3" name="pl143"/>
            <p:cNvSpPr/>
            <p:nvPr/>
          </p:nvSpPr>
          <p:spPr>
            <a:xfrm>
              <a:off x="6517102" y="3180567"/>
              <a:ext cx="0" cy="158653"/>
            </a:xfrm>
            <a:custGeom>
              <a:avLst/>
              <a:gdLst/>
              <a:ahLst/>
              <a:cxnLst/>
              <a:rect l="0" t="0" r="0" b="0"/>
              <a:pathLst>
                <a:path h="158653">
                  <a:moveTo>
                    <a:pt x="0" y="158653"/>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4" name="pl144"/>
            <p:cNvSpPr/>
            <p:nvPr/>
          </p:nvSpPr>
          <p:spPr>
            <a:xfrm>
              <a:off x="6517102" y="3572589"/>
              <a:ext cx="0" cy="89766"/>
            </a:xfrm>
            <a:custGeom>
              <a:avLst/>
              <a:gdLst/>
              <a:ahLst/>
              <a:cxnLst/>
              <a:rect l="0" t="0" r="0" b="0"/>
              <a:pathLst>
                <a:path h="89766">
                  <a:moveTo>
                    <a:pt x="0" y="0"/>
                  </a:moveTo>
                  <a:lnTo>
                    <a:pt x="0" y="89766"/>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5" name="pg145"/>
            <p:cNvSpPr/>
            <p:nvPr/>
          </p:nvSpPr>
          <p:spPr>
            <a:xfrm>
              <a:off x="6448746" y="3339221"/>
              <a:ext cx="136711" cy="233368"/>
            </a:xfrm>
            <a:custGeom>
              <a:avLst/>
              <a:gdLst/>
              <a:ahLst/>
              <a:cxnLst/>
              <a:rect l="0" t="0" r="0" b="0"/>
              <a:pathLst>
                <a:path w="136711" h="233368">
                  <a:moveTo>
                    <a:pt x="0" y="0"/>
                  </a:moveTo>
                  <a:lnTo>
                    <a:pt x="0" y="233368"/>
                  </a:lnTo>
                  <a:lnTo>
                    <a:pt x="136711" y="233368"/>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6" name="pl146"/>
            <p:cNvSpPr/>
            <p:nvPr/>
          </p:nvSpPr>
          <p:spPr>
            <a:xfrm>
              <a:off x="6448746" y="3466893"/>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7" name="rc147"/>
            <p:cNvSpPr/>
            <p:nvPr/>
          </p:nvSpPr>
          <p:spPr>
            <a:xfrm>
              <a:off x="6753024" y="3118022"/>
              <a:ext cx="2155491" cy="1375992"/>
            </a:xfrm>
            <a:prstGeom prst="rect">
              <a:avLst/>
            </a:prstGeom>
            <a:solidFill>
              <a:srgbClr val="EBEBEB">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8" name="pl148"/>
            <p:cNvSpPr/>
            <p:nvPr/>
          </p:nvSpPr>
          <p:spPr>
            <a:xfrm>
              <a:off x="6753024" y="4297859"/>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9" name="pl149"/>
            <p:cNvSpPr/>
            <p:nvPr/>
          </p:nvSpPr>
          <p:spPr>
            <a:xfrm>
              <a:off x="6753024" y="3842685"/>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0" name="pl150"/>
            <p:cNvSpPr/>
            <p:nvPr/>
          </p:nvSpPr>
          <p:spPr>
            <a:xfrm>
              <a:off x="6753024" y="3387511"/>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1" name="pl151"/>
            <p:cNvSpPr/>
            <p:nvPr/>
          </p:nvSpPr>
          <p:spPr>
            <a:xfrm>
              <a:off x="691935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2" name="pl152"/>
            <p:cNvSpPr/>
            <p:nvPr/>
          </p:nvSpPr>
          <p:spPr>
            <a:xfrm>
              <a:off x="737506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3" name="pl153"/>
            <p:cNvSpPr/>
            <p:nvPr/>
          </p:nvSpPr>
          <p:spPr>
            <a:xfrm>
              <a:off x="7830770"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4" name="pl154"/>
            <p:cNvSpPr/>
            <p:nvPr/>
          </p:nvSpPr>
          <p:spPr>
            <a:xfrm>
              <a:off x="828647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5" name="pl155"/>
            <p:cNvSpPr/>
            <p:nvPr/>
          </p:nvSpPr>
          <p:spPr>
            <a:xfrm>
              <a:off x="874218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6" name="pl156"/>
            <p:cNvSpPr/>
            <p:nvPr/>
          </p:nvSpPr>
          <p:spPr>
            <a:xfrm>
              <a:off x="6753024" y="4070272"/>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7" name="pl157"/>
            <p:cNvSpPr/>
            <p:nvPr/>
          </p:nvSpPr>
          <p:spPr>
            <a:xfrm>
              <a:off x="6753024" y="361509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8" name="pl158"/>
            <p:cNvSpPr/>
            <p:nvPr/>
          </p:nvSpPr>
          <p:spPr>
            <a:xfrm>
              <a:off x="6753024" y="3159924"/>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9" name="pl159"/>
            <p:cNvSpPr/>
            <p:nvPr/>
          </p:nvSpPr>
          <p:spPr>
            <a:xfrm>
              <a:off x="7147210"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0" name="pl160"/>
            <p:cNvSpPr/>
            <p:nvPr/>
          </p:nvSpPr>
          <p:spPr>
            <a:xfrm>
              <a:off x="760291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1" name="pl161"/>
            <p:cNvSpPr/>
            <p:nvPr/>
          </p:nvSpPr>
          <p:spPr>
            <a:xfrm>
              <a:off x="8058623"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2" name="pl162"/>
            <p:cNvSpPr/>
            <p:nvPr/>
          </p:nvSpPr>
          <p:spPr>
            <a:xfrm>
              <a:off x="851432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3" name="pl163"/>
            <p:cNvSpPr/>
            <p:nvPr/>
          </p:nvSpPr>
          <p:spPr>
            <a:xfrm>
              <a:off x="6919357" y="3802438"/>
              <a:ext cx="0" cy="80654"/>
            </a:xfrm>
            <a:custGeom>
              <a:avLst/>
              <a:gdLst/>
              <a:ahLst/>
              <a:cxnLst/>
              <a:rect l="0" t="0" r="0" b="0"/>
              <a:pathLst>
                <a:path h="80654">
                  <a:moveTo>
                    <a:pt x="0" y="8065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4" name="pl164"/>
            <p:cNvSpPr/>
            <p:nvPr/>
          </p:nvSpPr>
          <p:spPr>
            <a:xfrm>
              <a:off x="6919357" y="3972297"/>
              <a:ext cx="0" cy="25544"/>
            </a:xfrm>
            <a:custGeom>
              <a:avLst/>
              <a:gdLst/>
              <a:ahLst/>
              <a:cxnLst/>
              <a:rect l="0" t="0" r="0" b="0"/>
              <a:pathLst>
                <a:path h="25544">
                  <a:moveTo>
                    <a:pt x="0" y="0"/>
                  </a:moveTo>
                  <a:lnTo>
                    <a:pt x="0" y="25544"/>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5" name="pg165"/>
            <p:cNvSpPr/>
            <p:nvPr/>
          </p:nvSpPr>
          <p:spPr>
            <a:xfrm>
              <a:off x="6851001" y="3883093"/>
              <a:ext cx="136711" cy="89204"/>
            </a:xfrm>
            <a:custGeom>
              <a:avLst/>
              <a:gdLst/>
              <a:ahLst/>
              <a:cxnLst/>
              <a:rect l="0" t="0" r="0" b="0"/>
              <a:pathLst>
                <a:path w="136711" h="89204">
                  <a:moveTo>
                    <a:pt x="0" y="0"/>
                  </a:moveTo>
                  <a:lnTo>
                    <a:pt x="0" y="89204"/>
                  </a:lnTo>
                  <a:lnTo>
                    <a:pt x="136711" y="8920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6" name="pl166"/>
            <p:cNvSpPr/>
            <p:nvPr/>
          </p:nvSpPr>
          <p:spPr>
            <a:xfrm>
              <a:off x="6851001" y="391566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7" name="pl167"/>
            <p:cNvSpPr/>
            <p:nvPr/>
          </p:nvSpPr>
          <p:spPr>
            <a:xfrm>
              <a:off x="7101639" y="3664242"/>
              <a:ext cx="0" cy="108977"/>
            </a:xfrm>
            <a:custGeom>
              <a:avLst/>
              <a:gdLst/>
              <a:ahLst/>
              <a:cxnLst/>
              <a:rect l="0" t="0" r="0" b="0"/>
              <a:pathLst>
                <a:path h="108977">
                  <a:moveTo>
                    <a:pt x="0" y="108977"/>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8" name="pl168"/>
            <p:cNvSpPr/>
            <p:nvPr/>
          </p:nvSpPr>
          <p:spPr>
            <a:xfrm>
              <a:off x="7101639" y="3880334"/>
              <a:ext cx="0" cy="17554"/>
            </a:xfrm>
            <a:custGeom>
              <a:avLst/>
              <a:gdLst/>
              <a:ahLst/>
              <a:cxnLst/>
              <a:rect l="0" t="0" r="0" b="0"/>
              <a:pathLst>
                <a:path h="17554">
                  <a:moveTo>
                    <a:pt x="0" y="0"/>
                  </a:moveTo>
                  <a:lnTo>
                    <a:pt x="0" y="17554"/>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9" name="pg169"/>
            <p:cNvSpPr/>
            <p:nvPr/>
          </p:nvSpPr>
          <p:spPr>
            <a:xfrm>
              <a:off x="7033283" y="3773220"/>
              <a:ext cx="136711" cy="107114"/>
            </a:xfrm>
            <a:custGeom>
              <a:avLst/>
              <a:gdLst/>
              <a:ahLst/>
              <a:cxnLst/>
              <a:rect l="0" t="0" r="0" b="0"/>
              <a:pathLst>
                <a:path w="136711" h="107114">
                  <a:moveTo>
                    <a:pt x="0" y="0"/>
                  </a:moveTo>
                  <a:lnTo>
                    <a:pt x="0" y="107114"/>
                  </a:lnTo>
                  <a:lnTo>
                    <a:pt x="136711" y="10711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0" name="pl170"/>
            <p:cNvSpPr/>
            <p:nvPr/>
          </p:nvSpPr>
          <p:spPr>
            <a:xfrm>
              <a:off x="7033283" y="3807321"/>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1" name="pl171"/>
            <p:cNvSpPr/>
            <p:nvPr/>
          </p:nvSpPr>
          <p:spPr>
            <a:xfrm>
              <a:off x="7283922" y="3584676"/>
              <a:ext cx="0" cy="114232"/>
            </a:xfrm>
            <a:custGeom>
              <a:avLst/>
              <a:gdLst/>
              <a:ahLst/>
              <a:cxnLst/>
              <a:rect l="0" t="0" r="0" b="0"/>
              <a:pathLst>
                <a:path h="114232">
                  <a:moveTo>
                    <a:pt x="0" y="114232"/>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2" name="pl172"/>
            <p:cNvSpPr/>
            <p:nvPr/>
          </p:nvSpPr>
          <p:spPr>
            <a:xfrm>
              <a:off x="7283922" y="3818205"/>
              <a:ext cx="0" cy="17022"/>
            </a:xfrm>
            <a:custGeom>
              <a:avLst/>
              <a:gdLst/>
              <a:ahLst/>
              <a:cxnLst/>
              <a:rect l="0" t="0" r="0" b="0"/>
              <a:pathLst>
                <a:path h="17022">
                  <a:moveTo>
                    <a:pt x="0" y="0"/>
                  </a:moveTo>
                  <a:lnTo>
                    <a:pt x="0" y="1702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3" name="pg173"/>
            <p:cNvSpPr/>
            <p:nvPr/>
          </p:nvSpPr>
          <p:spPr>
            <a:xfrm>
              <a:off x="7215566" y="3698908"/>
              <a:ext cx="136711" cy="119297"/>
            </a:xfrm>
            <a:custGeom>
              <a:avLst/>
              <a:gdLst/>
              <a:ahLst/>
              <a:cxnLst/>
              <a:rect l="0" t="0" r="0" b="0"/>
              <a:pathLst>
                <a:path w="136711" h="119297">
                  <a:moveTo>
                    <a:pt x="0" y="0"/>
                  </a:moveTo>
                  <a:lnTo>
                    <a:pt x="0" y="119297"/>
                  </a:lnTo>
                  <a:lnTo>
                    <a:pt x="136711" y="11929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4" name="pl174"/>
            <p:cNvSpPr/>
            <p:nvPr/>
          </p:nvSpPr>
          <p:spPr>
            <a:xfrm>
              <a:off x="7215566" y="37408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5" name="pl175"/>
            <p:cNvSpPr/>
            <p:nvPr/>
          </p:nvSpPr>
          <p:spPr>
            <a:xfrm>
              <a:off x="7466204" y="3523179"/>
              <a:ext cx="0" cy="120766"/>
            </a:xfrm>
            <a:custGeom>
              <a:avLst/>
              <a:gdLst/>
              <a:ahLst/>
              <a:cxnLst/>
              <a:rect l="0" t="0" r="0" b="0"/>
              <a:pathLst>
                <a:path h="120766">
                  <a:moveTo>
                    <a:pt x="0" y="12076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6" name="pl176"/>
            <p:cNvSpPr/>
            <p:nvPr/>
          </p:nvSpPr>
          <p:spPr>
            <a:xfrm>
              <a:off x="7466204" y="3767694"/>
              <a:ext cx="0" cy="23878"/>
            </a:xfrm>
            <a:custGeom>
              <a:avLst/>
              <a:gdLst/>
              <a:ahLst/>
              <a:cxnLst/>
              <a:rect l="0" t="0" r="0" b="0"/>
              <a:pathLst>
                <a:path h="23878">
                  <a:moveTo>
                    <a:pt x="0" y="0"/>
                  </a:moveTo>
                  <a:lnTo>
                    <a:pt x="0" y="23878"/>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7" name="pg177"/>
            <p:cNvSpPr/>
            <p:nvPr/>
          </p:nvSpPr>
          <p:spPr>
            <a:xfrm>
              <a:off x="7397849" y="3643945"/>
              <a:ext cx="136711" cy="123749"/>
            </a:xfrm>
            <a:custGeom>
              <a:avLst/>
              <a:gdLst/>
              <a:ahLst/>
              <a:cxnLst/>
              <a:rect l="0" t="0" r="0" b="0"/>
              <a:pathLst>
                <a:path w="136711" h="123749">
                  <a:moveTo>
                    <a:pt x="0" y="0"/>
                  </a:moveTo>
                  <a:lnTo>
                    <a:pt x="0" y="123749"/>
                  </a:lnTo>
                  <a:lnTo>
                    <a:pt x="136711" y="12374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8" name="pl178"/>
            <p:cNvSpPr/>
            <p:nvPr/>
          </p:nvSpPr>
          <p:spPr>
            <a:xfrm>
              <a:off x="7397849" y="368942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9" name="pl179"/>
            <p:cNvSpPr/>
            <p:nvPr/>
          </p:nvSpPr>
          <p:spPr>
            <a:xfrm>
              <a:off x="7648487" y="3468684"/>
              <a:ext cx="0" cy="129009"/>
            </a:xfrm>
            <a:custGeom>
              <a:avLst/>
              <a:gdLst/>
              <a:ahLst/>
              <a:cxnLst/>
              <a:rect l="0" t="0" r="0" b="0"/>
              <a:pathLst>
                <a:path h="129009">
                  <a:moveTo>
                    <a:pt x="0" y="129009"/>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0" name="pl180"/>
            <p:cNvSpPr/>
            <p:nvPr/>
          </p:nvSpPr>
          <p:spPr>
            <a:xfrm>
              <a:off x="7648487" y="3735563"/>
              <a:ext cx="0" cy="28534"/>
            </a:xfrm>
            <a:custGeom>
              <a:avLst/>
              <a:gdLst/>
              <a:ahLst/>
              <a:cxnLst/>
              <a:rect l="0" t="0" r="0" b="0"/>
              <a:pathLst>
                <a:path h="28534">
                  <a:moveTo>
                    <a:pt x="0" y="0"/>
                  </a:moveTo>
                  <a:lnTo>
                    <a:pt x="0" y="28534"/>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1" name="pg181"/>
            <p:cNvSpPr/>
            <p:nvPr/>
          </p:nvSpPr>
          <p:spPr>
            <a:xfrm>
              <a:off x="7580131" y="3597694"/>
              <a:ext cx="136711" cy="137869"/>
            </a:xfrm>
            <a:custGeom>
              <a:avLst/>
              <a:gdLst/>
              <a:ahLst/>
              <a:cxnLst/>
              <a:rect l="0" t="0" r="0" b="0"/>
              <a:pathLst>
                <a:path w="136711" h="137869">
                  <a:moveTo>
                    <a:pt x="0" y="0"/>
                  </a:moveTo>
                  <a:lnTo>
                    <a:pt x="0" y="137869"/>
                  </a:lnTo>
                  <a:lnTo>
                    <a:pt x="136711" y="13786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2" name="pl182"/>
            <p:cNvSpPr/>
            <p:nvPr/>
          </p:nvSpPr>
          <p:spPr>
            <a:xfrm>
              <a:off x="7580131" y="3651630"/>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3" name="pl183"/>
            <p:cNvSpPr/>
            <p:nvPr/>
          </p:nvSpPr>
          <p:spPr>
            <a:xfrm>
              <a:off x="7830770" y="3437028"/>
              <a:ext cx="0" cy="123386"/>
            </a:xfrm>
            <a:custGeom>
              <a:avLst/>
              <a:gdLst/>
              <a:ahLst/>
              <a:cxnLst/>
              <a:rect l="0" t="0" r="0" b="0"/>
              <a:pathLst>
                <a:path h="123386">
                  <a:moveTo>
                    <a:pt x="0" y="12338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4" name="pl184"/>
            <p:cNvSpPr/>
            <p:nvPr/>
          </p:nvSpPr>
          <p:spPr>
            <a:xfrm>
              <a:off x="7830770" y="3701245"/>
              <a:ext cx="0" cy="31416"/>
            </a:xfrm>
            <a:custGeom>
              <a:avLst/>
              <a:gdLst/>
              <a:ahLst/>
              <a:cxnLst/>
              <a:rect l="0" t="0" r="0" b="0"/>
              <a:pathLst>
                <a:path h="31416">
                  <a:moveTo>
                    <a:pt x="0" y="0"/>
                  </a:moveTo>
                  <a:lnTo>
                    <a:pt x="0" y="31416"/>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5" name="pg185"/>
            <p:cNvSpPr/>
            <p:nvPr/>
          </p:nvSpPr>
          <p:spPr>
            <a:xfrm>
              <a:off x="7762414" y="3560415"/>
              <a:ext cx="136711" cy="140830"/>
            </a:xfrm>
            <a:custGeom>
              <a:avLst/>
              <a:gdLst/>
              <a:ahLst/>
              <a:cxnLst/>
              <a:rect l="0" t="0" r="0" b="0"/>
              <a:pathLst>
                <a:path w="136711" h="140830">
                  <a:moveTo>
                    <a:pt x="0" y="0"/>
                  </a:moveTo>
                  <a:lnTo>
                    <a:pt x="0" y="140830"/>
                  </a:lnTo>
                  <a:lnTo>
                    <a:pt x="136711" y="14083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6" name="pl186"/>
            <p:cNvSpPr/>
            <p:nvPr/>
          </p:nvSpPr>
          <p:spPr>
            <a:xfrm>
              <a:off x="7762414" y="3616744"/>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7" name="pl187"/>
            <p:cNvSpPr/>
            <p:nvPr/>
          </p:nvSpPr>
          <p:spPr>
            <a:xfrm>
              <a:off x="8013052" y="3396537"/>
              <a:ext cx="0" cy="136410"/>
            </a:xfrm>
            <a:custGeom>
              <a:avLst/>
              <a:gdLst/>
              <a:ahLst/>
              <a:cxnLst/>
              <a:rect l="0" t="0" r="0" b="0"/>
              <a:pathLst>
                <a:path h="136410">
                  <a:moveTo>
                    <a:pt x="0" y="13641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8" name="pl188"/>
            <p:cNvSpPr/>
            <p:nvPr/>
          </p:nvSpPr>
          <p:spPr>
            <a:xfrm>
              <a:off x="8013052" y="3677585"/>
              <a:ext cx="0" cy="25952"/>
            </a:xfrm>
            <a:custGeom>
              <a:avLst/>
              <a:gdLst/>
              <a:ahLst/>
              <a:cxnLst/>
              <a:rect l="0" t="0" r="0" b="0"/>
              <a:pathLst>
                <a:path h="25952">
                  <a:moveTo>
                    <a:pt x="0" y="0"/>
                  </a:moveTo>
                  <a:lnTo>
                    <a:pt x="0" y="2595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9" name="pg189"/>
            <p:cNvSpPr/>
            <p:nvPr/>
          </p:nvSpPr>
          <p:spPr>
            <a:xfrm>
              <a:off x="7944696" y="3532947"/>
              <a:ext cx="136711" cy="144637"/>
            </a:xfrm>
            <a:custGeom>
              <a:avLst/>
              <a:gdLst/>
              <a:ahLst/>
              <a:cxnLst/>
              <a:rect l="0" t="0" r="0" b="0"/>
              <a:pathLst>
                <a:path w="136711" h="144637">
                  <a:moveTo>
                    <a:pt x="0" y="0"/>
                  </a:moveTo>
                  <a:lnTo>
                    <a:pt x="0" y="144637"/>
                  </a:lnTo>
                  <a:lnTo>
                    <a:pt x="136711" y="14463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0" name="pl190"/>
            <p:cNvSpPr/>
            <p:nvPr/>
          </p:nvSpPr>
          <p:spPr>
            <a:xfrm>
              <a:off x="7944696" y="358882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1" name="pl191"/>
            <p:cNvSpPr/>
            <p:nvPr/>
          </p:nvSpPr>
          <p:spPr>
            <a:xfrm>
              <a:off x="8195335" y="3368392"/>
              <a:ext cx="0" cy="137856"/>
            </a:xfrm>
            <a:custGeom>
              <a:avLst/>
              <a:gdLst/>
              <a:ahLst/>
              <a:cxnLst/>
              <a:rect l="0" t="0" r="0" b="0"/>
              <a:pathLst>
                <a:path h="137856">
                  <a:moveTo>
                    <a:pt x="0" y="13785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2" name="pl192"/>
            <p:cNvSpPr/>
            <p:nvPr/>
          </p:nvSpPr>
          <p:spPr>
            <a:xfrm>
              <a:off x="8195335" y="3654115"/>
              <a:ext cx="0" cy="28893"/>
            </a:xfrm>
            <a:custGeom>
              <a:avLst/>
              <a:gdLst/>
              <a:ahLst/>
              <a:cxnLst/>
              <a:rect l="0" t="0" r="0" b="0"/>
              <a:pathLst>
                <a:path h="28893">
                  <a:moveTo>
                    <a:pt x="0" y="0"/>
                  </a:moveTo>
                  <a:lnTo>
                    <a:pt x="0" y="28893"/>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3" name="pg193"/>
            <p:cNvSpPr/>
            <p:nvPr/>
          </p:nvSpPr>
          <p:spPr>
            <a:xfrm>
              <a:off x="8126979" y="3506249"/>
              <a:ext cx="136711" cy="147865"/>
            </a:xfrm>
            <a:custGeom>
              <a:avLst/>
              <a:gdLst/>
              <a:ahLst/>
              <a:cxnLst/>
              <a:rect l="0" t="0" r="0" b="0"/>
              <a:pathLst>
                <a:path w="136711" h="147865">
                  <a:moveTo>
                    <a:pt x="0" y="0"/>
                  </a:moveTo>
                  <a:lnTo>
                    <a:pt x="0" y="147865"/>
                  </a:lnTo>
                  <a:lnTo>
                    <a:pt x="136711" y="14786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4" name="pl194"/>
            <p:cNvSpPr/>
            <p:nvPr/>
          </p:nvSpPr>
          <p:spPr>
            <a:xfrm>
              <a:off x="8126979" y="356238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5" name="pl195"/>
            <p:cNvSpPr/>
            <p:nvPr/>
          </p:nvSpPr>
          <p:spPr>
            <a:xfrm>
              <a:off x="8377617" y="3340139"/>
              <a:ext cx="0" cy="136682"/>
            </a:xfrm>
            <a:custGeom>
              <a:avLst/>
              <a:gdLst/>
              <a:ahLst/>
              <a:cxnLst/>
              <a:rect l="0" t="0" r="0" b="0"/>
              <a:pathLst>
                <a:path h="136682">
                  <a:moveTo>
                    <a:pt x="0" y="136682"/>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6" name="pl196"/>
            <p:cNvSpPr/>
            <p:nvPr/>
          </p:nvSpPr>
          <p:spPr>
            <a:xfrm>
              <a:off x="8377617" y="3633630"/>
              <a:ext cx="0" cy="30492"/>
            </a:xfrm>
            <a:custGeom>
              <a:avLst/>
              <a:gdLst/>
              <a:ahLst/>
              <a:cxnLst/>
              <a:rect l="0" t="0" r="0" b="0"/>
              <a:pathLst>
                <a:path h="30492">
                  <a:moveTo>
                    <a:pt x="0" y="0"/>
                  </a:moveTo>
                  <a:lnTo>
                    <a:pt x="0" y="3049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7" name="pg197"/>
            <p:cNvSpPr/>
            <p:nvPr/>
          </p:nvSpPr>
          <p:spPr>
            <a:xfrm>
              <a:off x="8309261" y="3476822"/>
              <a:ext cx="136711" cy="156808"/>
            </a:xfrm>
            <a:custGeom>
              <a:avLst/>
              <a:gdLst/>
              <a:ahLst/>
              <a:cxnLst/>
              <a:rect l="0" t="0" r="0" b="0"/>
              <a:pathLst>
                <a:path w="136711" h="156808">
                  <a:moveTo>
                    <a:pt x="0" y="0"/>
                  </a:moveTo>
                  <a:lnTo>
                    <a:pt x="0" y="156808"/>
                  </a:lnTo>
                  <a:lnTo>
                    <a:pt x="136711" y="156808"/>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8" name="pl198"/>
            <p:cNvSpPr/>
            <p:nvPr/>
          </p:nvSpPr>
          <p:spPr>
            <a:xfrm>
              <a:off x="8309261" y="354479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9" name="pl199"/>
            <p:cNvSpPr/>
            <p:nvPr/>
          </p:nvSpPr>
          <p:spPr>
            <a:xfrm>
              <a:off x="8559900" y="3319803"/>
              <a:ext cx="0" cy="140456"/>
            </a:xfrm>
            <a:custGeom>
              <a:avLst/>
              <a:gdLst/>
              <a:ahLst/>
              <a:cxnLst/>
              <a:rect l="0" t="0" r="0" b="0"/>
              <a:pathLst>
                <a:path h="140456">
                  <a:moveTo>
                    <a:pt x="0" y="14045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20" name="pl200"/>
            <p:cNvSpPr/>
            <p:nvPr/>
          </p:nvSpPr>
          <p:spPr>
            <a:xfrm>
              <a:off x="8559900" y="3616647"/>
              <a:ext cx="0" cy="34427"/>
            </a:xfrm>
            <a:custGeom>
              <a:avLst/>
              <a:gdLst/>
              <a:ahLst/>
              <a:cxnLst/>
              <a:rect l="0" t="0" r="0" b="0"/>
              <a:pathLst>
                <a:path h="34427">
                  <a:moveTo>
                    <a:pt x="0" y="0"/>
                  </a:moveTo>
                  <a:lnTo>
                    <a:pt x="0" y="34427"/>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21" name="pg201"/>
            <p:cNvSpPr/>
            <p:nvPr/>
          </p:nvSpPr>
          <p:spPr>
            <a:xfrm>
              <a:off x="8491544" y="3460259"/>
              <a:ext cx="136711" cy="156387"/>
            </a:xfrm>
            <a:custGeom>
              <a:avLst/>
              <a:gdLst/>
              <a:ahLst/>
              <a:cxnLst/>
              <a:rect l="0" t="0" r="0" b="0"/>
              <a:pathLst>
                <a:path w="136711" h="156387">
                  <a:moveTo>
                    <a:pt x="0" y="0"/>
                  </a:moveTo>
                  <a:lnTo>
                    <a:pt x="0" y="156387"/>
                  </a:lnTo>
                  <a:lnTo>
                    <a:pt x="136711" y="15638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22" name="pl202"/>
            <p:cNvSpPr/>
            <p:nvPr/>
          </p:nvSpPr>
          <p:spPr>
            <a:xfrm>
              <a:off x="8491544" y="352349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23" name="pl203"/>
            <p:cNvSpPr/>
            <p:nvPr/>
          </p:nvSpPr>
          <p:spPr>
            <a:xfrm>
              <a:off x="8742183" y="3295422"/>
              <a:ext cx="0" cy="145991"/>
            </a:xfrm>
            <a:custGeom>
              <a:avLst/>
              <a:gdLst/>
              <a:ahLst/>
              <a:cxnLst/>
              <a:rect l="0" t="0" r="0" b="0"/>
              <a:pathLst>
                <a:path h="145991">
                  <a:moveTo>
                    <a:pt x="0" y="145991"/>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24" name="pl204"/>
            <p:cNvSpPr/>
            <p:nvPr/>
          </p:nvSpPr>
          <p:spPr>
            <a:xfrm>
              <a:off x="8742183" y="3598149"/>
              <a:ext cx="0" cy="35890"/>
            </a:xfrm>
            <a:custGeom>
              <a:avLst/>
              <a:gdLst/>
              <a:ahLst/>
              <a:cxnLst/>
              <a:rect l="0" t="0" r="0" b="0"/>
              <a:pathLst>
                <a:path h="35890">
                  <a:moveTo>
                    <a:pt x="0" y="0"/>
                  </a:moveTo>
                  <a:lnTo>
                    <a:pt x="0" y="3589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25" name="pg205"/>
            <p:cNvSpPr/>
            <p:nvPr/>
          </p:nvSpPr>
          <p:spPr>
            <a:xfrm>
              <a:off x="8673827" y="3441414"/>
              <a:ext cx="136711" cy="156735"/>
            </a:xfrm>
            <a:custGeom>
              <a:avLst/>
              <a:gdLst/>
              <a:ahLst/>
              <a:cxnLst/>
              <a:rect l="0" t="0" r="0" b="0"/>
              <a:pathLst>
                <a:path w="136711" h="156735">
                  <a:moveTo>
                    <a:pt x="0" y="0"/>
                  </a:moveTo>
                  <a:lnTo>
                    <a:pt x="0" y="156735"/>
                  </a:lnTo>
                  <a:lnTo>
                    <a:pt x="136711" y="15673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26" name="pl206"/>
            <p:cNvSpPr/>
            <p:nvPr/>
          </p:nvSpPr>
          <p:spPr>
            <a:xfrm>
              <a:off x="8673827" y="3504873"/>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27" name="rc207"/>
            <p:cNvSpPr/>
            <p:nvPr/>
          </p:nvSpPr>
          <p:spPr>
            <a:xfrm>
              <a:off x="2302863" y="2826444"/>
              <a:ext cx="2155491" cy="291578"/>
            </a:xfrm>
            <a:prstGeom prst="rect">
              <a:avLst/>
            </a:prstGeom>
            <a:solidFill>
              <a:srgbClr val="D9D9D9">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28" name="tx208"/>
            <p:cNvSpPr/>
            <p:nvPr/>
          </p:nvSpPr>
          <p:spPr>
            <a:xfrm>
              <a:off x="3221858" y="2915083"/>
              <a:ext cx="3175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C</a:t>
              </a:r>
              <a:r>
                <a:rPr sz="1500" dirty="0" err="1" smtClean="0">
                  <a:solidFill>
                    <a:srgbClr val="1A1A1A">
                      <a:alpha val="100000"/>
                    </a:srgbClr>
                  </a:solidFill>
                  <a:latin typeface="Calibri"/>
                  <a:cs typeface="Calibri"/>
                </a:rPr>
                <a:t>ost</a:t>
              </a:r>
              <a:endParaRPr sz="1500" dirty="0">
                <a:solidFill>
                  <a:srgbClr val="1A1A1A">
                    <a:alpha val="100000"/>
                  </a:srgbClr>
                </a:solidFill>
                <a:latin typeface="Calibri"/>
                <a:cs typeface="Calibri"/>
              </a:endParaRPr>
            </a:p>
          </p:txBody>
        </p:sp>
        <p:sp>
          <p:nvSpPr>
            <p:cNvPr id="729" name="rc209"/>
            <p:cNvSpPr/>
            <p:nvPr/>
          </p:nvSpPr>
          <p:spPr>
            <a:xfrm>
              <a:off x="4527943" y="2826444"/>
              <a:ext cx="2155491" cy="291578"/>
            </a:xfrm>
            <a:prstGeom prst="rect">
              <a:avLst/>
            </a:prstGeom>
            <a:solidFill>
              <a:srgbClr val="D9D9D9">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30" name="tx210"/>
            <p:cNvSpPr/>
            <p:nvPr/>
          </p:nvSpPr>
          <p:spPr>
            <a:xfrm>
              <a:off x="5281839" y="2864283"/>
              <a:ext cx="647700" cy="1651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R</a:t>
              </a:r>
              <a:r>
                <a:rPr sz="1500" dirty="0" smtClean="0">
                  <a:solidFill>
                    <a:srgbClr val="1A1A1A">
                      <a:alpha val="100000"/>
                    </a:srgbClr>
                  </a:solidFill>
                  <a:latin typeface="Calibri"/>
                  <a:cs typeface="Calibri"/>
                </a:rPr>
                <a:t>out</a:t>
              </a:r>
              <a:r>
                <a:rPr lang="ca-ES" sz="1500" dirty="0" smtClean="0">
                  <a:solidFill>
                    <a:srgbClr val="1A1A1A">
                      <a:alpha val="100000"/>
                    </a:srgbClr>
                  </a:solidFill>
                  <a:latin typeface="Calibri"/>
                  <a:cs typeface="Calibri"/>
                </a:rPr>
                <a:t>ing E</a:t>
              </a:r>
              <a:r>
                <a:rPr sz="1500" dirty="0" err="1" smtClean="0">
                  <a:solidFill>
                    <a:srgbClr val="1A1A1A">
                      <a:alpha val="100000"/>
                    </a:srgbClr>
                  </a:solidFill>
                  <a:latin typeface="Calibri"/>
                  <a:cs typeface="Calibri"/>
                </a:rPr>
                <a:t>ff</a:t>
              </a:r>
              <a:r>
                <a:rPr lang="ca-ES" sz="1500" dirty="0" smtClean="0">
                  <a:solidFill>
                    <a:srgbClr val="1A1A1A">
                      <a:alpha val="100000"/>
                    </a:srgbClr>
                  </a:solidFill>
                  <a:latin typeface="Calibri"/>
                  <a:cs typeface="Calibri"/>
                </a:rPr>
                <a:t>iciency</a:t>
              </a:r>
              <a:endParaRPr sz="1500" dirty="0">
                <a:solidFill>
                  <a:srgbClr val="1A1A1A">
                    <a:alpha val="100000"/>
                  </a:srgbClr>
                </a:solidFill>
                <a:latin typeface="Calibri"/>
                <a:cs typeface="Calibri"/>
              </a:endParaRPr>
            </a:p>
          </p:txBody>
        </p:sp>
        <p:sp>
          <p:nvSpPr>
            <p:cNvPr id="731" name="rc211"/>
            <p:cNvSpPr/>
            <p:nvPr/>
          </p:nvSpPr>
          <p:spPr>
            <a:xfrm>
              <a:off x="6753024" y="2826444"/>
              <a:ext cx="2155491" cy="291578"/>
            </a:xfrm>
            <a:prstGeom prst="rect">
              <a:avLst/>
            </a:prstGeom>
            <a:solidFill>
              <a:srgbClr val="D9D9D9">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32" name="tx212"/>
            <p:cNvSpPr/>
            <p:nvPr/>
          </p:nvSpPr>
          <p:spPr>
            <a:xfrm>
              <a:off x="7583120" y="2876983"/>
              <a:ext cx="495300" cy="1524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S</a:t>
              </a:r>
              <a:r>
                <a:rPr sz="1500" dirty="0" smtClean="0">
                  <a:solidFill>
                    <a:srgbClr val="1A1A1A">
                      <a:alpha val="100000"/>
                    </a:srgbClr>
                  </a:solidFill>
                  <a:latin typeface="Calibri"/>
                  <a:cs typeface="Calibri"/>
                </a:rPr>
                <a:t>t</a:t>
              </a:r>
              <a:r>
                <a:rPr lang="ca-ES" sz="1500" dirty="0" smtClean="0">
                  <a:solidFill>
                    <a:srgbClr val="1A1A1A">
                      <a:alpha val="100000"/>
                    </a:srgbClr>
                  </a:solidFill>
                  <a:latin typeface="Calibri"/>
                  <a:cs typeface="Calibri"/>
                </a:rPr>
                <a:t>orage C</a:t>
              </a:r>
              <a:r>
                <a:rPr sz="1500" dirty="0" err="1" smtClean="0">
                  <a:solidFill>
                    <a:srgbClr val="1A1A1A">
                      <a:alpha val="100000"/>
                    </a:srgbClr>
                  </a:solidFill>
                  <a:latin typeface="Calibri"/>
                  <a:cs typeface="Calibri"/>
                </a:rPr>
                <a:t>ap</a:t>
              </a:r>
              <a:r>
                <a:rPr lang="ca-ES" sz="1500" dirty="0" smtClean="0">
                  <a:solidFill>
                    <a:srgbClr val="1A1A1A">
                      <a:alpha val="100000"/>
                    </a:srgbClr>
                  </a:solidFill>
                  <a:latin typeface="Calibri"/>
                  <a:cs typeface="Calibri"/>
                </a:rPr>
                <a:t>acity</a:t>
              </a:r>
              <a:endParaRPr sz="1500" dirty="0">
                <a:solidFill>
                  <a:srgbClr val="1A1A1A">
                    <a:alpha val="100000"/>
                  </a:srgbClr>
                </a:solidFill>
                <a:latin typeface="Calibri"/>
                <a:cs typeface="Calibri"/>
              </a:endParaRPr>
            </a:p>
          </p:txBody>
        </p:sp>
        <p:sp>
          <p:nvSpPr>
            <p:cNvPr id="733" name="pl213"/>
            <p:cNvSpPr/>
            <p:nvPr/>
          </p:nvSpPr>
          <p:spPr>
            <a:xfrm>
              <a:off x="269704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34" name="pl214"/>
            <p:cNvSpPr/>
            <p:nvPr/>
          </p:nvSpPr>
          <p:spPr>
            <a:xfrm>
              <a:off x="3152755"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35" name="pl215"/>
            <p:cNvSpPr/>
            <p:nvPr/>
          </p:nvSpPr>
          <p:spPr>
            <a:xfrm>
              <a:off x="3608462"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36" name="pl216"/>
            <p:cNvSpPr/>
            <p:nvPr/>
          </p:nvSpPr>
          <p:spPr>
            <a:xfrm>
              <a:off x="4064168"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37" name="tx217"/>
            <p:cNvSpPr/>
            <p:nvPr/>
          </p:nvSpPr>
          <p:spPr>
            <a:xfrm>
              <a:off x="2582749"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738" name="tx218"/>
            <p:cNvSpPr/>
            <p:nvPr/>
          </p:nvSpPr>
          <p:spPr>
            <a:xfrm>
              <a:off x="3038455"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739" name="tx219"/>
            <p:cNvSpPr/>
            <p:nvPr/>
          </p:nvSpPr>
          <p:spPr>
            <a:xfrm>
              <a:off x="3494162"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740" name="tx220"/>
            <p:cNvSpPr/>
            <p:nvPr/>
          </p:nvSpPr>
          <p:spPr>
            <a:xfrm>
              <a:off x="3949868"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741" name="pl221"/>
            <p:cNvSpPr/>
            <p:nvPr/>
          </p:nvSpPr>
          <p:spPr>
            <a:xfrm>
              <a:off x="492212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42" name="pl222"/>
            <p:cNvSpPr/>
            <p:nvPr/>
          </p:nvSpPr>
          <p:spPr>
            <a:xfrm>
              <a:off x="537783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43" name="pl223"/>
            <p:cNvSpPr/>
            <p:nvPr/>
          </p:nvSpPr>
          <p:spPr>
            <a:xfrm>
              <a:off x="5833542"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44" name="pl224"/>
            <p:cNvSpPr/>
            <p:nvPr/>
          </p:nvSpPr>
          <p:spPr>
            <a:xfrm>
              <a:off x="628924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45" name="tx225"/>
            <p:cNvSpPr/>
            <p:nvPr/>
          </p:nvSpPr>
          <p:spPr>
            <a:xfrm>
              <a:off x="4807829"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746" name="tx226"/>
            <p:cNvSpPr/>
            <p:nvPr/>
          </p:nvSpPr>
          <p:spPr>
            <a:xfrm>
              <a:off x="5263536"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747" name="tx227"/>
            <p:cNvSpPr/>
            <p:nvPr/>
          </p:nvSpPr>
          <p:spPr>
            <a:xfrm>
              <a:off x="5719242"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748" name="tx228"/>
            <p:cNvSpPr/>
            <p:nvPr/>
          </p:nvSpPr>
          <p:spPr>
            <a:xfrm>
              <a:off x="6174949"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749" name="pl229"/>
            <p:cNvSpPr/>
            <p:nvPr/>
          </p:nvSpPr>
          <p:spPr>
            <a:xfrm>
              <a:off x="7147210"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50" name="pl230"/>
            <p:cNvSpPr/>
            <p:nvPr/>
          </p:nvSpPr>
          <p:spPr>
            <a:xfrm>
              <a:off x="760291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51" name="pl231"/>
            <p:cNvSpPr/>
            <p:nvPr/>
          </p:nvSpPr>
          <p:spPr>
            <a:xfrm>
              <a:off x="8058623"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52" name="pl232"/>
            <p:cNvSpPr/>
            <p:nvPr/>
          </p:nvSpPr>
          <p:spPr>
            <a:xfrm>
              <a:off x="851432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53" name="tx233"/>
            <p:cNvSpPr/>
            <p:nvPr/>
          </p:nvSpPr>
          <p:spPr>
            <a:xfrm>
              <a:off x="7032910"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754" name="tx234"/>
            <p:cNvSpPr/>
            <p:nvPr/>
          </p:nvSpPr>
          <p:spPr>
            <a:xfrm>
              <a:off x="7488616"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755" name="tx235"/>
            <p:cNvSpPr/>
            <p:nvPr/>
          </p:nvSpPr>
          <p:spPr>
            <a:xfrm>
              <a:off x="7944323"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756" name="tx236"/>
            <p:cNvSpPr/>
            <p:nvPr/>
          </p:nvSpPr>
          <p:spPr>
            <a:xfrm>
              <a:off x="8400029"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757" name="tx237"/>
            <p:cNvSpPr/>
            <p:nvPr/>
          </p:nvSpPr>
          <p:spPr>
            <a:xfrm>
              <a:off x="2011633" y="4013122"/>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758" name="tx238"/>
            <p:cNvSpPr/>
            <p:nvPr/>
          </p:nvSpPr>
          <p:spPr>
            <a:xfrm>
              <a:off x="2011633" y="3557948"/>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759" name="tx239"/>
            <p:cNvSpPr/>
            <p:nvPr/>
          </p:nvSpPr>
          <p:spPr>
            <a:xfrm>
              <a:off x="2011633" y="3102774"/>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760" name="pl240"/>
            <p:cNvSpPr/>
            <p:nvPr/>
          </p:nvSpPr>
          <p:spPr>
            <a:xfrm>
              <a:off x="2268068" y="4070272"/>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61" name="pl241"/>
            <p:cNvSpPr/>
            <p:nvPr/>
          </p:nvSpPr>
          <p:spPr>
            <a:xfrm>
              <a:off x="2268068" y="361509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62" name="pl242"/>
            <p:cNvSpPr/>
            <p:nvPr/>
          </p:nvSpPr>
          <p:spPr>
            <a:xfrm>
              <a:off x="2268068" y="315992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63" name="tx243"/>
            <p:cNvSpPr/>
            <p:nvPr/>
          </p:nvSpPr>
          <p:spPr>
            <a:xfrm>
              <a:off x="5082505" y="4727834"/>
              <a:ext cx="1046367" cy="1651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000000">
                      <a:alpha val="100000"/>
                    </a:srgbClr>
                  </a:solidFill>
                  <a:latin typeface="Calibri"/>
                  <a:cs typeface="Calibri"/>
                </a:rPr>
                <a:t>Scaling factor</a:t>
              </a:r>
            </a:p>
          </p:txBody>
        </p:sp>
        <p:sp>
          <p:nvSpPr>
            <p:cNvPr id="764" name="tx244"/>
            <p:cNvSpPr/>
            <p:nvPr/>
          </p:nvSpPr>
          <p:spPr>
            <a:xfrm rot="-5400000">
              <a:off x="1624544" y="3742518"/>
              <a:ext cx="431800" cy="1270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a:lnSpc>
                  <a:spcPts val="1500"/>
                </a:lnSpc>
              </a:pPr>
              <a:r>
                <a:rPr lang="ca-ES" sz="1500" dirty="0">
                  <a:solidFill>
                    <a:srgbClr val="000000">
                      <a:alpha val="100000"/>
                    </a:srgbClr>
                  </a:solidFill>
                  <a:cs typeface="Calibri"/>
                </a:rPr>
                <a:t>Variable ratio vs wild-type</a:t>
              </a:r>
            </a:p>
          </p:txBody>
        </p:sp>
      </p:grpSp>
      <p:pic>
        <p:nvPicPr>
          <p:cNvPr id="245" name="Picture 244"/>
          <p:cNvPicPr>
            <a:picLocks noChangeAspect="1"/>
          </p:cNvPicPr>
          <p:nvPr/>
        </p:nvPicPr>
        <p:blipFill rotWithShape="1">
          <a:blip r:embed="rId3"/>
          <a:srcRect t="64930" b="7560"/>
          <a:stretch/>
        </p:blipFill>
        <p:spPr>
          <a:xfrm>
            <a:off x="8999246" y="989903"/>
            <a:ext cx="2592445" cy="1344478"/>
          </a:xfrm>
          <a:prstGeom prst="rect">
            <a:avLst/>
          </a:prstGeom>
        </p:spPr>
      </p:pic>
      <p:pic>
        <p:nvPicPr>
          <p:cNvPr id="246" name="Picture 245"/>
          <p:cNvPicPr>
            <a:picLocks noChangeAspect="1"/>
          </p:cNvPicPr>
          <p:nvPr/>
        </p:nvPicPr>
        <p:blipFill rotWithShape="1">
          <a:blip r:embed="rId4"/>
          <a:srcRect l="10283" t="14459" r="52300" b="6708"/>
          <a:stretch/>
        </p:blipFill>
        <p:spPr>
          <a:xfrm flipV="1">
            <a:off x="270662" y="0"/>
            <a:ext cx="1547089" cy="2196630"/>
          </a:xfrm>
          <a:prstGeom prst="rect">
            <a:avLst/>
          </a:prstGeom>
        </p:spPr>
      </p:pic>
      <p:sp>
        <p:nvSpPr>
          <p:cNvPr id="4" name="Slide Number Placeholder 3"/>
          <p:cNvSpPr>
            <a:spLocks noGrp="1"/>
          </p:cNvSpPr>
          <p:nvPr>
            <p:ph type="sldNum" sz="quarter" idx="12"/>
          </p:nvPr>
        </p:nvSpPr>
        <p:spPr/>
        <p:txBody>
          <a:bodyPr/>
          <a:lstStyle/>
          <a:p>
            <a:fld id="{2BC1C898-5861-4646-8145-B26DFD443158}" type="slidenum">
              <a:rPr lang="en-US" smtClean="0"/>
              <a:t>29</a:t>
            </a:fld>
            <a:endParaRPr lang="en-US"/>
          </a:p>
        </p:txBody>
      </p:sp>
    </p:spTree>
    <p:extLst>
      <p:ext uri="{BB962C8B-B14F-4D97-AF65-F5344CB8AC3E}">
        <p14:creationId xmlns:p14="http://schemas.microsoft.com/office/powerpoint/2010/main" val="336322772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a:clrChange>
              <a:clrFrom>
                <a:srgbClr val="FFFFFF"/>
              </a:clrFrom>
              <a:clrTo>
                <a:srgbClr val="FFFFFF">
                  <a:alpha val="0"/>
                </a:srgbClr>
              </a:clrTo>
            </a:clrChange>
          </a:blip>
          <a:srcRect l="18667" t="7617" r="49582" b="35098"/>
          <a:stretch/>
        </p:blipFill>
        <p:spPr>
          <a:xfrm>
            <a:off x="3592284" y="1588709"/>
            <a:ext cx="4131130" cy="4190546"/>
          </a:xfrm>
          <a:prstGeom prst="rect">
            <a:avLst/>
          </a:prstGeom>
        </p:spPr>
      </p:pic>
      <p:sp>
        <p:nvSpPr>
          <p:cNvPr id="2" name="Title 1"/>
          <p:cNvSpPr>
            <a:spLocks noGrp="1"/>
          </p:cNvSpPr>
          <p:nvPr>
            <p:ph type="title"/>
          </p:nvPr>
        </p:nvSpPr>
        <p:spPr>
          <a:xfrm>
            <a:off x="617763" y="96203"/>
            <a:ext cx="10515600" cy="1325563"/>
          </a:xfrm>
        </p:spPr>
        <p:txBody>
          <a:bodyPr>
            <a:normAutofit/>
          </a:bodyPr>
          <a:lstStyle/>
          <a:p>
            <a:r>
              <a:rPr lang="en-AU" sz="3600" dirty="0" smtClean="0"/>
              <a:t>Neuronal design: </a:t>
            </a:r>
            <a:r>
              <a:rPr lang="en-US" sz="3600" dirty="0"/>
              <a:t>the </a:t>
            </a:r>
            <a:r>
              <a:rPr lang="en-AU" sz="3600" dirty="0" smtClean="0"/>
              <a:t>optimality </a:t>
            </a:r>
            <a:r>
              <a:rPr lang="en-US" sz="3600" dirty="0" smtClean="0"/>
              <a:t>of </a:t>
            </a:r>
            <a:r>
              <a:rPr lang="en-US" sz="3600" dirty="0"/>
              <a:t>dendritic tree </a:t>
            </a:r>
            <a:r>
              <a:rPr lang="en-US" sz="3600" dirty="0" smtClean="0"/>
              <a:t>morphology</a:t>
            </a:r>
            <a:endParaRPr lang="en-AU" sz="3600" dirty="0"/>
          </a:p>
        </p:txBody>
      </p:sp>
      <p:grpSp>
        <p:nvGrpSpPr>
          <p:cNvPr id="3" name="Group 2"/>
          <p:cNvGrpSpPr/>
          <p:nvPr/>
        </p:nvGrpSpPr>
        <p:grpSpPr>
          <a:xfrm>
            <a:off x="7244443" y="2065446"/>
            <a:ext cx="2074409" cy="851320"/>
            <a:chOff x="7244443" y="2065446"/>
            <a:chExt cx="2074409" cy="851320"/>
          </a:xfrm>
        </p:grpSpPr>
        <p:cxnSp>
          <p:nvCxnSpPr>
            <p:cNvPr id="12" name="Straight Connector 11"/>
            <p:cNvCxnSpPr/>
            <p:nvPr/>
          </p:nvCxnSpPr>
          <p:spPr>
            <a:xfrm flipV="1">
              <a:off x="7244443" y="2361595"/>
              <a:ext cx="1159329" cy="555171"/>
            </a:xfrm>
            <a:prstGeom prst="line">
              <a:avLst/>
            </a:prstGeom>
            <a:ln w="5715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8387443" y="2065446"/>
              <a:ext cx="931409" cy="461665"/>
            </a:xfrm>
            <a:prstGeom prst="rect">
              <a:avLst/>
            </a:prstGeom>
            <a:noFill/>
          </p:spPr>
          <p:txBody>
            <a:bodyPr wrap="none" rtlCol="0">
              <a:spAutoFit/>
            </a:bodyPr>
            <a:lstStyle/>
            <a:p>
              <a:r>
                <a:rPr lang="ca-ES" sz="2400" dirty="0" smtClean="0"/>
                <a:t>Axons</a:t>
              </a:r>
              <a:endParaRPr lang="en-GB" sz="2400" dirty="0"/>
            </a:p>
          </p:txBody>
        </p:sp>
      </p:grpSp>
      <p:cxnSp>
        <p:nvCxnSpPr>
          <p:cNvPr id="16" name="Straight Connector 15"/>
          <p:cNvCxnSpPr/>
          <p:nvPr/>
        </p:nvCxnSpPr>
        <p:spPr>
          <a:xfrm>
            <a:off x="7222671" y="5137453"/>
            <a:ext cx="832757" cy="342900"/>
          </a:xfrm>
          <a:prstGeom prst="line">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055428" y="5249520"/>
            <a:ext cx="1772841" cy="461665"/>
          </a:xfrm>
          <a:prstGeom prst="rect">
            <a:avLst/>
          </a:prstGeom>
          <a:noFill/>
        </p:spPr>
        <p:txBody>
          <a:bodyPr wrap="none" rtlCol="0">
            <a:spAutoFit/>
          </a:bodyPr>
          <a:lstStyle/>
          <a:p>
            <a:r>
              <a:rPr lang="ca-ES" sz="2400" dirty="0" err="1" smtClean="0"/>
              <a:t>Target</a:t>
            </a:r>
            <a:r>
              <a:rPr lang="ca-ES" sz="2400" dirty="0" smtClean="0"/>
              <a:t> </a:t>
            </a:r>
            <a:r>
              <a:rPr lang="ca-ES" sz="2400" dirty="0" err="1" smtClean="0"/>
              <a:t>space</a:t>
            </a:r>
            <a:endParaRPr lang="en-GB" sz="2400" dirty="0"/>
          </a:p>
        </p:txBody>
      </p:sp>
      <p:sp>
        <p:nvSpPr>
          <p:cNvPr id="17" name="Oval 16"/>
          <p:cNvSpPr/>
          <p:nvPr/>
        </p:nvSpPr>
        <p:spPr>
          <a:xfrm>
            <a:off x="5573486" y="3538213"/>
            <a:ext cx="537883" cy="591670"/>
          </a:xfrm>
          <a:prstGeom prst="ellipse">
            <a:avLst/>
          </a:prstGeom>
          <a:solidFill>
            <a:srgbClr val="F16969"/>
          </a:solidFill>
          <a:ln>
            <a:solidFill>
              <a:srgbClr val="F1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Freeform 30"/>
          <p:cNvSpPr/>
          <p:nvPr/>
        </p:nvSpPr>
        <p:spPr>
          <a:xfrm>
            <a:off x="5941786" y="1870777"/>
            <a:ext cx="426618" cy="1773518"/>
          </a:xfrm>
          <a:custGeom>
            <a:avLst/>
            <a:gdLst>
              <a:gd name="connsiteX0" fmla="*/ 0 w 382542"/>
              <a:gd name="connsiteY0" fmla="*/ 1685365 h 1685365"/>
              <a:gd name="connsiteX1" fmla="*/ 197224 w 382542"/>
              <a:gd name="connsiteY1" fmla="*/ 1093694 h 1685365"/>
              <a:gd name="connsiteX2" fmla="*/ 376518 w 382542"/>
              <a:gd name="connsiteY2" fmla="*/ 627530 h 1685365"/>
              <a:gd name="connsiteX3" fmla="*/ 322730 w 382542"/>
              <a:gd name="connsiteY3" fmla="*/ 0 h 1685365"/>
            </a:gdLst>
            <a:ahLst/>
            <a:cxnLst>
              <a:cxn ang="0">
                <a:pos x="connsiteX0" y="connsiteY0"/>
              </a:cxn>
              <a:cxn ang="0">
                <a:pos x="connsiteX1" y="connsiteY1"/>
              </a:cxn>
              <a:cxn ang="0">
                <a:pos x="connsiteX2" y="connsiteY2"/>
              </a:cxn>
              <a:cxn ang="0">
                <a:pos x="connsiteX3" y="connsiteY3"/>
              </a:cxn>
            </a:cxnLst>
            <a:rect l="l" t="t" r="r" b="b"/>
            <a:pathLst>
              <a:path w="382542" h="1685365">
                <a:moveTo>
                  <a:pt x="0" y="1685365"/>
                </a:moveTo>
                <a:cubicBezTo>
                  <a:pt x="67235" y="1477682"/>
                  <a:pt x="134471" y="1270000"/>
                  <a:pt x="197224" y="1093694"/>
                </a:cubicBezTo>
                <a:cubicBezTo>
                  <a:pt x="259977" y="917388"/>
                  <a:pt x="355600" y="809812"/>
                  <a:pt x="376518" y="627530"/>
                </a:cubicBezTo>
                <a:cubicBezTo>
                  <a:pt x="397436" y="445248"/>
                  <a:pt x="360083" y="222624"/>
                  <a:pt x="322730" y="0"/>
                </a:cubicBezTo>
              </a:path>
            </a:pathLst>
          </a:custGeom>
          <a:noFill/>
          <a:ln w="120650">
            <a:solidFill>
              <a:srgbClr val="F1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 name="Freeform 31"/>
          <p:cNvSpPr/>
          <p:nvPr/>
        </p:nvSpPr>
        <p:spPr>
          <a:xfrm>
            <a:off x="4682672" y="4076095"/>
            <a:ext cx="1144814" cy="815788"/>
          </a:xfrm>
          <a:custGeom>
            <a:avLst/>
            <a:gdLst>
              <a:gd name="connsiteX0" fmla="*/ 1117600 w 1117600"/>
              <a:gd name="connsiteY0" fmla="*/ 0 h 762000"/>
              <a:gd name="connsiteX1" fmla="*/ 838200 w 1117600"/>
              <a:gd name="connsiteY1" fmla="*/ 254000 h 762000"/>
              <a:gd name="connsiteX2" fmla="*/ 381000 w 1117600"/>
              <a:gd name="connsiteY2" fmla="*/ 444500 h 762000"/>
              <a:gd name="connsiteX3" fmla="*/ 0 w 1117600"/>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117600" h="762000">
                <a:moveTo>
                  <a:pt x="1117600" y="0"/>
                </a:moveTo>
                <a:cubicBezTo>
                  <a:pt x="1039283" y="89958"/>
                  <a:pt x="960967" y="179917"/>
                  <a:pt x="838200" y="254000"/>
                </a:cubicBezTo>
                <a:cubicBezTo>
                  <a:pt x="715433" y="328083"/>
                  <a:pt x="520700" y="359833"/>
                  <a:pt x="381000" y="444500"/>
                </a:cubicBezTo>
                <a:cubicBezTo>
                  <a:pt x="241300" y="529167"/>
                  <a:pt x="120650" y="645583"/>
                  <a:pt x="0" y="762000"/>
                </a:cubicBezTo>
              </a:path>
            </a:pathLst>
          </a:custGeom>
          <a:noFill/>
          <a:ln w="120650">
            <a:solidFill>
              <a:srgbClr val="F1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Freeform 33"/>
          <p:cNvSpPr/>
          <p:nvPr/>
        </p:nvSpPr>
        <p:spPr>
          <a:xfrm rot="6982976">
            <a:off x="5002627" y="4673404"/>
            <a:ext cx="1057810" cy="618372"/>
          </a:xfrm>
          <a:custGeom>
            <a:avLst/>
            <a:gdLst>
              <a:gd name="connsiteX0" fmla="*/ 1117600 w 1117600"/>
              <a:gd name="connsiteY0" fmla="*/ 0 h 762000"/>
              <a:gd name="connsiteX1" fmla="*/ 838200 w 1117600"/>
              <a:gd name="connsiteY1" fmla="*/ 254000 h 762000"/>
              <a:gd name="connsiteX2" fmla="*/ 381000 w 1117600"/>
              <a:gd name="connsiteY2" fmla="*/ 444500 h 762000"/>
              <a:gd name="connsiteX3" fmla="*/ 0 w 1117600"/>
              <a:gd name="connsiteY3" fmla="*/ 762000 h 762000"/>
            </a:gdLst>
            <a:ahLst/>
            <a:cxnLst>
              <a:cxn ang="0">
                <a:pos x="connsiteX0" y="connsiteY0"/>
              </a:cxn>
              <a:cxn ang="0">
                <a:pos x="connsiteX1" y="connsiteY1"/>
              </a:cxn>
              <a:cxn ang="0">
                <a:pos x="connsiteX2" y="connsiteY2"/>
              </a:cxn>
              <a:cxn ang="0">
                <a:pos x="connsiteX3" y="connsiteY3"/>
              </a:cxn>
            </a:cxnLst>
            <a:rect l="l" t="t" r="r" b="b"/>
            <a:pathLst>
              <a:path w="1117600" h="762000">
                <a:moveTo>
                  <a:pt x="1117600" y="0"/>
                </a:moveTo>
                <a:cubicBezTo>
                  <a:pt x="1039283" y="89958"/>
                  <a:pt x="960967" y="179917"/>
                  <a:pt x="838200" y="254000"/>
                </a:cubicBezTo>
                <a:cubicBezTo>
                  <a:pt x="715433" y="328083"/>
                  <a:pt x="520700" y="359833"/>
                  <a:pt x="381000" y="444500"/>
                </a:cubicBezTo>
                <a:cubicBezTo>
                  <a:pt x="241300" y="529167"/>
                  <a:pt x="120650" y="645583"/>
                  <a:pt x="0" y="762000"/>
                </a:cubicBezTo>
              </a:path>
            </a:pathLst>
          </a:custGeom>
          <a:noFill/>
          <a:ln w="120650">
            <a:solidFill>
              <a:srgbClr val="F1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Freeform 32"/>
          <p:cNvSpPr/>
          <p:nvPr/>
        </p:nvSpPr>
        <p:spPr>
          <a:xfrm>
            <a:off x="6030686" y="3959881"/>
            <a:ext cx="1511300" cy="192678"/>
          </a:xfrm>
          <a:custGeom>
            <a:avLst/>
            <a:gdLst>
              <a:gd name="connsiteX0" fmla="*/ 0 w 1511300"/>
              <a:gd name="connsiteY0" fmla="*/ 1914 h 192678"/>
              <a:gd name="connsiteX1" fmla="*/ 101600 w 1511300"/>
              <a:gd name="connsiteY1" fmla="*/ 27314 h 192678"/>
              <a:gd name="connsiteX2" fmla="*/ 596900 w 1511300"/>
              <a:gd name="connsiteY2" fmla="*/ 192414 h 192678"/>
              <a:gd name="connsiteX3" fmla="*/ 812800 w 1511300"/>
              <a:gd name="connsiteY3" fmla="*/ 65414 h 192678"/>
              <a:gd name="connsiteX4" fmla="*/ 1117600 w 1511300"/>
              <a:gd name="connsiteY4" fmla="*/ 52714 h 192678"/>
              <a:gd name="connsiteX5" fmla="*/ 1511300 w 1511300"/>
              <a:gd name="connsiteY5" fmla="*/ 116214 h 1926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11300" h="192678">
                <a:moveTo>
                  <a:pt x="0" y="1914"/>
                </a:moveTo>
                <a:cubicBezTo>
                  <a:pt x="1058" y="-1261"/>
                  <a:pt x="2117" y="-4436"/>
                  <a:pt x="101600" y="27314"/>
                </a:cubicBezTo>
                <a:cubicBezTo>
                  <a:pt x="201083" y="59064"/>
                  <a:pt x="478367" y="186064"/>
                  <a:pt x="596900" y="192414"/>
                </a:cubicBezTo>
                <a:cubicBezTo>
                  <a:pt x="715433" y="198764"/>
                  <a:pt x="726017" y="88697"/>
                  <a:pt x="812800" y="65414"/>
                </a:cubicBezTo>
                <a:cubicBezTo>
                  <a:pt x="899583" y="42131"/>
                  <a:pt x="1001183" y="44247"/>
                  <a:pt x="1117600" y="52714"/>
                </a:cubicBezTo>
                <a:cubicBezTo>
                  <a:pt x="1234017" y="61181"/>
                  <a:pt x="1372658" y="88697"/>
                  <a:pt x="1511300" y="116214"/>
                </a:cubicBezTo>
              </a:path>
            </a:pathLst>
          </a:custGeom>
          <a:noFill/>
          <a:ln w="120650">
            <a:solidFill>
              <a:srgbClr val="F1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Freeform 34"/>
          <p:cNvSpPr/>
          <p:nvPr/>
        </p:nvSpPr>
        <p:spPr>
          <a:xfrm>
            <a:off x="6627586" y="4152295"/>
            <a:ext cx="381000" cy="889000"/>
          </a:xfrm>
          <a:custGeom>
            <a:avLst/>
            <a:gdLst>
              <a:gd name="connsiteX0" fmla="*/ 0 w 381000"/>
              <a:gd name="connsiteY0" fmla="*/ 0 h 889000"/>
              <a:gd name="connsiteX1" fmla="*/ 254000 w 381000"/>
              <a:gd name="connsiteY1" fmla="*/ 266700 h 889000"/>
              <a:gd name="connsiteX2" fmla="*/ 381000 w 381000"/>
              <a:gd name="connsiteY2" fmla="*/ 889000 h 889000"/>
            </a:gdLst>
            <a:ahLst/>
            <a:cxnLst>
              <a:cxn ang="0">
                <a:pos x="connsiteX0" y="connsiteY0"/>
              </a:cxn>
              <a:cxn ang="0">
                <a:pos x="connsiteX1" y="connsiteY1"/>
              </a:cxn>
              <a:cxn ang="0">
                <a:pos x="connsiteX2" y="connsiteY2"/>
              </a:cxn>
            </a:cxnLst>
            <a:rect l="l" t="t" r="r" b="b"/>
            <a:pathLst>
              <a:path w="381000" h="889000">
                <a:moveTo>
                  <a:pt x="0" y="0"/>
                </a:moveTo>
                <a:cubicBezTo>
                  <a:pt x="95250" y="59266"/>
                  <a:pt x="190500" y="118533"/>
                  <a:pt x="254000" y="266700"/>
                </a:cubicBezTo>
                <a:cubicBezTo>
                  <a:pt x="317500" y="414867"/>
                  <a:pt x="349250" y="651933"/>
                  <a:pt x="381000" y="889000"/>
                </a:cubicBezTo>
              </a:path>
            </a:pathLst>
          </a:custGeom>
          <a:noFill/>
          <a:ln w="120650">
            <a:solidFill>
              <a:srgbClr val="F1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Freeform 35"/>
          <p:cNvSpPr/>
          <p:nvPr/>
        </p:nvSpPr>
        <p:spPr>
          <a:xfrm>
            <a:off x="4054022" y="3151270"/>
            <a:ext cx="1574800" cy="584200"/>
          </a:xfrm>
          <a:custGeom>
            <a:avLst/>
            <a:gdLst>
              <a:gd name="connsiteX0" fmla="*/ 1574800 w 1574800"/>
              <a:gd name="connsiteY0" fmla="*/ 584200 h 584200"/>
              <a:gd name="connsiteX1" fmla="*/ 1155700 w 1574800"/>
              <a:gd name="connsiteY1" fmla="*/ 495300 h 584200"/>
              <a:gd name="connsiteX2" fmla="*/ 901700 w 1574800"/>
              <a:gd name="connsiteY2" fmla="*/ 139700 h 584200"/>
              <a:gd name="connsiteX3" fmla="*/ 0 w 1574800"/>
              <a:gd name="connsiteY3" fmla="*/ 0 h 584200"/>
            </a:gdLst>
            <a:ahLst/>
            <a:cxnLst>
              <a:cxn ang="0">
                <a:pos x="connsiteX0" y="connsiteY0"/>
              </a:cxn>
              <a:cxn ang="0">
                <a:pos x="connsiteX1" y="connsiteY1"/>
              </a:cxn>
              <a:cxn ang="0">
                <a:pos x="connsiteX2" y="connsiteY2"/>
              </a:cxn>
              <a:cxn ang="0">
                <a:pos x="connsiteX3" y="connsiteY3"/>
              </a:cxn>
            </a:cxnLst>
            <a:rect l="l" t="t" r="r" b="b"/>
            <a:pathLst>
              <a:path w="1574800" h="584200">
                <a:moveTo>
                  <a:pt x="1574800" y="584200"/>
                </a:moveTo>
                <a:cubicBezTo>
                  <a:pt x="1421341" y="576791"/>
                  <a:pt x="1267883" y="569383"/>
                  <a:pt x="1155700" y="495300"/>
                </a:cubicBezTo>
                <a:cubicBezTo>
                  <a:pt x="1043517" y="421217"/>
                  <a:pt x="1094317" y="222250"/>
                  <a:pt x="901700" y="139700"/>
                </a:cubicBezTo>
                <a:cubicBezTo>
                  <a:pt x="709083" y="57150"/>
                  <a:pt x="354541" y="28575"/>
                  <a:pt x="0" y="0"/>
                </a:cubicBezTo>
              </a:path>
            </a:pathLst>
          </a:custGeom>
          <a:noFill/>
          <a:ln w="120650">
            <a:solidFill>
              <a:srgbClr val="F1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36"/>
          <p:cNvSpPr/>
          <p:nvPr/>
        </p:nvSpPr>
        <p:spPr>
          <a:xfrm>
            <a:off x="5230586" y="1866295"/>
            <a:ext cx="838200" cy="1257300"/>
          </a:xfrm>
          <a:custGeom>
            <a:avLst/>
            <a:gdLst>
              <a:gd name="connsiteX0" fmla="*/ 838200 w 838200"/>
              <a:gd name="connsiteY0" fmla="*/ 1257300 h 1257300"/>
              <a:gd name="connsiteX1" fmla="*/ 438150 w 838200"/>
              <a:gd name="connsiteY1" fmla="*/ 1047750 h 1257300"/>
              <a:gd name="connsiteX2" fmla="*/ 266700 w 838200"/>
              <a:gd name="connsiteY2" fmla="*/ 514350 h 1257300"/>
              <a:gd name="connsiteX3" fmla="*/ 0 w 838200"/>
              <a:gd name="connsiteY3" fmla="*/ 0 h 1257300"/>
            </a:gdLst>
            <a:ahLst/>
            <a:cxnLst>
              <a:cxn ang="0">
                <a:pos x="connsiteX0" y="connsiteY0"/>
              </a:cxn>
              <a:cxn ang="0">
                <a:pos x="connsiteX1" y="connsiteY1"/>
              </a:cxn>
              <a:cxn ang="0">
                <a:pos x="connsiteX2" y="connsiteY2"/>
              </a:cxn>
              <a:cxn ang="0">
                <a:pos x="connsiteX3" y="connsiteY3"/>
              </a:cxn>
            </a:cxnLst>
            <a:rect l="l" t="t" r="r" b="b"/>
            <a:pathLst>
              <a:path w="838200" h="1257300">
                <a:moveTo>
                  <a:pt x="838200" y="1257300"/>
                </a:moveTo>
                <a:cubicBezTo>
                  <a:pt x="685800" y="1214437"/>
                  <a:pt x="533400" y="1171575"/>
                  <a:pt x="438150" y="1047750"/>
                </a:cubicBezTo>
                <a:cubicBezTo>
                  <a:pt x="342900" y="923925"/>
                  <a:pt x="339725" y="688975"/>
                  <a:pt x="266700" y="514350"/>
                </a:cubicBezTo>
                <a:cubicBezTo>
                  <a:pt x="193675" y="339725"/>
                  <a:pt x="96837" y="169862"/>
                  <a:pt x="0" y="0"/>
                </a:cubicBezTo>
              </a:path>
            </a:pathLst>
          </a:custGeom>
          <a:noFill/>
          <a:ln w="120650">
            <a:solidFill>
              <a:srgbClr val="F1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38"/>
          <p:cNvSpPr/>
          <p:nvPr/>
        </p:nvSpPr>
        <p:spPr>
          <a:xfrm>
            <a:off x="6030686" y="3237894"/>
            <a:ext cx="1390650" cy="478526"/>
          </a:xfrm>
          <a:custGeom>
            <a:avLst/>
            <a:gdLst>
              <a:gd name="connsiteX0" fmla="*/ 0 w 1314450"/>
              <a:gd name="connsiteY0" fmla="*/ 400050 h 415542"/>
              <a:gd name="connsiteX1" fmla="*/ 514350 w 1314450"/>
              <a:gd name="connsiteY1" fmla="*/ 381000 h 415542"/>
              <a:gd name="connsiteX2" fmla="*/ 800100 w 1314450"/>
              <a:gd name="connsiteY2" fmla="*/ 95250 h 415542"/>
              <a:gd name="connsiteX3" fmla="*/ 1314450 w 1314450"/>
              <a:gd name="connsiteY3" fmla="*/ 0 h 415542"/>
            </a:gdLst>
            <a:ahLst/>
            <a:cxnLst>
              <a:cxn ang="0">
                <a:pos x="connsiteX0" y="connsiteY0"/>
              </a:cxn>
              <a:cxn ang="0">
                <a:pos x="connsiteX1" y="connsiteY1"/>
              </a:cxn>
              <a:cxn ang="0">
                <a:pos x="connsiteX2" y="connsiteY2"/>
              </a:cxn>
              <a:cxn ang="0">
                <a:pos x="connsiteX3" y="connsiteY3"/>
              </a:cxn>
            </a:cxnLst>
            <a:rect l="l" t="t" r="r" b="b"/>
            <a:pathLst>
              <a:path w="1314450" h="415542">
                <a:moveTo>
                  <a:pt x="0" y="400050"/>
                </a:moveTo>
                <a:cubicBezTo>
                  <a:pt x="190500" y="415925"/>
                  <a:pt x="381000" y="431800"/>
                  <a:pt x="514350" y="381000"/>
                </a:cubicBezTo>
                <a:cubicBezTo>
                  <a:pt x="647700" y="330200"/>
                  <a:pt x="666750" y="158750"/>
                  <a:pt x="800100" y="95250"/>
                </a:cubicBezTo>
                <a:cubicBezTo>
                  <a:pt x="933450" y="31750"/>
                  <a:pt x="1123950" y="15875"/>
                  <a:pt x="1314450" y="0"/>
                </a:cubicBezTo>
              </a:path>
            </a:pathLst>
          </a:custGeom>
          <a:noFill/>
          <a:ln w="120650">
            <a:solidFill>
              <a:srgbClr val="F1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Freeform 39"/>
          <p:cNvSpPr/>
          <p:nvPr/>
        </p:nvSpPr>
        <p:spPr>
          <a:xfrm>
            <a:off x="4259036" y="3644295"/>
            <a:ext cx="893536" cy="527050"/>
          </a:xfrm>
          <a:custGeom>
            <a:avLst/>
            <a:gdLst>
              <a:gd name="connsiteX0" fmla="*/ 876300 w 876300"/>
              <a:gd name="connsiteY0" fmla="*/ 0 h 514350"/>
              <a:gd name="connsiteX1" fmla="*/ 666750 w 876300"/>
              <a:gd name="connsiteY1" fmla="*/ 209550 h 514350"/>
              <a:gd name="connsiteX2" fmla="*/ 304800 w 876300"/>
              <a:gd name="connsiteY2" fmla="*/ 323850 h 514350"/>
              <a:gd name="connsiteX3" fmla="*/ 0 w 876300"/>
              <a:gd name="connsiteY3" fmla="*/ 514350 h 514350"/>
            </a:gdLst>
            <a:ahLst/>
            <a:cxnLst>
              <a:cxn ang="0">
                <a:pos x="connsiteX0" y="connsiteY0"/>
              </a:cxn>
              <a:cxn ang="0">
                <a:pos x="connsiteX1" y="connsiteY1"/>
              </a:cxn>
              <a:cxn ang="0">
                <a:pos x="connsiteX2" y="connsiteY2"/>
              </a:cxn>
              <a:cxn ang="0">
                <a:pos x="connsiteX3" y="connsiteY3"/>
              </a:cxn>
            </a:cxnLst>
            <a:rect l="l" t="t" r="r" b="b"/>
            <a:pathLst>
              <a:path w="876300" h="514350">
                <a:moveTo>
                  <a:pt x="876300" y="0"/>
                </a:moveTo>
                <a:cubicBezTo>
                  <a:pt x="819150" y="77787"/>
                  <a:pt x="762000" y="155575"/>
                  <a:pt x="666750" y="209550"/>
                </a:cubicBezTo>
                <a:cubicBezTo>
                  <a:pt x="571500" y="263525"/>
                  <a:pt x="415925" y="273050"/>
                  <a:pt x="304800" y="323850"/>
                </a:cubicBezTo>
                <a:cubicBezTo>
                  <a:pt x="193675" y="374650"/>
                  <a:pt x="96837" y="444500"/>
                  <a:pt x="0" y="514350"/>
                </a:cubicBezTo>
              </a:path>
            </a:pathLst>
          </a:custGeom>
          <a:solidFill>
            <a:srgbClr val="FF0000"/>
          </a:solidFill>
          <a:ln w="120650">
            <a:solidFill>
              <a:srgbClr val="F1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Freeform 40"/>
          <p:cNvSpPr/>
          <p:nvPr/>
        </p:nvSpPr>
        <p:spPr>
          <a:xfrm>
            <a:off x="6143335" y="4037995"/>
            <a:ext cx="116600" cy="1447800"/>
          </a:xfrm>
          <a:custGeom>
            <a:avLst/>
            <a:gdLst>
              <a:gd name="connsiteX0" fmla="*/ 39751 w 116600"/>
              <a:gd name="connsiteY0" fmla="*/ 0 h 1447800"/>
              <a:gd name="connsiteX1" fmla="*/ 115951 w 116600"/>
              <a:gd name="connsiteY1" fmla="*/ 361950 h 1447800"/>
              <a:gd name="connsiteX2" fmla="*/ 1651 w 116600"/>
              <a:gd name="connsiteY2" fmla="*/ 781050 h 1447800"/>
              <a:gd name="connsiteX3" fmla="*/ 58801 w 116600"/>
              <a:gd name="connsiteY3" fmla="*/ 1447800 h 1447800"/>
            </a:gdLst>
            <a:ahLst/>
            <a:cxnLst>
              <a:cxn ang="0">
                <a:pos x="connsiteX0" y="connsiteY0"/>
              </a:cxn>
              <a:cxn ang="0">
                <a:pos x="connsiteX1" y="connsiteY1"/>
              </a:cxn>
              <a:cxn ang="0">
                <a:pos x="connsiteX2" y="connsiteY2"/>
              </a:cxn>
              <a:cxn ang="0">
                <a:pos x="connsiteX3" y="connsiteY3"/>
              </a:cxn>
            </a:cxnLst>
            <a:rect l="l" t="t" r="r" b="b"/>
            <a:pathLst>
              <a:path w="116600" h="1447800">
                <a:moveTo>
                  <a:pt x="39751" y="0"/>
                </a:moveTo>
                <a:cubicBezTo>
                  <a:pt x="81026" y="115887"/>
                  <a:pt x="122301" y="231775"/>
                  <a:pt x="115951" y="361950"/>
                </a:cubicBezTo>
                <a:cubicBezTo>
                  <a:pt x="109601" y="492125"/>
                  <a:pt x="11176" y="600075"/>
                  <a:pt x="1651" y="781050"/>
                </a:cubicBezTo>
                <a:cubicBezTo>
                  <a:pt x="-7874" y="962025"/>
                  <a:pt x="25463" y="1204912"/>
                  <a:pt x="58801" y="1447800"/>
                </a:cubicBezTo>
              </a:path>
            </a:pathLst>
          </a:custGeom>
          <a:noFill/>
          <a:ln w="120650">
            <a:solidFill>
              <a:srgbClr val="F1696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Slide Number Placeholder 45"/>
          <p:cNvSpPr>
            <a:spLocks noGrp="1"/>
          </p:cNvSpPr>
          <p:nvPr>
            <p:ph type="sldNum" sz="quarter" idx="12"/>
          </p:nvPr>
        </p:nvSpPr>
        <p:spPr/>
        <p:txBody>
          <a:bodyPr/>
          <a:lstStyle/>
          <a:p>
            <a:fld id="{2BC1C898-5861-4646-8145-B26DFD443158}" type="slidenum">
              <a:rPr lang="en-US" smtClean="0"/>
              <a:t>3</a:t>
            </a:fld>
            <a:endParaRPr lang="en-US"/>
          </a:p>
        </p:txBody>
      </p:sp>
      <p:sp>
        <p:nvSpPr>
          <p:cNvPr id="22" name="TextBox 21"/>
          <p:cNvSpPr txBox="1">
            <a:spLocks noChangeArrowheads="1"/>
          </p:cNvSpPr>
          <p:nvPr/>
        </p:nvSpPr>
        <p:spPr bwMode="auto">
          <a:xfrm>
            <a:off x="5508777" y="6114311"/>
            <a:ext cx="59312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a:solidFill>
                  <a:srgbClr val="000000"/>
                </a:solidFill>
                <a:latin typeface="Calibri" pitchFamily="34" charset="0"/>
              </a:rPr>
              <a:t>(</a:t>
            </a:r>
            <a:r>
              <a:rPr lang="es-ES" altLang="es-ES" sz="1200" dirty="0" err="1" smtClean="0">
                <a:solidFill>
                  <a:srgbClr val="000000"/>
                </a:solidFill>
                <a:latin typeface="Calibri" pitchFamily="34" charset="0"/>
              </a:rPr>
              <a:t>Schröter</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Paulsen</a:t>
            </a:r>
            <a:r>
              <a:rPr lang="es-ES" altLang="es-ES" sz="1200" dirty="0" smtClean="0">
                <a:solidFill>
                  <a:srgbClr val="000000"/>
                </a:solidFill>
                <a:latin typeface="Calibri" pitchFamily="34" charset="0"/>
              </a:rPr>
              <a:t> &amp; </a:t>
            </a:r>
            <a:r>
              <a:rPr lang="es-ES" altLang="es-ES" sz="1200" dirty="0" err="1" smtClean="0">
                <a:solidFill>
                  <a:srgbClr val="000000"/>
                </a:solidFill>
                <a:latin typeface="Calibri" pitchFamily="34" charset="0"/>
              </a:rPr>
              <a:t>Bullmore</a:t>
            </a:r>
            <a:r>
              <a:rPr lang="es-ES" altLang="es-ES" sz="1200" dirty="0" smtClean="0">
                <a:solidFill>
                  <a:srgbClr val="000000"/>
                </a:solidFill>
                <a:latin typeface="Calibri" pitchFamily="34" charset="0"/>
              </a:rPr>
              <a:t>, 2017)</a:t>
            </a:r>
            <a:endParaRPr lang="es-ES" altLang="es-ES" sz="1200" dirty="0">
              <a:solidFill>
                <a:srgbClr val="000000"/>
              </a:solidFill>
              <a:latin typeface="Calibri" pitchFamily="34" charset="0"/>
            </a:endParaRPr>
          </a:p>
        </p:txBody>
      </p:sp>
    </p:spTree>
    <p:extLst>
      <p:ext uri="{BB962C8B-B14F-4D97-AF65-F5344CB8AC3E}">
        <p14:creationId xmlns:p14="http://schemas.microsoft.com/office/powerpoint/2010/main" val="101584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p2"/>
          <p:cNvGrpSpPr/>
          <p:nvPr/>
        </p:nvGrpSpPr>
        <p:grpSpPr>
          <a:xfrm>
            <a:off x="1224968" y="1905083"/>
            <a:ext cx="9162417" cy="4356285"/>
            <a:chOff x="1720054" y="2571748"/>
            <a:chExt cx="7258050" cy="2419350"/>
          </a:xfrm>
        </p:grpSpPr>
        <p:sp>
          <p:nvSpPr>
            <p:cNvPr id="4" name="rc4"/>
            <p:cNvSpPr/>
            <p:nvPr/>
          </p:nvSpPr>
          <p:spPr>
            <a:xfrm>
              <a:off x="1720054" y="2571748"/>
              <a:ext cx="7258050" cy="2419350"/>
            </a:xfrm>
            <a:prstGeom prst="rect">
              <a:avLst/>
            </a:prstGeom>
            <a:solidFill>
              <a:srgbClr val="FFFFFF">
                <a:alpha val="100000"/>
              </a:srgbClr>
            </a:solidFill>
            <a:ln w="13550" cap="rnd">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 name="rc5"/>
            <p:cNvSpPr/>
            <p:nvPr/>
          </p:nvSpPr>
          <p:spPr>
            <a:xfrm>
              <a:off x="2302863" y="3118022"/>
              <a:ext cx="2155491" cy="1375992"/>
            </a:xfrm>
            <a:prstGeom prst="rect">
              <a:avLst/>
            </a:prstGeom>
            <a:solidFill>
              <a:srgbClr val="EBEBEB">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 name="pl6"/>
            <p:cNvSpPr/>
            <p:nvPr/>
          </p:nvSpPr>
          <p:spPr>
            <a:xfrm>
              <a:off x="2302863" y="4396056"/>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 name="pl7"/>
            <p:cNvSpPr/>
            <p:nvPr/>
          </p:nvSpPr>
          <p:spPr>
            <a:xfrm>
              <a:off x="2302863" y="3892504"/>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 name="pl8"/>
            <p:cNvSpPr/>
            <p:nvPr/>
          </p:nvSpPr>
          <p:spPr>
            <a:xfrm>
              <a:off x="2302863" y="3388953"/>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 name="pl9"/>
            <p:cNvSpPr/>
            <p:nvPr/>
          </p:nvSpPr>
          <p:spPr>
            <a:xfrm>
              <a:off x="246919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 name="pl10"/>
            <p:cNvSpPr/>
            <p:nvPr/>
          </p:nvSpPr>
          <p:spPr>
            <a:xfrm>
              <a:off x="292490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 name="pl11"/>
            <p:cNvSpPr/>
            <p:nvPr/>
          </p:nvSpPr>
          <p:spPr>
            <a:xfrm>
              <a:off x="3380608"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 name="pl12"/>
            <p:cNvSpPr/>
            <p:nvPr/>
          </p:nvSpPr>
          <p:spPr>
            <a:xfrm>
              <a:off x="3836315"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 name="pl13"/>
            <p:cNvSpPr/>
            <p:nvPr/>
          </p:nvSpPr>
          <p:spPr>
            <a:xfrm>
              <a:off x="429202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 name="pl14"/>
            <p:cNvSpPr/>
            <p:nvPr/>
          </p:nvSpPr>
          <p:spPr>
            <a:xfrm>
              <a:off x="2302863" y="414428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 name="pl15"/>
            <p:cNvSpPr/>
            <p:nvPr/>
          </p:nvSpPr>
          <p:spPr>
            <a:xfrm>
              <a:off x="2302863" y="364072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 name="pl16"/>
            <p:cNvSpPr/>
            <p:nvPr/>
          </p:nvSpPr>
          <p:spPr>
            <a:xfrm>
              <a:off x="2302863" y="313717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 name="pl17"/>
            <p:cNvSpPr/>
            <p:nvPr/>
          </p:nvSpPr>
          <p:spPr>
            <a:xfrm>
              <a:off x="269704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 name="pl18"/>
            <p:cNvSpPr/>
            <p:nvPr/>
          </p:nvSpPr>
          <p:spPr>
            <a:xfrm>
              <a:off x="3152755"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 name="pl19"/>
            <p:cNvSpPr/>
            <p:nvPr/>
          </p:nvSpPr>
          <p:spPr>
            <a:xfrm>
              <a:off x="3608462"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 name="pl20"/>
            <p:cNvSpPr/>
            <p:nvPr/>
          </p:nvSpPr>
          <p:spPr>
            <a:xfrm>
              <a:off x="4064168"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 name="pt21"/>
            <p:cNvSpPr/>
            <p:nvPr/>
          </p:nvSpPr>
          <p:spPr>
            <a:xfrm>
              <a:off x="2444370" y="4150049"/>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2" name="pl22"/>
            <p:cNvSpPr/>
            <p:nvPr/>
          </p:nvSpPr>
          <p:spPr>
            <a:xfrm>
              <a:off x="2469196" y="4269158"/>
              <a:ext cx="0" cy="43434"/>
            </a:xfrm>
            <a:custGeom>
              <a:avLst/>
              <a:gdLst/>
              <a:ahLst/>
              <a:cxnLst/>
              <a:rect l="0" t="0" r="0" b="0"/>
              <a:pathLst>
                <a:path h="43434">
                  <a:moveTo>
                    <a:pt x="0" y="4343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3" name="pl23"/>
            <p:cNvSpPr/>
            <p:nvPr/>
          </p:nvSpPr>
          <p:spPr>
            <a:xfrm>
              <a:off x="2469196" y="4383425"/>
              <a:ext cx="0" cy="48044"/>
            </a:xfrm>
            <a:custGeom>
              <a:avLst/>
              <a:gdLst/>
              <a:ahLst/>
              <a:cxnLst/>
              <a:rect l="0" t="0" r="0" b="0"/>
              <a:pathLst>
                <a:path h="48044">
                  <a:moveTo>
                    <a:pt x="0" y="0"/>
                  </a:moveTo>
                  <a:lnTo>
                    <a:pt x="0" y="48044"/>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4" name="pg24"/>
            <p:cNvSpPr/>
            <p:nvPr/>
          </p:nvSpPr>
          <p:spPr>
            <a:xfrm>
              <a:off x="2400840" y="4312593"/>
              <a:ext cx="136711" cy="70832"/>
            </a:xfrm>
            <a:custGeom>
              <a:avLst/>
              <a:gdLst/>
              <a:ahLst/>
              <a:cxnLst/>
              <a:rect l="0" t="0" r="0" b="0"/>
              <a:pathLst>
                <a:path w="136711" h="70832">
                  <a:moveTo>
                    <a:pt x="0" y="0"/>
                  </a:moveTo>
                  <a:lnTo>
                    <a:pt x="0" y="70832"/>
                  </a:lnTo>
                  <a:lnTo>
                    <a:pt x="136711" y="7083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5" name="pl25"/>
            <p:cNvSpPr/>
            <p:nvPr/>
          </p:nvSpPr>
          <p:spPr>
            <a:xfrm>
              <a:off x="2400840" y="434201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6" name="pl26"/>
            <p:cNvSpPr/>
            <p:nvPr/>
          </p:nvSpPr>
          <p:spPr>
            <a:xfrm>
              <a:off x="2651478" y="4104317"/>
              <a:ext cx="0" cy="45311"/>
            </a:xfrm>
            <a:custGeom>
              <a:avLst/>
              <a:gdLst/>
              <a:ahLst/>
              <a:cxnLst/>
              <a:rect l="0" t="0" r="0" b="0"/>
              <a:pathLst>
                <a:path h="45311">
                  <a:moveTo>
                    <a:pt x="0" y="45311"/>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7" name="pl27"/>
            <p:cNvSpPr/>
            <p:nvPr/>
          </p:nvSpPr>
          <p:spPr>
            <a:xfrm>
              <a:off x="2651478" y="4262627"/>
              <a:ext cx="0" cy="32998"/>
            </a:xfrm>
            <a:custGeom>
              <a:avLst/>
              <a:gdLst/>
              <a:ahLst/>
              <a:cxnLst/>
              <a:rect l="0" t="0" r="0" b="0"/>
              <a:pathLst>
                <a:path h="32998">
                  <a:moveTo>
                    <a:pt x="0" y="0"/>
                  </a:moveTo>
                  <a:lnTo>
                    <a:pt x="0" y="32998"/>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8" name="pg28"/>
            <p:cNvSpPr/>
            <p:nvPr/>
          </p:nvSpPr>
          <p:spPr>
            <a:xfrm>
              <a:off x="2583122" y="4149628"/>
              <a:ext cx="136711" cy="112998"/>
            </a:xfrm>
            <a:custGeom>
              <a:avLst/>
              <a:gdLst/>
              <a:ahLst/>
              <a:cxnLst/>
              <a:rect l="0" t="0" r="0" b="0"/>
              <a:pathLst>
                <a:path w="136711" h="112998">
                  <a:moveTo>
                    <a:pt x="0" y="0"/>
                  </a:moveTo>
                  <a:lnTo>
                    <a:pt x="0" y="112998"/>
                  </a:lnTo>
                  <a:lnTo>
                    <a:pt x="136711" y="112998"/>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9" name="pl29"/>
            <p:cNvSpPr/>
            <p:nvPr/>
          </p:nvSpPr>
          <p:spPr>
            <a:xfrm>
              <a:off x="2583122" y="420374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0" name="pl30"/>
            <p:cNvSpPr/>
            <p:nvPr/>
          </p:nvSpPr>
          <p:spPr>
            <a:xfrm>
              <a:off x="2833761" y="3953825"/>
              <a:ext cx="0" cy="66493"/>
            </a:xfrm>
            <a:custGeom>
              <a:avLst/>
              <a:gdLst/>
              <a:ahLst/>
              <a:cxnLst/>
              <a:rect l="0" t="0" r="0" b="0"/>
              <a:pathLst>
                <a:path h="66493">
                  <a:moveTo>
                    <a:pt x="0" y="66493"/>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1" name="pl31"/>
            <p:cNvSpPr/>
            <p:nvPr/>
          </p:nvSpPr>
          <p:spPr>
            <a:xfrm>
              <a:off x="2833761" y="4128304"/>
              <a:ext cx="0" cy="118277"/>
            </a:xfrm>
            <a:custGeom>
              <a:avLst/>
              <a:gdLst/>
              <a:ahLst/>
              <a:cxnLst/>
              <a:rect l="0" t="0" r="0" b="0"/>
              <a:pathLst>
                <a:path h="118277">
                  <a:moveTo>
                    <a:pt x="0" y="0"/>
                  </a:moveTo>
                  <a:lnTo>
                    <a:pt x="0" y="118277"/>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2" name="pg32"/>
            <p:cNvSpPr/>
            <p:nvPr/>
          </p:nvSpPr>
          <p:spPr>
            <a:xfrm>
              <a:off x="2765405" y="4020319"/>
              <a:ext cx="136711" cy="107984"/>
            </a:xfrm>
            <a:custGeom>
              <a:avLst/>
              <a:gdLst/>
              <a:ahLst/>
              <a:cxnLst/>
              <a:rect l="0" t="0" r="0" b="0"/>
              <a:pathLst>
                <a:path w="136711" h="107984">
                  <a:moveTo>
                    <a:pt x="0" y="0"/>
                  </a:moveTo>
                  <a:lnTo>
                    <a:pt x="0" y="107984"/>
                  </a:lnTo>
                  <a:lnTo>
                    <a:pt x="136711" y="10798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3" name="pl33"/>
            <p:cNvSpPr/>
            <p:nvPr/>
          </p:nvSpPr>
          <p:spPr>
            <a:xfrm>
              <a:off x="2765405" y="4106733"/>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4" name="pl34"/>
            <p:cNvSpPr/>
            <p:nvPr/>
          </p:nvSpPr>
          <p:spPr>
            <a:xfrm>
              <a:off x="3016043" y="3811153"/>
              <a:ext cx="0" cy="86306"/>
            </a:xfrm>
            <a:custGeom>
              <a:avLst/>
              <a:gdLst/>
              <a:ahLst/>
              <a:cxnLst/>
              <a:rect l="0" t="0" r="0" b="0"/>
              <a:pathLst>
                <a:path h="86306">
                  <a:moveTo>
                    <a:pt x="0" y="8630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5" name="pl35"/>
            <p:cNvSpPr/>
            <p:nvPr/>
          </p:nvSpPr>
          <p:spPr>
            <a:xfrm>
              <a:off x="3016043" y="4056800"/>
              <a:ext cx="0" cy="10066"/>
            </a:xfrm>
            <a:custGeom>
              <a:avLst/>
              <a:gdLst/>
              <a:ahLst/>
              <a:cxnLst/>
              <a:rect l="0" t="0" r="0" b="0"/>
              <a:pathLst>
                <a:path h="10066">
                  <a:moveTo>
                    <a:pt x="0" y="0"/>
                  </a:moveTo>
                  <a:lnTo>
                    <a:pt x="0" y="10066"/>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6" name="pg36"/>
            <p:cNvSpPr/>
            <p:nvPr/>
          </p:nvSpPr>
          <p:spPr>
            <a:xfrm>
              <a:off x="2947687" y="3897459"/>
              <a:ext cx="136711" cy="159340"/>
            </a:xfrm>
            <a:custGeom>
              <a:avLst/>
              <a:gdLst/>
              <a:ahLst/>
              <a:cxnLst/>
              <a:rect l="0" t="0" r="0" b="0"/>
              <a:pathLst>
                <a:path w="136711" h="159340">
                  <a:moveTo>
                    <a:pt x="0" y="0"/>
                  </a:moveTo>
                  <a:lnTo>
                    <a:pt x="0" y="159340"/>
                  </a:lnTo>
                  <a:lnTo>
                    <a:pt x="136711" y="15934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7" name="pl37"/>
            <p:cNvSpPr/>
            <p:nvPr/>
          </p:nvSpPr>
          <p:spPr>
            <a:xfrm>
              <a:off x="2947687" y="400259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8" name="pt38"/>
            <p:cNvSpPr/>
            <p:nvPr/>
          </p:nvSpPr>
          <p:spPr>
            <a:xfrm>
              <a:off x="3173500" y="3522329"/>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9" name="pl39"/>
            <p:cNvSpPr/>
            <p:nvPr/>
          </p:nvSpPr>
          <p:spPr>
            <a:xfrm>
              <a:off x="3198326" y="3792718"/>
              <a:ext cx="0" cy="22457"/>
            </a:xfrm>
            <a:custGeom>
              <a:avLst/>
              <a:gdLst/>
              <a:ahLst/>
              <a:cxnLst/>
              <a:rect l="0" t="0" r="0" b="0"/>
              <a:pathLst>
                <a:path h="22457">
                  <a:moveTo>
                    <a:pt x="0" y="22457"/>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0" name="pl40"/>
            <p:cNvSpPr/>
            <p:nvPr/>
          </p:nvSpPr>
          <p:spPr>
            <a:xfrm>
              <a:off x="3198326" y="3981107"/>
              <a:ext cx="0" cy="35286"/>
            </a:xfrm>
            <a:custGeom>
              <a:avLst/>
              <a:gdLst/>
              <a:ahLst/>
              <a:cxnLst/>
              <a:rect l="0" t="0" r="0" b="0"/>
              <a:pathLst>
                <a:path h="35286">
                  <a:moveTo>
                    <a:pt x="0" y="0"/>
                  </a:moveTo>
                  <a:lnTo>
                    <a:pt x="0" y="35286"/>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1" name="pg41"/>
            <p:cNvSpPr/>
            <p:nvPr/>
          </p:nvSpPr>
          <p:spPr>
            <a:xfrm>
              <a:off x="3129970" y="3815175"/>
              <a:ext cx="136711" cy="165932"/>
            </a:xfrm>
            <a:custGeom>
              <a:avLst/>
              <a:gdLst/>
              <a:ahLst/>
              <a:cxnLst/>
              <a:rect l="0" t="0" r="0" b="0"/>
              <a:pathLst>
                <a:path w="136711" h="165932">
                  <a:moveTo>
                    <a:pt x="0" y="0"/>
                  </a:moveTo>
                  <a:lnTo>
                    <a:pt x="0" y="165932"/>
                  </a:lnTo>
                  <a:lnTo>
                    <a:pt x="136711" y="16593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2" name="pl42"/>
            <p:cNvSpPr/>
            <p:nvPr/>
          </p:nvSpPr>
          <p:spPr>
            <a:xfrm>
              <a:off x="3129970" y="387974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3" name="pt43"/>
            <p:cNvSpPr/>
            <p:nvPr/>
          </p:nvSpPr>
          <p:spPr>
            <a:xfrm>
              <a:off x="3355783" y="3666893"/>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4" name="pt44"/>
            <p:cNvSpPr/>
            <p:nvPr/>
          </p:nvSpPr>
          <p:spPr>
            <a:xfrm>
              <a:off x="3355783" y="3925118"/>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5" name="pt45"/>
            <p:cNvSpPr/>
            <p:nvPr/>
          </p:nvSpPr>
          <p:spPr>
            <a:xfrm>
              <a:off x="3355783" y="3716179"/>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6" name="pl46"/>
            <p:cNvSpPr/>
            <p:nvPr/>
          </p:nvSpPr>
          <p:spPr>
            <a:xfrm>
              <a:off x="3380608" y="3824547"/>
              <a:ext cx="0" cy="1275"/>
            </a:xfrm>
            <a:custGeom>
              <a:avLst/>
              <a:gdLst/>
              <a:ahLst/>
              <a:cxnLst/>
              <a:rect l="0" t="0" r="0" b="0"/>
              <a:pathLst>
                <a:path h="1275">
                  <a:moveTo>
                    <a:pt x="0" y="1275"/>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7" name="pl47"/>
            <p:cNvSpPr/>
            <p:nvPr/>
          </p:nvSpPr>
          <p:spPr>
            <a:xfrm>
              <a:off x="3380608" y="3858140"/>
              <a:ext cx="0" cy="12734"/>
            </a:xfrm>
            <a:custGeom>
              <a:avLst/>
              <a:gdLst/>
              <a:ahLst/>
              <a:cxnLst/>
              <a:rect l="0" t="0" r="0" b="0"/>
              <a:pathLst>
                <a:path h="12734">
                  <a:moveTo>
                    <a:pt x="0" y="0"/>
                  </a:moveTo>
                  <a:lnTo>
                    <a:pt x="0" y="12734"/>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8" name="pg48"/>
            <p:cNvSpPr/>
            <p:nvPr/>
          </p:nvSpPr>
          <p:spPr>
            <a:xfrm>
              <a:off x="3312253" y="3825823"/>
              <a:ext cx="136711" cy="32317"/>
            </a:xfrm>
            <a:custGeom>
              <a:avLst/>
              <a:gdLst/>
              <a:ahLst/>
              <a:cxnLst/>
              <a:rect l="0" t="0" r="0" b="0"/>
              <a:pathLst>
                <a:path w="136711" h="32317">
                  <a:moveTo>
                    <a:pt x="0" y="0"/>
                  </a:moveTo>
                  <a:lnTo>
                    <a:pt x="0" y="32317"/>
                  </a:lnTo>
                  <a:lnTo>
                    <a:pt x="136711" y="3231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9" name="pl49"/>
            <p:cNvSpPr/>
            <p:nvPr/>
          </p:nvSpPr>
          <p:spPr>
            <a:xfrm>
              <a:off x="3312253" y="384630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0" name="pl50"/>
            <p:cNvSpPr/>
            <p:nvPr/>
          </p:nvSpPr>
          <p:spPr>
            <a:xfrm>
              <a:off x="3562891" y="3591414"/>
              <a:ext cx="0" cy="36631"/>
            </a:xfrm>
            <a:custGeom>
              <a:avLst/>
              <a:gdLst/>
              <a:ahLst/>
              <a:cxnLst/>
              <a:rect l="0" t="0" r="0" b="0"/>
              <a:pathLst>
                <a:path h="36631">
                  <a:moveTo>
                    <a:pt x="0" y="36631"/>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1" name="pl51"/>
            <p:cNvSpPr/>
            <p:nvPr/>
          </p:nvSpPr>
          <p:spPr>
            <a:xfrm>
              <a:off x="3562891" y="3768534"/>
              <a:ext cx="0" cy="13648"/>
            </a:xfrm>
            <a:custGeom>
              <a:avLst/>
              <a:gdLst/>
              <a:ahLst/>
              <a:cxnLst/>
              <a:rect l="0" t="0" r="0" b="0"/>
              <a:pathLst>
                <a:path h="13648">
                  <a:moveTo>
                    <a:pt x="0" y="0"/>
                  </a:moveTo>
                  <a:lnTo>
                    <a:pt x="0" y="13648"/>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2" name="pg52"/>
            <p:cNvSpPr/>
            <p:nvPr/>
          </p:nvSpPr>
          <p:spPr>
            <a:xfrm>
              <a:off x="3494535" y="3628046"/>
              <a:ext cx="136711" cy="140488"/>
            </a:xfrm>
            <a:custGeom>
              <a:avLst/>
              <a:gdLst/>
              <a:ahLst/>
              <a:cxnLst/>
              <a:rect l="0" t="0" r="0" b="0"/>
              <a:pathLst>
                <a:path w="136711" h="140488">
                  <a:moveTo>
                    <a:pt x="0" y="0"/>
                  </a:moveTo>
                  <a:lnTo>
                    <a:pt x="0" y="140488"/>
                  </a:lnTo>
                  <a:lnTo>
                    <a:pt x="136711" y="140488"/>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 name="pl53"/>
            <p:cNvSpPr/>
            <p:nvPr/>
          </p:nvSpPr>
          <p:spPr>
            <a:xfrm>
              <a:off x="3494535" y="373250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 name="pl54"/>
            <p:cNvSpPr/>
            <p:nvPr/>
          </p:nvSpPr>
          <p:spPr>
            <a:xfrm>
              <a:off x="3745174" y="3510289"/>
              <a:ext cx="0" cy="75554"/>
            </a:xfrm>
            <a:custGeom>
              <a:avLst/>
              <a:gdLst/>
              <a:ahLst/>
              <a:cxnLst/>
              <a:rect l="0" t="0" r="0" b="0"/>
              <a:pathLst>
                <a:path h="75554">
                  <a:moveTo>
                    <a:pt x="0" y="7555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 name="pl55"/>
            <p:cNvSpPr/>
            <p:nvPr/>
          </p:nvSpPr>
          <p:spPr>
            <a:xfrm>
              <a:off x="3745174" y="3736054"/>
              <a:ext cx="0" cy="48667"/>
            </a:xfrm>
            <a:custGeom>
              <a:avLst/>
              <a:gdLst/>
              <a:ahLst/>
              <a:cxnLst/>
              <a:rect l="0" t="0" r="0" b="0"/>
              <a:pathLst>
                <a:path h="48667">
                  <a:moveTo>
                    <a:pt x="0" y="0"/>
                  </a:moveTo>
                  <a:lnTo>
                    <a:pt x="0" y="48667"/>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 name="pg56"/>
            <p:cNvSpPr/>
            <p:nvPr/>
          </p:nvSpPr>
          <p:spPr>
            <a:xfrm>
              <a:off x="3676818" y="3585844"/>
              <a:ext cx="136711" cy="150209"/>
            </a:xfrm>
            <a:custGeom>
              <a:avLst/>
              <a:gdLst/>
              <a:ahLst/>
              <a:cxnLst/>
              <a:rect l="0" t="0" r="0" b="0"/>
              <a:pathLst>
                <a:path w="136711" h="150209">
                  <a:moveTo>
                    <a:pt x="0" y="0"/>
                  </a:moveTo>
                  <a:lnTo>
                    <a:pt x="0" y="150209"/>
                  </a:lnTo>
                  <a:lnTo>
                    <a:pt x="136711" y="15020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 name="pl57"/>
            <p:cNvSpPr/>
            <p:nvPr/>
          </p:nvSpPr>
          <p:spPr>
            <a:xfrm>
              <a:off x="3676818" y="361519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 name="pl58"/>
            <p:cNvSpPr/>
            <p:nvPr/>
          </p:nvSpPr>
          <p:spPr>
            <a:xfrm>
              <a:off x="3927456" y="3180567"/>
              <a:ext cx="0" cy="207292"/>
            </a:xfrm>
            <a:custGeom>
              <a:avLst/>
              <a:gdLst/>
              <a:ahLst/>
              <a:cxnLst/>
              <a:rect l="0" t="0" r="0" b="0"/>
              <a:pathLst>
                <a:path h="207292">
                  <a:moveTo>
                    <a:pt x="0" y="207292"/>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 name="pl59"/>
            <p:cNvSpPr/>
            <p:nvPr/>
          </p:nvSpPr>
          <p:spPr>
            <a:xfrm>
              <a:off x="3927456" y="3652071"/>
              <a:ext cx="0" cy="209871"/>
            </a:xfrm>
            <a:custGeom>
              <a:avLst/>
              <a:gdLst/>
              <a:ahLst/>
              <a:cxnLst/>
              <a:rect l="0" t="0" r="0" b="0"/>
              <a:pathLst>
                <a:path h="209871">
                  <a:moveTo>
                    <a:pt x="0" y="0"/>
                  </a:moveTo>
                  <a:lnTo>
                    <a:pt x="0" y="209871"/>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 name="pg60"/>
            <p:cNvSpPr/>
            <p:nvPr/>
          </p:nvSpPr>
          <p:spPr>
            <a:xfrm>
              <a:off x="3859100" y="3387859"/>
              <a:ext cx="136711" cy="264211"/>
            </a:xfrm>
            <a:custGeom>
              <a:avLst/>
              <a:gdLst/>
              <a:ahLst/>
              <a:cxnLst/>
              <a:rect l="0" t="0" r="0" b="0"/>
              <a:pathLst>
                <a:path w="136711" h="264211">
                  <a:moveTo>
                    <a:pt x="0" y="0"/>
                  </a:moveTo>
                  <a:lnTo>
                    <a:pt x="0" y="264211"/>
                  </a:lnTo>
                  <a:lnTo>
                    <a:pt x="136711" y="264211"/>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 name="pl61"/>
            <p:cNvSpPr/>
            <p:nvPr/>
          </p:nvSpPr>
          <p:spPr>
            <a:xfrm>
              <a:off x="3859100" y="351134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 name="pl62"/>
            <p:cNvSpPr/>
            <p:nvPr/>
          </p:nvSpPr>
          <p:spPr>
            <a:xfrm>
              <a:off x="4109739" y="3367871"/>
              <a:ext cx="0" cy="36976"/>
            </a:xfrm>
            <a:custGeom>
              <a:avLst/>
              <a:gdLst/>
              <a:ahLst/>
              <a:cxnLst/>
              <a:rect l="0" t="0" r="0" b="0"/>
              <a:pathLst>
                <a:path h="36976">
                  <a:moveTo>
                    <a:pt x="0" y="3697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 name="pl63"/>
            <p:cNvSpPr/>
            <p:nvPr/>
          </p:nvSpPr>
          <p:spPr>
            <a:xfrm>
              <a:off x="4109739" y="3621178"/>
              <a:ext cx="0" cy="39757"/>
            </a:xfrm>
            <a:custGeom>
              <a:avLst/>
              <a:gdLst/>
              <a:ahLst/>
              <a:cxnLst/>
              <a:rect l="0" t="0" r="0" b="0"/>
              <a:pathLst>
                <a:path h="39757">
                  <a:moveTo>
                    <a:pt x="0" y="0"/>
                  </a:moveTo>
                  <a:lnTo>
                    <a:pt x="0" y="39757"/>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 name="pg64"/>
            <p:cNvSpPr/>
            <p:nvPr/>
          </p:nvSpPr>
          <p:spPr>
            <a:xfrm>
              <a:off x="4041383" y="3404848"/>
              <a:ext cx="136711" cy="216329"/>
            </a:xfrm>
            <a:custGeom>
              <a:avLst/>
              <a:gdLst/>
              <a:ahLst/>
              <a:cxnLst/>
              <a:rect l="0" t="0" r="0" b="0"/>
              <a:pathLst>
                <a:path w="136711" h="216329">
                  <a:moveTo>
                    <a:pt x="0" y="0"/>
                  </a:moveTo>
                  <a:lnTo>
                    <a:pt x="0" y="216329"/>
                  </a:lnTo>
                  <a:lnTo>
                    <a:pt x="136711" y="21632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 name="pl65"/>
            <p:cNvSpPr/>
            <p:nvPr/>
          </p:nvSpPr>
          <p:spPr>
            <a:xfrm>
              <a:off x="4041383" y="349608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 name="pl66"/>
            <p:cNvSpPr/>
            <p:nvPr/>
          </p:nvSpPr>
          <p:spPr>
            <a:xfrm>
              <a:off x="4292021" y="3206519"/>
              <a:ext cx="0" cy="175010"/>
            </a:xfrm>
            <a:custGeom>
              <a:avLst/>
              <a:gdLst/>
              <a:ahLst/>
              <a:cxnLst/>
              <a:rect l="0" t="0" r="0" b="0"/>
              <a:pathLst>
                <a:path h="175010">
                  <a:moveTo>
                    <a:pt x="0" y="17501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 name="pl67"/>
            <p:cNvSpPr/>
            <p:nvPr/>
          </p:nvSpPr>
          <p:spPr>
            <a:xfrm>
              <a:off x="4292021" y="3595539"/>
              <a:ext cx="0" cy="137568"/>
            </a:xfrm>
            <a:custGeom>
              <a:avLst/>
              <a:gdLst/>
              <a:ahLst/>
              <a:cxnLst/>
              <a:rect l="0" t="0" r="0" b="0"/>
              <a:pathLst>
                <a:path h="137568">
                  <a:moveTo>
                    <a:pt x="0" y="0"/>
                  </a:moveTo>
                  <a:lnTo>
                    <a:pt x="0" y="137568"/>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 name="pg68"/>
            <p:cNvSpPr/>
            <p:nvPr/>
          </p:nvSpPr>
          <p:spPr>
            <a:xfrm>
              <a:off x="4223665" y="3381529"/>
              <a:ext cx="136711" cy="214009"/>
            </a:xfrm>
            <a:custGeom>
              <a:avLst/>
              <a:gdLst/>
              <a:ahLst/>
              <a:cxnLst/>
              <a:rect l="0" t="0" r="0" b="0"/>
              <a:pathLst>
                <a:path w="136711" h="214009">
                  <a:moveTo>
                    <a:pt x="0" y="0"/>
                  </a:moveTo>
                  <a:lnTo>
                    <a:pt x="0" y="214009"/>
                  </a:lnTo>
                  <a:lnTo>
                    <a:pt x="136711" y="21400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 name="pl69"/>
            <p:cNvSpPr/>
            <p:nvPr/>
          </p:nvSpPr>
          <p:spPr>
            <a:xfrm>
              <a:off x="4223665" y="3496704"/>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 name="rc70"/>
            <p:cNvSpPr/>
            <p:nvPr/>
          </p:nvSpPr>
          <p:spPr>
            <a:xfrm>
              <a:off x="4527943" y="3118022"/>
              <a:ext cx="2155491" cy="1375992"/>
            </a:xfrm>
            <a:prstGeom prst="rect">
              <a:avLst/>
            </a:prstGeom>
            <a:solidFill>
              <a:srgbClr val="EBEBEB">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 name="pl71"/>
            <p:cNvSpPr/>
            <p:nvPr/>
          </p:nvSpPr>
          <p:spPr>
            <a:xfrm>
              <a:off x="4527943" y="4396056"/>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2" name="pl72"/>
            <p:cNvSpPr/>
            <p:nvPr/>
          </p:nvSpPr>
          <p:spPr>
            <a:xfrm>
              <a:off x="4527943" y="3892504"/>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3" name="pl73"/>
            <p:cNvSpPr/>
            <p:nvPr/>
          </p:nvSpPr>
          <p:spPr>
            <a:xfrm>
              <a:off x="4527943" y="3388953"/>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4" name="pl74"/>
            <p:cNvSpPr/>
            <p:nvPr/>
          </p:nvSpPr>
          <p:spPr>
            <a:xfrm>
              <a:off x="469427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5" name="pl75"/>
            <p:cNvSpPr/>
            <p:nvPr/>
          </p:nvSpPr>
          <p:spPr>
            <a:xfrm>
              <a:off x="514998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6" name="pl76"/>
            <p:cNvSpPr/>
            <p:nvPr/>
          </p:nvSpPr>
          <p:spPr>
            <a:xfrm>
              <a:off x="5605689"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7" name="pl77"/>
            <p:cNvSpPr/>
            <p:nvPr/>
          </p:nvSpPr>
          <p:spPr>
            <a:xfrm>
              <a:off x="606139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8" name="pl78"/>
            <p:cNvSpPr/>
            <p:nvPr/>
          </p:nvSpPr>
          <p:spPr>
            <a:xfrm>
              <a:off x="651710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9" name="pl79"/>
            <p:cNvSpPr/>
            <p:nvPr/>
          </p:nvSpPr>
          <p:spPr>
            <a:xfrm>
              <a:off x="4527943" y="414428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0" name="pl80"/>
            <p:cNvSpPr/>
            <p:nvPr/>
          </p:nvSpPr>
          <p:spPr>
            <a:xfrm>
              <a:off x="4527943" y="364072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1" name="pl81"/>
            <p:cNvSpPr/>
            <p:nvPr/>
          </p:nvSpPr>
          <p:spPr>
            <a:xfrm>
              <a:off x="4527943" y="313717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2" name="pl82"/>
            <p:cNvSpPr/>
            <p:nvPr/>
          </p:nvSpPr>
          <p:spPr>
            <a:xfrm>
              <a:off x="492212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3" name="pl83"/>
            <p:cNvSpPr/>
            <p:nvPr/>
          </p:nvSpPr>
          <p:spPr>
            <a:xfrm>
              <a:off x="537783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4" name="pl84"/>
            <p:cNvSpPr/>
            <p:nvPr/>
          </p:nvSpPr>
          <p:spPr>
            <a:xfrm>
              <a:off x="5833542"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5" name="pl85"/>
            <p:cNvSpPr/>
            <p:nvPr/>
          </p:nvSpPr>
          <p:spPr>
            <a:xfrm>
              <a:off x="628924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6" name="pl86"/>
            <p:cNvSpPr/>
            <p:nvPr/>
          </p:nvSpPr>
          <p:spPr>
            <a:xfrm>
              <a:off x="4694276" y="4232578"/>
              <a:ext cx="0" cy="8813"/>
            </a:xfrm>
            <a:custGeom>
              <a:avLst/>
              <a:gdLst/>
              <a:ahLst/>
              <a:cxnLst/>
              <a:rect l="0" t="0" r="0" b="0"/>
              <a:pathLst>
                <a:path h="8813">
                  <a:moveTo>
                    <a:pt x="0" y="8813"/>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7" name="pl87"/>
            <p:cNvSpPr/>
            <p:nvPr/>
          </p:nvSpPr>
          <p:spPr>
            <a:xfrm>
              <a:off x="4694276" y="4309864"/>
              <a:ext cx="0" cy="79490"/>
            </a:xfrm>
            <a:custGeom>
              <a:avLst/>
              <a:gdLst/>
              <a:ahLst/>
              <a:cxnLst/>
              <a:rect l="0" t="0" r="0" b="0"/>
              <a:pathLst>
                <a:path h="79490">
                  <a:moveTo>
                    <a:pt x="0" y="0"/>
                  </a:moveTo>
                  <a:lnTo>
                    <a:pt x="0" y="7949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8" name="pg88"/>
            <p:cNvSpPr/>
            <p:nvPr/>
          </p:nvSpPr>
          <p:spPr>
            <a:xfrm>
              <a:off x="4625920" y="4241391"/>
              <a:ext cx="136711" cy="68473"/>
            </a:xfrm>
            <a:custGeom>
              <a:avLst/>
              <a:gdLst/>
              <a:ahLst/>
              <a:cxnLst/>
              <a:rect l="0" t="0" r="0" b="0"/>
              <a:pathLst>
                <a:path w="136711" h="68473">
                  <a:moveTo>
                    <a:pt x="0" y="0"/>
                  </a:moveTo>
                  <a:lnTo>
                    <a:pt x="0" y="68473"/>
                  </a:lnTo>
                  <a:lnTo>
                    <a:pt x="136711" y="68473"/>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9" name="pl89"/>
            <p:cNvSpPr/>
            <p:nvPr/>
          </p:nvSpPr>
          <p:spPr>
            <a:xfrm>
              <a:off x="4625920" y="4249754"/>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0" name="pt90"/>
            <p:cNvSpPr/>
            <p:nvPr/>
          </p:nvSpPr>
          <p:spPr>
            <a:xfrm>
              <a:off x="4851733" y="4385613"/>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1" name="pl91"/>
            <p:cNvSpPr/>
            <p:nvPr/>
          </p:nvSpPr>
          <p:spPr>
            <a:xfrm>
              <a:off x="4876559" y="4142618"/>
              <a:ext cx="0" cy="87254"/>
            </a:xfrm>
            <a:custGeom>
              <a:avLst/>
              <a:gdLst/>
              <a:ahLst/>
              <a:cxnLst/>
              <a:rect l="0" t="0" r="0" b="0"/>
              <a:pathLst>
                <a:path h="87254">
                  <a:moveTo>
                    <a:pt x="0" y="8725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2" name="pl92"/>
            <p:cNvSpPr/>
            <p:nvPr/>
          </p:nvSpPr>
          <p:spPr>
            <a:xfrm>
              <a:off x="4876559" y="4292700"/>
              <a:ext cx="0" cy="26732"/>
            </a:xfrm>
            <a:custGeom>
              <a:avLst/>
              <a:gdLst/>
              <a:ahLst/>
              <a:cxnLst/>
              <a:rect l="0" t="0" r="0" b="0"/>
              <a:pathLst>
                <a:path h="26732">
                  <a:moveTo>
                    <a:pt x="0" y="0"/>
                  </a:moveTo>
                  <a:lnTo>
                    <a:pt x="0" y="2673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3" name="pg93"/>
            <p:cNvSpPr/>
            <p:nvPr/>
          </p:nvSpPr>
          <p:spPr>
            <a:xfrm>
              <a:off x="4808203" y="4229873"/>
              <a:ext cx="136711" cy="62826"/>
            </a:xfrm>
            <a:custGeom>
              <a:avLst/>
              <a:gdLst/>
              <a:ahLst/>
              <a:cxnLst/>
              <a:rect l="0" t="0" r="0" b="0"/>
              <a:pathLst>
                <a:path w="136711" h="62826">
                  <a:moveTo>
                    <a:pt x="0" y="0"/>
                  </a:moveTo>
                  <a:lnTo>
                    <a:pt x="0" y="62826"/>
                  </a:lnTo>
                  <a:lnTo>
                    <a:pt x="136711" y="6282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4" name="pl94"/>
            <p:cNvSpPr/>
            <p:nvPr/>
          </p:nvSpPr>
          <p:spPr>
            <a:xfrm>
              <a:off x="4808203" y="424041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5" name="pl95"/>
            <p:cNvSpPr/>
            <p:nvPr/>
          </p:nvSpPr>
          <p:spPr>
            <a:xfrm>
              <a:off x="5058841" y="4121736"/>
              <a:ext cx="0" cy="71820"/>
            </a:xfrm>
            <a:custGeom>
              <a:avLst/>
              <a:gdLst/>
              <a:ahLst/>
              <a:cxnLst/>
              <a:rect l="0" t="0" r="0" b="0"/>
              <a:pathLst>
                <a:path h="71820">
                  <a:moveTo>
                    <a:pt x="0" y="7182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6" name="pl96"/>
            <p:cNvSpPr/>
            <p:nvPr/>
          </p:nvSpPr>
          <p:spPr>
            <a:xfrm>
              <a:off x="5058841" y="4286838"/>
              <a:ext cx="0" cy="58343"/>
            </a:xfrm>
            <a:custGeom>
              <a:avLst/>
              <a:gdLst/>
              <a:ahLst/>
              <a:cxnLst/>
              <a:rect l="0" t="0" r="0" b="0"/>
              <a:pathLst>
                <a:path h="58343">
                  <a:moveTo>
                    <a:pt x="0" y="0"/>
                  </a:moveTo>
                  <a:lnTo>
                    <a:pt x="0" y="58343"/>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7" name="pg97"/>
            <p:cNvSpPr/>
            <p:nvPr/>
          </p:nvSpPr>
          <p:spPr>
            <a:xfrm>
              <a:off x="4990485" y="4193556"/>
              <a:ext cx="136711" cy="93282"/>
            </a:xfrm>
            <a:custGeom>
              <a:avLst/>
              <a:gdLst/>
              <a:ahLst/>
              <a:cxnLst/>
              <a:rect l="0" t="0" r="0" b="0"/>
              <a:pathLst>
                <a:path w="136711" h="93282">
                  <a:moveTo>
                    <a:pt x="0" y="0"/>
                  </a:moveTo>
                  <a:lnTo>
                    <a:pt x="0" y="93282"/>
                  </a:lnTo>
                  <a:lnTo>
                    <a:pt x="136711" y="9328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8" name="pl98"/>
            <p:cNvSpPr/>
            <p:nvPr/>
          </p:nvSpPr>
          <p:spPr>
            <a:xfrm>
              <a:off x="4990485" y="4207754"/>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9" name="pl99"/>
            <p:cNvSpPr/>
            <p:nvPr/>
          </p:nvSpPr>
          <p:spPr>
            <a:xfrm>
              <a:off x="5241124" y="4067768"/>
              <a:ext cx="0" cy="27606"/>
            </a:xfrm>
            <a:custGeom>
              <a:avLst/>
              <a:gdLst/>
              <a:ahLst/>
              <a:cxnLst/>
              <a:rect l="0" t="0" r="0" b="0"/>
              <a:pathLst>
                <a:path h="27606">
                  <a:moveTo>
                    <a:pt x="0" y="2760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0" name="pl100"/>
            <p:cNvSpPr/>
            <p:nvPr/>
          </p:nvSpPr>
          <p:spPr>
            <a:xfrm>
              <a:off x="5241124" y="4185489"/>
              <a:ext cx="0" cy="51187"/>
            </a:xfrm>
            <a:custGeom>
              <a:avLst/>
              <a:gdLst/>
              <a:ahLst/>
              <a:cxnLst/>
              <a:rect l="0" t="0" r="0" b="0"/>
              <a:pathLst>
                <a:path h="51187">
                  <a:moveTo>
                    <a:pt x="0" y="0"/>
                  </a:moveTo>
                  <a:lnTo>
                    <a:pt x="0" y="51187"/>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1" name="pg101"/>
            <p:cNvSpPr/>
            <p:nvPr/>
          </p:nvSpPr>
          <p:spPr>
            <a:xfrm>
              <a:off x="5172768" y="4095375"/>
              <a:ext cx="136711" cy="90114"/>
            </a:xfrm>
            <a:custGeom>
              <a:avLst/>
              <a:gdLst/>
              <a:ahLst/>
              <a:cxnLst/>
              <a:rect l="0" t="0" r="0" b="0"/>
              <a:pathLst>
                <a:path w="136711" h="90114">
                  <a:moveTo>
                    <a:pt x="0" y="0"/>
                  </a:moveTo>
                  <a:lnTo>
                    <a:pt x="0" y="90114"/>
                  </a:lnTo>
                  <a:lnTo>
                    <a:pt x="136711" y="9011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2" name="pl102"/>
            <p:cNvSpPr/>
            <p:nvPr/>
          </p:nvSpPr>
          <p:spPr>
            <a:xfrm>
              <a:off x="5172768" y="415841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3" name="pl103"/>
            <p:cNvSpPr/>
            <p:nvPr/>
          </p:nvSpPr>
          <p:spPr>
            <a:xfrm>
              <a:off x="5423406" y="4009951"/>
              <a:ext cx="0" cy="88101"/>
            </a:xfrm>
            <a:custGeom>
              <a:avLst/>
              <a:gdLst/>
              <a:ahLst/>
              <a:cxnLst/>
              <a:rect l="0" t="0" r="0" b="0"/>
              <a:pathLst>
                <a:path h="88101">
                  <a:moveTo>
                    <a:pt x="0" y="88101"/>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4" name="pl104"/>
            <p:cNvSpPr/>
            <p:nvPr/>
          </p:nvSpPr>
          <p:spPr>
            <a:xfrm>
              <a:off x="5423406" y="4183487"/>
              <a:ext cx="0" cy="50535"/>
            </a:xfrm>
            <a:custGeom>
              <a:avLst/>
              <a:gdLst/>
              <a:ahLst/>
              <a:cxnLst/>
              <a:rect l="0" t="0" r="0" b="0"/>
              <a:pathLst>
                <a:path h="50535">
                  <a:moveTo>
                    <a:pt x="0" y="0"/>
                  </a:moveTo>
                  <a:lnTo>
                    <a:pt x="0" y="50535"/>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5" name="pg105"/>
            <p:cNvSpPr/>
            <p:nvPr/>
          </p:nvSpPr>
          <p:spPr>
            <a:xfrm>
              <a:off x="5355051" y="4098053"/>
              <a:ext cx="136711" cy="85434"/>
            </a:xfrm>
            <a:custGeom>
              <a:avLst/>
              <a:gdLst/>
              <a:ahLst/>
              <a:cxnLst/>
              <a:rect l="0" t="0" r="0" b="0"/>
              <a:pathLst>
                <a:path w="136711" h="85434">
                  <a:moveTo>
                    <a:pt x="0" y="0"/>
                  </a:moveTo>
                  <a:lnTo>
                    <a:pt x="0" y="85434"/>
                  </a:lnTo>
                  <a:lnTo>
                    <a:pt x="136711" y="8543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6" name="pl106"/>
            <p:cNvSpPr/>
            <p:nvPr/>
          </p:nvSpPr>
          <p:spPr>
            <a:xfrm>
              <a:off x="5355051" y="415031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7" name="pl107"/>
            <p:cNvSpPr/>
            <p:nvPr/>
          </p:nvSpPr>
          <p:spPr>
            <a:xfrm>
              <a:off x="5605689" y="4002958"/>
              <a:ext cx="0" cy="61736"/>
            </a:xfrm>
            <a:custGeom>
              <a:avLst/>
              <a:gdLst/>
              <a:ahLst/>
              <a:cxnLst/>
              <a:rect l="0" t="0" r="0" b="0"/>
              <a:pathLst>
                <a:path h="61736">
                  <a:moveTo>
                    <a:pt x="0" y="6173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8" name="pl108"/>
            <p:cNvSpPr/>
            <p:nvPr/>
          </p:nvSpPr>
          <p:spPr>
            <a:xfrm>
              <a:off x="5605689" y="4116401"/>
              <a:ext cx="0" cy="72800"/>
            </a:xfrm>
            <a:custGeom>
              <a:avLst/>
              <a:gdLst/>
              <a:ahLst/>
              <a:cxnLst/>
              <a:rect l="0" t="0" r="0" b="0"/>
              <a:pathLst>
                <a:path h="72800">
                  <a:moveTo>
                    <a:pt x="0" y="0"/>
                  </a:moveTo>
                  <a:lnTo>
                    <a:pt x="0" y="7280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9" name="pg109"/>
            <p:cNvSpPr/>
            <p:nvPr/>
          </p:nvSpPr>
          <p:spPr>
            <a:xfrm>
              <a:off x="5537333" y="4064695"/>
              <a:ext cx="136711" cy="51706"/>
            </a:xfrm>
            <a:custGeom>
              <a:avLst/>
              <a:gdLst/>
              <a:ahLst/>
              <a:cxnLst/>
              <a:rect l="0" t="0" r="0" b="0"/>
              <a:pathLst>
                <a:path w="136711" h="51706">
                  <a:moveTo>
                    <a:pt x="0" y="0"/>
                  </a:moveTo>
                  <a:lnTo>
                    <a:pt x="0" y="51706"/>
                  </a:lnTo>
                  <a:lnTo>
                    <a:pt x="136711" y="5170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0" name="pl110"/>
            <p:cNvSpPr/>
            <p:nvPr/>
          </p:nvSpPr>
          <p:spPr>
            <a:xfrm>
              <a:off x="5537333" y="410969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1" name="pt111"/>
            <p:cNvSpPr/>
            <p:nvPr/>
          </p:nvSpPr>
          <p:spPr>
            <a:xfrm>
              <a:off x="5763146" y="4147801"/>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2" name="pt112"/>
            <p:cNvSpPr/>
            <p:nvPr/>
          </p:nvSpPr>
          <p:spPr>
            <a:xfrm>
              <a:off x="5763146" y="390605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3" name="pt113"/>
            <p:cNvSpPr/>
            <p:nvPr/>
          </p:nvSpPr>
          <p:spPr>
            <a:xfrm>
              <a:off x="5763146" y="4150556"/>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4" name="pl114"/>
            <p:cNvSpPr/>
            <p:nvPr/>
          </p:nvSpPr>
          <p:spPr>
            <a:xfrm>
              <a:off x="5787972" y="4048286"/>
              <a:ext cx="0" cy="28556"/>
            </a:xfrm>
            <a:custGeom>
              <a:avLst/>
              <a:gdLst/>
              <a:ahLst/>
              <a:cxnLst/>
              <a:rect l="0" t="0" r="0" b="0"/>
              <a:pathLst>
                <a:path h="28556">
                  <a:moveTo>
                    <a:pt x="0" y="2855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5" name="pl115"/>
            <p:cNvSpPr/>
            <p:nvPr/>
          </p:nvSpPr>
          <p:spPr>
            <a:xfrm>
              <a:off x="5787972" y="4108154"/>
              <a:ext cx="0" cy="895"/>
            </a:xfrm>
            <a:custGeom>
              <a:avLst/>
              <a:gdLst/>
              <a:ahLst/>
              <a:cxnLst/>
              <a:rect l="0" t="0" r="0" b="0"/>
              <a:pathLst>
                <a:path h="895">
                  <a:moveTo>
                    <a:pt x="0" y="0"/>
                  </a:moveTo>
                  <a:lnTo>
                    <a:pt x="0" y="895"/>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6" name="pg116"/>
            <p:cNvSpPr/>
            <p:nvPr/>
          </p:nvSpPr>
          <p:spPr>
            <a:xfrm>
              <a:off x="5719616" y="4076843"/>
              <a:ext cx="136711" cy="31311"/>
            </a:xfrm>
            <a:custGeom>
              <a:avLst/>
              <a:gdLst/>
              <a:ahLst/>
              <a:cxnLst/>
              <a:rect l="0" t="0" r="0" b="0"/>
              <a:pathLst>
                <a:path w="136711" h="31311">
                  <a:moveTo>
                    <a:pt x="0" y="0"/>
                  </a:moveTo>
                  <a:lnTo>
                    <a:pt x="0" y="31311"/>
                  </a:lnTo>
                  <a:lnTo>
                    <a:pt x="136711" y="31311"/>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7" name="pl117"/>
            <p:cNvSpPr/>
            <p:nvPr/>
          </p:nvSpPr>
          <p:spPr>
            <a:xfrm>
              <a:off x="5719616" y="409550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8" name="pl118"/>
            <p:cNvSpPr/>
            <p:nvPr/>
          </p:nvSpPr>
          <p:spPr>
            <a:xfrm>
              <a:off x="5970254" y="3954371"/>
              <a:ext cx="0" cy="32346"/>
            </a:xfrm>
            <a:custGeom>
              <a:avLst/>
              <a:gdLst/>
              <a:ahLst/>
              <a:cxnLst/>
              <a:rect l="0" t="0" r="0" b="0"/>
              <a:pathLst>
                <a:path h="32346">
                  <a:moveTo>
                    <a:pt x="0" y="3234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9" name="pl119"/>
            <p:cNvSpPr/>
            <p:nvPr/>
          </p:nvSpPr>
          <p:spPr>
            <a:xfrm>
              <a:off x="5970254" y="4112035"/>
              <a:ext cx="0" cy="29675"/>
            </a:xfrm>
            <a:custGeom>
              <a:avLst/>
              <a:gdLst/>
              <a:ahLst/>
              <a:cxnLst/>
              <a:rect l="0" t="0" r="0" b="0"/>
              <a:pathLst>
                <a:path h="29675">
                  <a:moveTo>
                    <a:pt x="0" y="0"/>
                  </a:moveTo>
                  <a:lnTo>
                    <a:pt x="0" y="29675"/>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0" name="pg120"/>
            <p:cNvSpPr/>
            <p:nvPr/>
          </p:nvSpPr>
          <p:spPr>
            <a:xfrm>
              <a:off x="5901898" y="3986717"/>
              <a:ext cx="136711" cy="125317"/>
            </a:xfrm>
            <a:custGeom>
              <a:avLst/>
              <a:gdLst/>
              <a:ahLst/>
              <a:cxnLst/>
              <a:rect l="0" t="0" r="0" b="0"/>
              <a:pathLst>
                <a:path w="136711" h="125317">
                  <a:moveTo>
                    <a:pt x="0" y="0"/>
                  </a:moveTo>
                  <a:lnTo>
                    <a:pt x="0" y="125317"/>
                  </a:lnTo>
                  <a:lnTo>
                    <a:pt x="136711" y="12531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1" name="pl121"/>
            <p:cNvSpPr/>
            <p:nvPr/>
          </p:nvSpPr>
          <p:spPr>
            <a:xfrm>
              <a:off x="5901898" y="404277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2" name="pl122"/>
            <p:cNvSpPr/>
            <p:nvPr/>
          </p:nvSpPr>
          <p:spPr>
            <a:xfrm>
              <a:off x="6152537" y="3822183"/>
              <a:ext cx="0" cy="103660"/>
            </a:xfrm>
            <a:custGeom>
              <a:avLst/>
              <a:gdLst/>
              <a:ahLst/>
              <a:cxnLst/>
              <a:rect l="0" t="0" r="0" b="0"/>
              <a:pathLst>
                <a:path h="103660">
                  <a:moveTo>
                    <a:pt x="0" y="10366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3" name="pl123"/>
            <p:cNvSpPr/>
            <p:nvPr/>
          </p:nvSpPr>
          <p:spPr>
            <a:xfrm>
              <a:off x="6152537" y="4067330"/>
              <a:ext cx="0" cy="82450"/>
            </a:xfrm>
            <a:custGeom>
              <a:avLst/>
              <a:gdLst/>
              <a:ahLst/>
              <a:cxnLst/>
              <a:rect l="0" t="0" r="0" b="0"/>
              <a:pathLst>
                <a:path h="82450">
                  <a:moveTo>
                    <a:pt x="0" y="0"/>
                  </a:moveTo>
                  <a:lnTo>
                    <a:pt x="0" y="8245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4" name="pg124"/>
            <p:cNvSpPr/>
            <p:nvPr/>
          </p:nvSpPr>
          <p:spPr>
            <a:xfrm>
              <a:off x="6084181" y="3925843"/>
              <a:ext cx="136711" cy="141486"/>
            </a:xfrm>
            <a:custGeom>
              <a:avLst/>
              <a:gdLst/>
              <a:ahLst/>
              <a:cxnLst/>
              <a:rect l="0" t="0" r="0" b="0"/>
              <a:pathLst>
                <a:path w="136711" h="141486">
                  <a:moveTo>
                    <a:pt x="0" y="0"/>
                  </a:moveTo>
                  <a:lnTo>
                    <a:pt x="0" y="141486"/>
                  </a:lnTo>
                  <a:lnTo>
                    <a:pt x="136711" y="14148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5" name="pl125"/>
            <p:cNvSpPr/>
            <p:nvPr/>
          </p:nvSpPr>
          <p:spPr>
            <a:xfrm>
              <a:off x="6084181" y="3991134"/>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6" name="pl126"/>
            <p:cNvSpPr/>
            <p:nvPr/>
          </p:nvSpPr>
          <p:spPr>
            <a:xfrm>
              <a:off x="6334819" y="3792781"/>
              <a:ext cx="0" cy="117980"/>
            </a:xfrm>
            <a:custGeom>
              <a:avLst/>
              <a:gdLst/>
              <a:ahLst/>
              <a:cxnLst/>
              <a:rect l="0" t="0" r="0" b="0"/>
              <a:pathLst>
                <a:path h="117980">
                  <a:moveTo>
                    <a:pt x="0" y="11798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7" name="pl127"/>
            <p:cNvSpPr/>
            <p:nvPr/>
          </p:nvSpPr>
          <p:spPr>
            <a:xfrm>
              <a:off x="6334819" y="4000807"/>
              <a:ext cx="0" cy="67674"/>
            </a:xfrm>
            <a:custGeom>
              <a:avLst/>
              <a:gdLst/>
              <a:ahLst/>
              <a:cxnLst/>
              <a:rect l="0" t="0" r="0" b="0"/>
              <a:pathLst>
                <a:path h="67674">
                  <a:moveTo>
                    <a:pt x="0" y="0"/>
                  </a:moveTo>
                  <a:lnTo>
                    <a:pt x="0" y="67674"/>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8" name="pg128"/>
            <p:cNvSpPr/>
            <p:nvPr/>
          </p:nvSpPr>
          <p:spPr>
            <a:xfrm>
              <a:off x="6266463" y="3910762"/>
              <a:ext cx="136711" cy="90044"/>
            </a:xfrm>
            <a:custGeom>
              <a:avLst/>
              <a:gdLst/>
              <a:ahLst/>
              <a:cxnLst/>
              <a:rect l="0" t="0" r="0" b="0"/>
              <a:pathLst>
                <a:path w="136711" h="90044">
                  <a:moveTo>
                    <a:pt x="0" y="0"/>
                  </a:moveTo>
                  <a:lnTo>
                    <a:pt x="0" y="90044"/>
                  </a:lnTo>
                  <a:lnTo>
                    <a:pt x="136711" y="9004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9" name="pl129"/>
            <p:cNvSpPr/>
            <p:nvPr/>
          </p:nvSpPr>
          <p:spPr>
            <a:xfrm>
              <a:off x="6266463" y="396826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0" name="pt130"/>
            <p:cNvSpPr/>
            <p:nvPr/>
          </p:nvSpPr>
          <p:spPr>
            <a:xfrm>
              <a:off x="6492276" y="3717468"/>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1" name="pl131"/>
            <p:cNvSpPr/>
            <p:nvPr/>
          </p:nvSpPr>
          <p:spPr>
            <a:xfrm>
              <a:off x="6517102" y="3854413"/>
              <a:ext cx="0" cy="82100"/>
            </a:xfrm>
            <a:custGeom>
              <a:avLst/>
              <a:gdLst/>
              <a:ahLst/>
              <a:cxnLst/>
              <a:rect l="0" t="0" r="0" b="0"/>
              <a:pathLst>
                <a:path h="82100">
                  <a:moveTo>
                    <a:pt x="0" y="8210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2" name="pl132"/>
            <p:cNvSpPr/>
            <p:nvPr/>
          </p:nvSpPr>
          <p:spPr>
            <a:xfrm>
              <a:off x="6517102" y="4031950"/>
              <a:ext cx="0" cy="107466"/>
            </a:xfrm>
            <a:custGeom>
              <a:avLst/>
              <a:gdLst/>
              <a:ahLst/>
              <a:cxnLst/>
              <a:rect l="0" t="0" r="0" b="0"/>
              <a:pathLst>
                <a:path h="107466">
                  <a:moveTo>
                    <a:pt x="0" y="0"/>
                  </a:moveTo>
                  <a:lnTo>
                    <a:pt x="0" y="107466"/>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3" name="pg133"/>
            <p:cNvSpPr/>
            <p:nvPr/>
          </p:nvSpPr>
          <p:spPr>
            <a:xfrm>
              <a:off x="6448746" y="3936514"/>
              <a:ext cx="136711" cy="95435"/>
            </a:xfrm>
            <a:custGeom>
              <a:avLst/>
              <a:gdLst/>
              <a:ahLst/>
              <a:cxnLst/>
              <a:rect l="0" t="0" r="0" b="0"/>
              <a:pathLst>
                <a:path w="136711" h="95435">
                  <a:moveTo>
                    <a:pt x="0" y="0"/>
                  </a:moveTo>
                  <a:lnTo>
                    <a:pt x="0" y="95435"/>
                  </a:lnTo>
                  <a:lnTo>
                    <a:pt x="136711" y="9543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4" name="pl134"/>
            <p:cNvSpPr/>
            <p:nvPr/>
          </p:nvSpPr>
          <p:spPr>
            <a:xfrm>
              <a:off x="6448746" y="397149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5" name="rc135"/>
            <p:cNvSpPr/>
            <p:nvPr/>
          </p:nvSpPr>
          <p:spPr>
            <a:xfrm>
              <a:off x="6753024" y="3118022"/>
              <a:ext cx="2155491" cy="1375992"/>
            </a:xfrm>
            <a:prstGeom prst="rect">
              <a:avLst/>
            </a:prstGeom>
            <a:solidFill>
              <a:srgbClr val="EBEBEB">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6" name="pl136"/>
            <p:cNvSpPr/>
            <p:nvPr/>
          </p:nvSpPr>
          <p:spPr>
            <a:xfrm>
              <a:off x="6753024" y="4396056"/>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7" name="pl137"/>
            <p:cNvSpPr/>
            <p:nvPr/>
          </p:nvSpPr>
          <p:spPr>
            <a:xfrm>
              <a:off x="6753024" y="3892504"/>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8" name="pl138"/>
            <p:cNvSpPr/>
            <p:nvPr/>
          </p:nvSpPr>
          <p:spPr>
            <a:xfrm>
              <a:off x="6753024" y="3388953"/>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9" name="pl139"/>
            <p:cNvSpPr/>
            <p:nvPr/>
          </p:nvSpPr>
          <p:spPr>
            <a:xfrm>
              <a:off x="691935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0" name="pl140"/>
            <p:cNvSpPr/>
            <p:nvPr/>
          </p:nvSpPr>
          <p:spPr>
            <a:xfrm>
              <a:off x="737506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1" name="pl141"/>
            <p:cNvSpPr/>
            <p:nvPr/>
          </p:nvSpPr>
          <p:spPr>
            <a:xfrm>
              <a:off x="7830770"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2" name="pl142"/>
            <p:cNvSpPr/>
            <p:nvPr/>
          </p:nvSpPr>
          <p:spPr>
            <a:xfrm>
              <a:off x="828647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3" name="pl143"/>
            <p:cNvSpPr/>
            <p:nvPr/>
          </p:nvSpPr>
          <p:spPr>
            <a:xfrm>
              <a:off x="874218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4" name="pl144"/>
            <p:cNvSpPr/>
            <p:nvPr/>
          </p:nvSpPr>
          <p:spPr>
            <a:xfrm>
              <a:off x="6753024" y="414428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5" name="pl145"/>
            <p:cNvSpPr/>
            <p:nvPr/>
          </p:nvSpPr>
          <p:spPr>
            <a:xfrm>
              <a:off x="6753024" y="364072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6" name="pl146"/>
            <p:cNvSpPr/>
            <p:nvPr/>
          </p:nvSpPr>
          <p:spPr>
            <a:xfrm>
              <a:off x="6753024" y="313717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7" name="pl147"/>
            <p:cNvSpPr/>
            <p:nvPr/>
          </p:nvSpPr>
          <p:spPr>
            <a:xfrm>
              <a:off x="7147210"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8" name="pl148"/>
            <p:cNvSpPr/>
            <p:nvPr/>
          </p:nvSpPr>
          <p:spPr>
            <a:xfrm>
              <a:off x="760291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9" name="pl149"/>
            <p:cNvSpPr/>
            <p:nvPr/>
          </p:nvSpPr>
          <p:spPr>
            <a:xfrm>
              <a:off x="8058623"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0" name="pl150"/>
            <p:cNvSpPr/>
            <p:nvPr/>
          </p:nvSpPr>
          <p:spPr>
            <a:xfrm>
              <a:off x="851432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1" name="pl151"/>
            <p:cNvSpPr/>
            <p:nvPr/>
          </p:nvSpPr>
          <p:spPr>
            <a:xfrm>
              <a:off x="6919357" y="3807884"/>
              <a:ext cx="0" cy="174905"/>
            </a:xfrm>
            <a:custGeom>
              <a:avLst/>
              <a:gdLst/>
              <a:ahLst/>
              <a:cxnLst/>
              <a:rect l="0" t="0" r="0" b="0"/>
              <a:pathLst>
                <a:path h="174905">
                  <a:moveTo>
                    <a:pt x="0" y="174905"/>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2" name="pl152"/>
            <p:cNvSpPr/>
            <p:nvPr/>
          </p:nvSpPr>
          <p:spPr>
            <a:xfrm>
              <a:off x="6919357" y="4127368"/>
              <a:ext cx="0" cy="71897"/>
            </a:xfrm>
            <a:custGeom>
              <a:avLst/>
              <a:gdLst/>
              <a:ahLst/>
              <a:cxnLst/>
              <a:rect l="0" t="0" r="0" b="0"/>
              <a:pathLst>
                <a:path h="71897">
                  <a:moveTo>
                    <a:pt x="0" y="0"/>
                  </a:moveTo>
                  <a:lnTo>
                    <a:pt x="0" y="71897"/>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3" name="pg153"/>
            <p:cNvSpPr/>
            <p:nvPr/>
          </p:nvSpPr>
          <p:spPr>
            <a:xfrm>
              <a:off x="6851001" y="3982790"/>
              <a:ext cx="136711" cy="144578"/>
            </a:xfrm>
            <a:custGeom>
              <a:avLst/>
              <a:gdLst/>
              <a:ahLst/>
              <a:cxnLst/>
              <a:rect l="0" t="0" r="0" b="0"/>
              <a:pathLst>
                <a:path w="136711" h="144578">
                  <a:moveTo>
                    <a:pt x="0" y="0"/>
                  </a:moveTo>
                  <a:lnTo>
                    <a:pt x="0" y="144578"/>
                  </a:lnTo>
                  <a:lnTo>
                    <a:pt x="136711" y="144578"/>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4" name="pl154"/>
            <p:cNvSpPr/>
            <p:nvPr/>
          </p:nvSpPr>
          <p:spPr>
            <a:xfrm>
              <a:off x="6851001" y="4053160"/>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5" name="pl155"/>
            <p:cNvSpPr/>
            <p:nvPr/>
          </p:nvSpPr>
          <p:spPr>
            <a:xfrm>
              <a:off x="7101639" y="3766138"/>
              <a:ext cx="0" cy="32452"/>
            </a:xfrm>
            <a:custGeom>
              <a:avLst/>
              <a:gdLst/>
              <a:ahLst/>
              <a:cxnLst/>
              <a:rect l="0" t="0" r="0" b="0"/>
              <a:pathLst>
                <a:path h="32452">
                  <a:moveTo>
                    <a:pt x="0" y="32452"/>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6" name="pl156"/>
            <p:cNvSpPr/>
            <p:nvPr/>
          </p:nvSpPr>
          <p:spPr>
            <a:xfrm>
              <a:off x="7101639" y="3995735"/>
              <a:ext cx="0" cy="83534"/>
            </a:xfrm>
            <a:custGeom>
              <a:avLst/>
              <a:gdLst/>
              <a:ahLst/>
              <a:cxnLst/>
              <a:rect l="0" t="0" r="0" b="0"/>
              <a:pathLst>
                <a:path h="83534">
                  <a:moveTo>
                    <a:pt x="0" y="0"/>
                  </a:moveTo>
                  <a:lnTo>
                    <a:pt x="0" y="83534"/>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7" name="pg157"/>
            <p:cNvSpPr/>
            <p:nvPr/>
          </p:nvSpPr>
          <p:spPr>
            <a:xfrm>
              <a:off x="7033283" y="3798590"/>
              <a:ext cx="136711" cy="197144"/>
            </a:xfrm>
            <a:custGeom>
              <a:avLst/>
              <a:gdLst/>
              <a:ahLst/>
              <a:cxnLst/>
              <a:rect l="0" t="0" r="0" b="0"/>
              <a:pathLst>
                <a:path w="136711" h="197144">
                  <a:moveTo>
                    <a:pt x="0" y="0"/>
                  </a:moveTo>
                  <a:lnTo>
                    <a:pt x="0" y="197144"/>
                  </a:lnTo>
                  <a:lnTo>
                    <a:pt x="136711" y="19714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8" name="pl158"/>
            <p:cNvSpPr/>
            <p:nvPr/>
          </p:nvSpPr>
          <p:spPr>
            <a:xfrm>
              <a:off x="7033283" y="3886833"/>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9" name="pl159"/>
            <p:cNvSpPr/>
            <p:nvPr/>
          </p:nvSpPr>
          <p:spPr>
            <a:xfrm>
              <a:off x="7283922" y="3706730"/>
              <a:ext cx="0" cy="24503"/>
            </a:xfrm>
            <a:custGeom>
              <a:avLst/>
              <a:gdLst/>
              <a:ahLst/>
              <a:cxnLst/>
              <a:rect l="0" t="0" r="0" b="0"/>
              <a:pathLst>
                <a:path h="24503">
                  <a:moveTo>
                    <a:pt x="0" y="24503"/>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0" name="pl160"/>
            <p:cNvSpPr/>
            <p:nvPr/>
          </p:nvSpPr>
          <p:spPr>
            <a:xfrm>
              <a:off x="7283922" y="3859756"/>
              <a:ext cx="0" cy="139990"/>
            </a:xfrm>
            <a:custGeom>
              <a:avLst/>
              <a:gdLst/>
              <a:ahLst/>
              <a:cxnLst/>
              <a:rect l="0" t="0" r="0" b="0"/>
              <a:pathLst>
                <a:path h="139990">
                  <a:moveTo>
                    <a:pt x="0" y="0"/>
                  </a:moveTo>
                  <a:lnTo>
                    <a:pt x="0" y="13999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1" name="pg161"/>
            <p:cNvSpPr/>
            <p:nvPr/>
          </p:nvSpPr>
          <p:spPr>
            <a:xfrm>
              <a:off x="7215566" y="3731234"/>
              <a:ext cx="136711" cy="128522"/>
            </a:xfrm>
            <a:custGeom>
              <a:avLst/>
              <a:gdLst/>
              <a:ahLst/>
              <a:cxnLst/>
              <a:rect l="0" t="0" r="0" b="0"/>
              <a:pathLst>
                <a:path w="136711" h="128522">
                  <a:moveTo>
                    <a:pt x="0" y="0"/>
                  </a:moveTo>
                  <a:lnTo>
                    <a:pt x="0" y="128522"/>
                  </a:lnTo>
                  <a:lnTo>
                    <a:pt x="136711" y="12852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2" name="pl162"/>
            <p:cNvSpPr/>
            <p:nvPr/>
          </p:nvSpPr>
          <p:spPr>
            <a:xfrm>
              <a:off x="7215566" y="37969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3" name="pl163"/>
            <p:cNvSpPr/>
            <p:nvPr/>
          </p:nvSpPr>
          <p:spPr>
            <a:xfrm>
              <a:off x="7466204" y="3652969"/>
              <a:ext cx="0" cy="25415"/>
            </a:xfrm>
            <a:custGeom>
              <a:avLst/>
              <a:gdLst/>
              <a:ahLst/>
              <a:cxnLst/>
              <a:rect l="0" t="0" r="0" b="0"/>
              <a:pathLst>
                <a:path h="25415">
                  <a:moveTo>
                    <a:pt x="0" y="25415"/>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4" name="pl164"/>
            <p:cNvSpPr/>
            <p:nvPr/>
          </p:nvSpPr>
          <p:spPr>
            <a:xfrm>
              <a:off x="7466204" y="3797815"/>
              <a:ext cx="0" cy="57287"/>
            </a:xfrm>
            <a:custGeom>
              <a:avLst/>
              <a:gdLst/>
              <a:ahLst/>
              <a:cxnLst/>
              <a:rect l="0" t="0" r="0" b="0"/>
              <a:pathLst>
                <a:path h="57287">
                  <a:moveTo>
                    <a:pt x="0" y="0"/>
                  </a:moveTo>
                  <a:lnTo>
                    <a:pt x="0" y="57287"/>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5" name="pg165"/>
            <p:cNvSpPr/>
            <p:nvPr/>
          </p:nvSpPr>
          <p:spPr>
            <a:xfrm>
              <a:off x="7397849" y="3678384"/>
              <a:ext cx="136711" cy="119430"/>
            </a:xfrm>
            <a:custGeom>
              <a:avLst/>
              <a:gdLst/>
              <a:ahLst/>
              <a:cxnLst/>
              <a:rect l="0" t="0" r="0" b="0"/>
              <a:pathLst>
                <a:path w="136711" h="119430">
                  <a:moveTo>
                    <a:pt x="0" y="0"/>
                  </a:moveTo>
                  <a:lnTo>
                    <a:pt x="0" y="119430"/>
                  </a:lnTo>
                  <a:lnTo>
                    <a:pt x="136711" y="11943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6" name="pl166"/>
            <p:cNvSpPr/>
            <p:nvPr/>
          </p:nvSpPr>
          <p:spPr>
            <a:xfrm>
              <a:off x="7397849" y="3734121"/>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7" name="pt167"/>
            <p:cNvSpPr/>
            <p:nvPr/>
          </p:nvSpPr>
          <p:spPr>
            <a:xfrm>
              <a:off x="7623661" y="3443080"/>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8" name="pl168"/>
            <p:cNvSpPr/>
            <p:nvPr/>
          </p:nvSpPr>
          <p:spPr>
            <a:xfrm>
              <a:off x="7648487" y="3593714"/>
              <a:ext cx="0" cy="41662"/>
            </a:xfrm>
            <a:custGeom>
              <a:avLst/>
              <a:gdLst/>
              <a:ahLst/>
              <a:cxnLst/>
              <a:rect l="0" t="0" r="0" b="0"/>
              <a:pathLst>
                <a:path h="41662">
                  <a:moveTo>
                    <a:pt x="0" y="41662"/>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9" name="pl169"/>
            <p:cNvSpPr/>
            <p:nvPr/>
          </p:nvSpPr>
          <p:spPr>
            <a:xfrm>
              <a:off x="7648487" y="3742324"/>
              <a:ext cx="0" cy="78182"/>
            </a:xfrm>
            <a:custGeom>
              <a:avLst/>
              <a:gdLst/>
              <a:ahLst/>
              <a:cxnLst/>
              <a:rect l="0" t="0" r="0" b="0"/>
              <a:pathLst>
                <a:path h="78182">
                  <a:moveTo>
                    <a:pt x="0" y="0"/>
                  </a:moveTo>
                  <a:lnTo>
                    <a:pt x="0" y="7818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0" name="pg170"/>
            <p:cNvSpPr/>
            <p:nvPr/>
          </p:nvSpPr>
          <p:spPr>
            <a:xfrm>
              <a:off x="7580131" y="3635377"/>
              <a:ext cx="136711" cy="106946"/>
            </a:xfrm>
            <a:custGeom>
              <a:avLst/>
              <a:gdLst/>
              <a:ahLst/>
              <a:cxnLst/>
              <a:rect l="0" t="0" r="0" b="0"/>
              <a:pathLst>
                <a:path w="136711" h="106946">
                  <a:moveTo>
                    <a:pt x="0" y="0"/>
                  </a:moveTo>
                  <a:lnTo>
                    <a:pt x="0" y="106946"/>
                  </a:lnTo>
                  <a:lnTo>
                    <a:pt x="136711" y="10694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1" name="pl171"/>
            <p:cNvSpPr/>
            <p:nvPr/>
          </p:nvSpPr>
          <p:spPr>
            <a:xfrm>
              <a:off x="7580131" y="367667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2" name="pt172"/>
            <p:cNvSpPr/>
            <p:nvPr/>
          </p:nvSpPr>
          <p:spPr>
            <a:xfrm>
              <a:off x="7805944" y="350167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3" name="pl173"/>
            <p:cNvSpPr/>
            <p:nvPr/>
          </p:nvSpPr>
          <p:spPr>
            <a:xfrm>
              <a:off x="7830770" y="3562618"/>
              <a:ext cx="0" cy="103459"/>
            </a:xfrm>
            <a:custGeom>
              <a:avLst/>
              <a:gdLst/>
              <a:ahLst/>
              <a:cxnLst/>
              <a:rect l="0" t="0" r="0" b="0"/>
              <a:pathLst>
                <a:path h="103459">
                  <a:moveTo>
                    <a:pt x="0" y="103459"/>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4" name="pl174"/>
            <p:cNvSpPr/>
            <p:nvPr/>
          </p:nvSpPr>
          <p:spPr>
            <a:xfrm>
              <a:off x="7830770" y="3754231"/>
              <a:ext cx="0" cy="59039"/>
            </a:xfrm>
            <a:custGeom>
              <a:avLst/>
              <a:gdLst/>
              <a:ahLst/>
              <a:cxnLst/>
              <a:rect l="0" t="0" r="0" b="0"/>
              <a:pathLst>
                <a:path h="59039">
                  <a:moveTo>
                    <a:pt x="0" y="0"/>
                  </a:moveTo>
                  <a:lnTo>
                    <a:pt x="0" y="59039"/>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5" name="pg175"/>
            <p:cNvSpPr/>
            <p:nvPr/>
          </p:nvSpPr>
          <p:spPr>
            <a:xfrm>
              <a:off x="7762414" y="3666077"/>
              <a:ext cx="136711" cy="88153"/>
            </a:xfrm>
            <a:custGeom>
              <a:avLst/>
              <a:gdLst/>
              <a:ahLst/>
              <a:cxnLst/>
              <a:rect l="0" t="0" r="0" b="0"/>
              <a:pathLst>
                <a:path w="136711" h="88153">
                  <a:moveTo>
                    <a:pt x="0" y="0"/>
                  </a:moveTo>
                  <a:lnTo>
                    <a:pt x="0" y="88153"/>
                  </a:lnTo>
                  <a:lnTo>
                    <a:pt x="136711" y="88153"/>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6" name="pl176"/>
            <p:cNvSpPr/>
            <p:nvPr/>
          </p:nvSpPr>
          <p:spPr>
            <a:xfrm>
              <a:off x="7762414" y="3702321"/>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7" name="pl177"/>
            <p:cNvSpPr/>
            <p:nvPr/>
          </p:nvSpPr>
          <p:spPr>
            <a:xfrm>
              <a:off x="8013052" y="3491502"/>
              <a:ext cx="0" cy="37180"/>
            </a:xfrm>
            <a:custGeom>
              <a:avLst/>
              <a:gdLst/>
              <a:ahLst/>
              <a:cxnLst/>
              <a:rect l="0" t="0" r="0" b="0"/>
              <a:pathLst>
                <a:path h="37180">
                  <a:moveTo>
                    <a:pt x="0" y="3718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8" name="pl178"/>
            <p:cNvSpPr/>
            <p:nvPr/>
          </p:nvSpPr>
          <p:spPr>
            <a:xfrm>
              <a:off x="8013052" y="3617325"/>
              <a:ext cx="0" cy="63009"/>
            </a:xfrm>
            <a:custGeom>
              <a:avLst/>
              <a:gdLst/>
              <a:ahLst/>
              <a:cxnLst/>
              <a:rect l="0" t="0" r="0" b="0"/>
              <a:pathLst>
                <a:path h="63009">
                  <a:moveTo>
                    <a:pt x="0" y="0"/>
                  </a:moveTo>
                  <a:lnTo>
                    <a:pt x="0" y="63009"/>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9" name="pg179"/>
            <p:cNvSpPr/>
            <p:nvPr/>
          </p:nvSpPr>
          <p:spPr>
            <a:xfrm>
              <a:off x="7944696" y="3528683"/>
              <a:ext cx="136711" cy="88642"/>
            </a:xfrm>
            <a:custGeom>
              <a:avLst/>
              <a:gdLst/>
              <a:ahLst/>
              <a:cxnLst/>
              <a:rect l="0" t="0" r="0" b="0"/>
              <a:pathLst>
                <a:path w="136711" h="88642">
                  <a:moveTo>
                    <a:pt x="0" y="0"/>
                  </a:moveTo>
                  <a:lnTo>
                    <a:pt x="0" y="88642"/>
                  </a:lnTo>
                  <a:lnTo>
                    <a:pt x="136711" y="8864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0" name="pl180"/>
            <p:cNvSpPr/>
            <p:nvPr/>
          </p:nvSpPr>
          <p:spPr>
            <a:xfrm>
              <a:off x="7944696" y="357115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1" name="pt181"/>
            <p:cNvSpPr/>
            <p:nvPr/>
          </p:nvSpPr>
          <p:spPr>
            <a:xfrm>
              <a:off x="8170509" y="336797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2" name="pt182"/>
            <p:cNvSpPr/>
            <p:nvPr/>
          </p:nvSpPr>
          <p:spPr>
            <a:xfrm>
              <a:off x="8170509" y="3397280"/>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3" name="pl183"/>
            <p:cNvSpPr/>
            <p:nvPr/>
          </p:nvSpPr>
          <p:spPr>
            <a:xfrm>
              <a:off x="8195335" y="3547169"/>
              <a:ext cx="0" cy="5435"/>
            </a:xfrm>
            <a:custGeom>
              <a:avLst/>
              <a:gdLst/>
              <a:ahLst/>
              <a:cxnLst/>
              <a:rect l="0" t="0" r="0" b="0"/>
              <a:pathLst>
                <a:path h="5435">
                  <a:moveTo>
                    <a:pt x="0" y="5435"/>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4" name="pl184"/>
            <p:cNvSpPr/>
            <p:nvPr/>
          </p:nvSpPr>
          <p:spPr>
            <a:xfrm>
              <a:off x="8195335" y="3618944"/>
              <a:ext cx="0" cy="15182"/>
            </a:xfrm>
            <a:custGeom>
              <a:avLst/>
              <a:gdLst/>
              <a:ahLst/>
              <a:cxnLst/>
              <a:rect l="0" t="0" r="0" b="0"/>
              <a:pathLst>
                <a:path h="15182">
                  <a:moveTo>
                    <a:pt x="0" y="0"/>
                  </a:moveTo>
                  <a:lnTo>
                    <a:pt x="0" y="1518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5" name="pg185"/>
            <p:cNvSpPr/>
            <p:nvPr/>
          </p:nvSpPr>
          <p:spPr>
            <a:xfrm>
              <a:off x="8126979" y="3552604"/>
              <a:ext cx="136711" cy="66339"/>
            </a:xfrm>
            <a:custGeom>
              <a:avLst/>
              <a:gdLst/>
              <a:ahLst/>
              <a:cxnLst/>
              <a:rect l="0" t="0" r="0" b="0"/>
              <a:pathLst>
                <a:path w="136711" h="66339">
                  <a:moveTo>
                    <a:pt x="0" y="0"/>
                  </a:moveTo>
                  <a:lnTo>
                    <a:pt x="0" y="66339"/>
                  </a:lnTo>
                  <a:lnTo>
                    <a:pt x="136711" y="6633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6" name="pl186"/>
            <p:cNvSpPr/>
            <p:nvPr/>
          </p:nvSpPr>
          <p:spPr>
            <a:xfrm>
              <a:off x="8126979" y="3580501"/>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7" name="pl187"/>
            <p:cNvSpPr/>
            <p:nvPr/>
          </p:nvSpPr>
          <p:spPr>
            <a:xfrm>
              <a:off x="8377617" y="3325418"/>
              <a:ext cx="0" cy="109692"/>
            </a:xfrm>
            <a:custGeom>
              <a:avLst/>
              <a:gdLst/>
              <a:ahLst/>
              <a:cxnLst/>
              <a:rect l="0" t="0" r="0" b="0"/>
              <a:pathLst>
                <a:path h="109692">
                  <a:moveTo>
                    <a:pt x="0" y="109692"/>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8" name="pl188"/>
            <p:cNvSpPr/>
            <p:nvPr/>
          </p:nvSpPr>
          <p:spPr>
            <a:xfrm>
              <a:off x="8377617" y="3519946"/>
              <a:ext cx="0" cy="116973"/>
            </a:xfrm>
            <a:custGeom>
              <a:avLst/>
              <a:gdLst/>
              <a:ahLst/>
              <a:cxnLst/>
              <a:rect l="0" t="0" r="0" b="0"/>
              <a:pathLst>
                <a:path h="116973">
                  <a:moveTo>
                    <a:pt x="0" y="0"/>
                  </a:moveTo>
                  <a:lnTo>
                    <a:pt x="0" y="116973"/>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9" name="pg189"/>
            <p:cNvSpPr/>
            <p:nvPr/>
          </p:nvSpPr>
          <p:spPr>
            <a:xfrm>
              <a:off x="8309261" y="3435110"/>
              <a:ext cx="136711" cy="84836"/>
            </a:xfrm>
            <a:custGeom>
              <a:avLst/>
              <a:gdLst/>
              <a:ahLst/>
              <a:cxnLst/>
              <a:rect l="0" t="0" r="0" b="0"/>
              <a:pathLst>
                <a:path w="136711" h="84836">
                  <a:moveTo>
                    <a:pt x="0" y="0"/>
                  </a:moveTo>
                  <a:lnTo>
                    <a:pt x="0" y="84836"/>
                  </a:lnTo>
                  <a:lnTo>
                    <a:pt x="136711" y="8483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0" name="pl190"/>
            <p:cNvSpPr/>
            <p:nvPr/>
          </p:nvSpPr>
          <p:spPr>
            <a:xfrm>
              <a:off x="8309261" y="3491381"/>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1" name="pl191"/>
            <p:cNvSpPr/>
            <p:nvPr/>
          </p:nvSpPr>
          <p:spPr>
            <a:xfrm>
              <a:off x="8559900" y="3432722"/>
              <a:ext cx="0" cy="78522"/>
            </a:xfrm>
            <a:custGeom>
              <a:avLst/>
              <a:gdLst/>
              <a:ahLst/>
              <a:cxnLst/>
              <a:rect l="0" t="0" r="0" b="0"/>
              <a:pathLst>
                <a:path h="78522">
                  <a:moveTo>
                    <a:pt x="0" y="78522"/>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2" name="pl192"/>
            <p:cNvSpPr/>
            <p:nvPr/>
          </p:nvSpPr>
          <p:spPr>
            <a:xfrm>
              <a:off x="8559900" y="3656863"/>
              <a:ext cx="0" cy="132060"/>
            </a:xfrm>
            <a:custGeom>
              <a:avLst/>
              <a:gdLst/>
              <a:ahLst/>
              <a:cxnLst/>
              <a:rect l="0" t="0" r="0" b="0"/>
              <a:pathLst>
                <a:path h="132060">
                  <a:moveTo>
                    <a:pt x="0" y="0"/>
                  </a:moveTo>
                  <a:lnTo>
                    <a:pt x="0" y="13206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3" name="pg193"/>
            <p:cNvSpPr/>
            <p:nvPr/>
          </p:nvSpPr>
          <p:spPr>
            <a:xfrm>
              <a:off x="8491544" y="3511244"/>
              <a:ext cx="136711" cy="145618"/>
            </a:xfrm>
            <a:custGeom>
              <a:avLst/>
              <a:gdLst/>
              <a:ahLst/>
              <a:cxnLst/>
              <a:rect l="0" t="0" r="0" b="0"/>
              <a:pathLst>
                <a:path w="136711" h="145618">
                  <a:moveTo>
                    <a:pt x="0" y="0"/>
                  </a:moveTo>
                  <a:lnTo>
                    <a:pt x="0" y="145618"/>
                  </a:lnTo>
                  <a:lnTo>
                    <a:pt x="136711" y="145618"/>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4" name="pl194"/>
            <p:cNvSpPr/>
            <p:nvPr/>
          </p:nvSpPr>
          <p:spPr>
            <a:xfrm>
              <a:off x="8491544" y="3527510"/>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5" name="pt195"/>
            <p:cNvSpPr/>
            <p:nvPr/>
          </p:nvSpPr>
          <p:spPr>
            <a:xfrm>
              <a:off x="8717357" y="3388918"/>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6" name="pl196"/>
            <p:cNvSpPr/>
            <p:nvPr/>
          </p:nvSpPr>
          <p:spPr>
            <a:xfrm>
              <a:off x="8742183" y="3498725"/>
              <a:ext cx="0" cy="19809"/>
            </a:xfrm>
            <a:custGeom>
              <a:avLst/>
              <a:gdLst/>
              <a:ahLst/>
              <a:cxnLst/>
              <a:rect l="0" t="0" r="0" b="0"/>
              <a:pathLst>
                <a:path h="19809">
                  <a:moveTo>
                    <a:pt x="0" y="19809"/>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7" name="pl197"/>
            <p:cNvSpPr/>
            <p:nvPr/>
          </p:nvSpPr>
          <p:spPr>
            <a:xfrm>
              <a:off x="8742183" y="3583248"/>
              <a:ext cx="0" cy="85342"/>
            </a:xfrm>
            <a:custGeom>
              <a:avLst/>
              <a:gdLst/>
              <a:ahLst/>
              <a:cxnLst/>
              <a:rect l="0" t="0" r="0" b="0"/>
              <a:pathLst>
                <a:path h="85342">
                  <a:moveTo>
                    <a:pt x="0" y="0"/>
                  </a:moveTo>
                  <a:lnTo>
                    <a:pt x="0" y="8534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8" name="pg198"/>
            <p:cNvSpPr/>
            <p:nvPr/>
          </p:nvSpPr>
          <p:spPr>
            <a:xfrm>
              <a:off x="8673827" y="3518535"/>
              <a:ext cx="136711" cy="64712"/>
            </a:xfrm>
            <a:custGeom>
              <a:avLst/>
              <a:gdLst/>
              <a:ahLst/>
              <a:cxnLst/>
              <a:rect l="0" t="0" r="0" b="0"/>
              <a:pathLst>
                <a:path w="136711" h="64712">
                  <a:moveTo>
                    <a:pt x="0" y="0"/>
                  </a:moveTo>
                  <a:lnTo>
                    <a:pt x="0" y="64712"/>
                  </a:lnTo>
                  <a:lnTo>
                    <a:pt x="136711" y="6471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9" name="pl199"/>
            <p:cNvSpPr/>
            <p:nvPr/>
          </p:nvSpPr>
          <p:spPr>
            <a:xfrm>
              <a:off x="8673827" y="354454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0" name="rc200"/>
            <p:cNvSpPr/>
            <p:nvPr/>
          </p:nvSpPr>
          <p:spPr>
            <a:xfrm>
              <a:off x="2302863" y="2826444"/>
              <a:ext cx="2155491" cy="291578"/>
            </a:xfrm>
            <a:prstGeom prst="rect">
              <a:avLst/>
            </a:prstGeom>
            <a:solidFill>
              <a:srgbClr val="D9D9D9">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1" name="tx201"/>
            <p:cNvSpPr/>
            <p:nvPr/>
          </p:nvSpPr>
          <p:spPr>
            <a:xfrm>
              <a:off x="3221858" y="2915083"/>
              <a:ext cx="3175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C</a:t>
              </a:r>
              <a:r>
                <a:rPr sz="1500" dirty="0" err="1" smtClean="0">
                  <a:solidFill>
                    <a:srgbClr val="1A1A1A">
                      <a:alpha val="100000"/>
                    </a:srgbClr>
                  </a:solidFill>
                  <a:latin typeface="Calibri"/>
                  <a:cs typeface="Calibri"/>
                </a:rPr>
                <a:t>ost</a:t>
              </a:r>
              <a:endParaRPr sz="1500" dirty="0">
                <a:solidFill>
                  <a:srgbClr val="1A1A1A">
                    <a:alpha val="100000"/>
                  </a:srgbClr>
                </a:solidFill>
                <a:latin typeface="Calibri"/>
                <a:cs typeface="Calibri"/>
              </a:endParaRPr>
            </a:p>
          </p:txBody>
        </p:sp>
        <p:sp>
          <p:nvSpPr>
            <p:cNvPr id="202" name="rc202"/>
            <p:cNvSpPr/>
            <p:nvPr/>
          </p:nvSpPr>
          <p:spPr>
            <a:xfrm>
              <a:off x="4527943" y="2826444"/>
              <a:ext cx="2155491" cy="291578"/>
            </a:xfrm>
            <a:prstGeom prst="rect">
              <a:avLst/>
            </a:prstGeom>
            <a:solidFill>
              <a:srgbClr val="D9D9D9">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3" name="tx203"/>
            <p:cNvSpPr/>
            <p:nvPr/>
          </p:nvSpPr>
          <p:spPr>
            <a:xfrm>
              <a:off x="5281839" y="2864283"/>
              <a:ext cx="647700" cy="1651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R</a:t>
              </a:r>
              <a:r>
                <a:rPr sz="1500" dirty="0" smtClean="0">
                  <a:solidFill>
                    <a:srgbClr val="1A1A1A">
                      <a:alpha val="100000"/>
                    </a:srgbClr>
                  </a:solidFill>
                  <a:latin typeface="Calibri"/>
                  <a:cs typeface="Calibri"/>
                </a:rPr>
                <a:t>out</a:t>
              </a:r>
              <a:r>
                <a:rPr lang="ca-ES" sz="1500" dirty="0" smtClean="0">
                  <a:solidFill>
                    <a:srgbClr val="1A1A1A">
                      <a:alpha val="100000"/>
                    </a:srgbClr>
                  </a:solidFill>
                  <a:latin typeface="Calibri"/>
                  <a:cs typeface="Calibri"/>
                </a:rPr>
                <a:t>ing E</a:t>
              </a:r>
              <a:r>
                <a:rPr sz="1500" dirty="0" err="1" smtClean="0">
                  <a:solidFill>
                    <a:srgbClr val="1A1A1A">
                      <a:alpha val="100000"/>
                    </a:srgbClr>
                  </a:solidFill>
                  <a:latin typeface="Calibri"/>
                  <a:cs typeface="Calibri"/>
                </a:rPr>
                <a:t>ff</a:t>
              </a:r>
              <a:r>
                <a:rPr lang="ca-ES" sz="1500" dirty="0" smtClean="0">
                  <a:solidFill>
                    <a:srgbClr val="1A1A1A">
                      <a:alpha val="100000"/>
                    </a:srgbClr>
                  </a:solidFill>
                  <a:latin typeface="Calibri"/>
                  <a:cs typeface="Calibri"/>
                </a:rPr>
                <a:t>iciency</a:t>
              </a:r>
              <a:endParaRPr sz="1500" dirty="0">
                <a:solidFill>
                  <a:srgbClr val="1A1A1A">
                    <a:alpha val="100000"/>
                  </a:srgbClr>
                </a:solidFill>
                <a:latin typeface="Calibri"/>
                <a:cs typeface="Calibri"/>
              </a:endParaRPr>
            </a:p>
          </p:txBody>
        </p:sp>
        <p:sp>
          <p:nvSpPr>
            <p:cNvPr id="204" name="rc204"/>
            <p:cNvSpPr/>
            <p:nvPr/>
          </p:nvSpPr>
          <p:spPr>
            <a:xfrm>
              <a:off x="6753024" y="2826444"/>
              <a:ext cx="2155491" cy="291578"/>
            </a:xfrm>
            <a:prstGeom prst="rect">
              <a:avLst/>
            </a:prstGeom>
            <a:solidFill>
              <a:srgbClr val="D9D9D9">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5" name="tx205"/>
            <p:cNvSpPr/>
            <p:nvPr/>
          </p:nvSpPr>
          <p:spPr>
            <a:xfrm>
              <a:off x="7583120" y="2876983"/>
              <a:ext cx="495300" cy="1524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lang="ca-ES" sz="1500" dirty="0" smtClean="0">
                  <a:solidFill>
                    <a:srgbClr val="1A1A1A">
                      <a:alpha val="100000"/>
                    </a:srgbClr>
                  </a:solidFill>
                  <a:latin typeface="Calibri"/>
                  <a:cs typeface="Calibri"/>
                </a:rPr>
                <a:t>Storage C</a:t>
              </a:r>
              <a:r>
                <a:rPr sz="1500" dirty="0" err="1" smtClean="0">
                  <a:solidFill>
                    <a:srgbClr val="1A1A1A">
                      <a:alpha val="100000"/>
                    </a:srgbClr>
                  </a:solidFill>
                  <a:latin typeface="Calibri"/>
                  <a:cs typeface="Calibri"/>
                </a:rPr>
                <a:t>ap</a:t>
              </a:r>
              <a:r>
                <a:rPr lang="ca-ES" sz="1500" dirty="0" smtClean="0">
                  <a:solidFill>
                    <a:srgbClr val="1A1A1A">
                      <a:alpha val="100000"/>
                    </a:srgbClr>
                  </a:solidFill>
                  <a:latin typeface="Calibri"/>
                  <a:cs typeface="Calibri"/>
                </a:rPr>
                <a:t>acity</a:t>
              </a:r>
              <a:endParaRPr sz="1500" dirty="0">
                <a:solidFill>
                  <a:srgbClr val="1A1A1A">
                    <a:alpha val="100000"/>
                  </a:srgbClr>
                </a:solidFill>
                <a:latin typeface="Calibri"/>
                <a:cs typeface="Calibri"/>
              </a:endParaRPr>
            </a:p>
          </p:txBody>
        </p:sp>
        <p:sp>
          <p:nvSpPr>
            <p:cNvPr id="206" name="pl206"/>
            <p:cNvSpPr/>
            <p:nvPr/>
          </p:nvSpPr>
          <p:spPr>
            <a:xfrm>
              <a:off x="269704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7" name="pl207"/>
            <p:cNvSpPr/>
            <p:nvPr/>
          </p:nvSpPr>
          <p:spPr>
            <a:xfrm>
              <a:off x="3152755"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8" name="pl208"/>
            <p:cNvSpPr/>
            <p:nvPr/>
          </p:nvSpPr>
          <p:spPr>
            <a:xfrm>
              <a:off x="3608462"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9" name="pl209"/>
            <p:cNvSpPr/>
            <p:nvPr/>
          </p:nvSpPr>
          <p:spPr>
            <a:xfrm>
              <a:off x="4064168"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0" name="tx210"/>
            <p:cNvSpPr/>
            <p:nvPr/>
          </p:nvSpPr>
          <p:spPr>
            <a:xfrm>
              <a:off x="2582749"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11" name="tx211"/>
            <p:cNvSpPr/>
            <p:nvPr/>
          </p:nvSpPr>
          <p:spPr>
            <a:xfrm>
              <a:off x="3038455"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12" name="tx212"/>
            <p:cNvSpPr/>
            <p:nvPr/>
          </p:nvSpPr>
          <p:spPr>
            <a:xfrm>
              <a:off x="3494162"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13" name="tx213"/>
            <p:cNvSpPr/>
            <p:nvPr/>
          </p:nvSpPr>
          <p:spPr>
            <a:xfrm>
              <a:off x="3949868"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14" name="pl214"/>
            <p:cNvSpPr/>
            <p:nvPr/>
          </p:nvSpPr>
          <p:spPr>
            <a:xfrm>
              <a:off x="492212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5" name="pl215"/>
            <p:cNvSpPr/>
            <p:nvPr/>
          </p:nvSpPr>
          <p:spPr>
            <a:xfrm>
              <a:off x="537783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6" name="pl216"/>
            <p:cNvSpPr/>
            <p:nvPr/>
          </p:nvSpPr>
          <p:spPr>
            <a:xfrm>
              <a:off x="5833542"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7" name="pl217"/>
            <p:cNvSpPr/>
            <p:nvPr/>
          </p:nvSpPr>
          <p:spPr>
            <a:xfrm>
              <a:off x="628924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8" name="tx218"/>
            <p:cNvSpPr/>
            <p:nvPr/>
          </p:nvSpPr>
          <p:spPr>
            <a:xfrm>
              <a:off x="4807829"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19" name="tx219"/>
            <p:cNvSpPr/>
            <p:nvPr/>
          </p:nvSpPr>
          <p:spPr>
            <a:xfrm>
              <a:off x="5263536"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20" name="tx220"/>
            <p:cNvSpPr/>
            <p:nvPr/>
          </p:nvSpPr>
          <p:spPr>
            <a:xfrm>
              <a:off x="5719242"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21" name="tx221"/>
            <p:cNvSpPr/>
            <p:nvPr/>
          </p:nvSpPr>
          <p:spPr>
            <a:xfrm>
              <a:off x="6174949"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22" name="pl222"/>
            <p:cNvSpPr/>
            <p:nvPr/>
          </p:nvSpPr>
          <p:spPr>
            <a:xfrm>
              <a:off x="7147210"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23" name="pl223"/>
            <p:cNvSpPr/>
            <p:nvPr/>
          </p:nvSpPr>
          <p:spPr>
            <a:xfrm>
              <a:off x="760291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24" name="pl224"/>
            <p:cNvSpPr/>
            <p:nvPr/>
          </p:nvSpPr>
          <p:spPr>
            <a:xfrm>
              <a:off x="8058623"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25" name="pl225"/>
            <p:cNvSpPr/>
            <p:nvPr/>
          </p:nvSpPr>
          <p:spPr>
            <a:xfrm>
              <a:off x="851432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26" name="tx226"/>
            <p:cNvSpPr/>
            <p:nvPr/>
          </p:nvSpPr>
          <p:spPr>
            <a:xfrm>
              <a:off x="7032910"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27" name="tx227"/>
            <p:cNvSpPr/>
            <p:nvPr/>
          </p:nvSpPr>
          <p:spPr>
            <a:xfrm>
              <a:off x="7488616"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28" name="tx228"/>
            <p:cNvSpPr/>
            <p:nvPr/>
          </p:nvSpPr>
          <p:spPr>
            <a:xfrm>
              <a:off x="7944323"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29" name="tx229"/>
            <p:cNvSpPr/>
            <p:nvPr/>
          </p:nvSpPr>
          <p:spPr>
            <a:xfrm>
              <a:off x="8400029"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30" name="tx230"/>
            <p:cNvSpPr/>
            <p:nvPr/>
          </p:nvSpPr>
          <p:spPr>
            <a:xfrm>
              <a:off x="2011633" y="4087130"/>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31" name="tx231"/>
            <p:cNvSpPr/>
            <p:nvPr/>
          </p:nvSpPr>
          <p:spPr>
            <a:xfrm>
              <a:off x="2011633" y="3583578"/>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32" name="tx232"/>
            <p:cNvSpPr/>
            <p:nvPr/>
          </p:nvSpPr>
          <p:spPr>
            <a:xfrm>
              <a:off x="2011633" y="3080027"/>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33" name="pl233"/>
            <p:cNvSpPr/>
            <p:nvPr/>
          </p:nvSpPr>
          <p:spPr>
            <a:xfrm>
              <a:off x="2268068" y="414428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34" name="pl234"/>
            <p:cNvSpPr/>
            <p:nvPr/>
          </p:nvSpPr>
          <p:spPr>
            <a:xfrm>
              <a:off x="2268068" y="364072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35" name="pl235"/>
            <p:cNvSpPr/>
            <p:nvPr/>
          </p:nvSpPr>
          <p:spPr>
            <a:xfrm>
              <a:off x="2268068" y="313717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36" name="tx236"/>
            <p:cNvSpPr/>
            <p:nvPr/>
          </p:nvSpPr>
          <p:spPr>
            <a:xfrm>
              <a:off x="5082505" y="4727834"/>
              <a:ext cx="1046367" cy="1651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000000">
                      <a:alpha val="100000"/>
                    </a:srgbClr>
                  </a:solidFill>
                  <a:latin typeface="Calibri"/>
                  <a:cs typeface="Calibri"/>
                </a:rPr>
                <a:t>Scaling factor</a:t>
              </a:r>
            </a:p>
          </p:txBody>
        </p:sp>
        <p:sp>
          <p:nvSpPr>
            <p:cNvPr id="237" name="tx237"/>
            <p:cNvSpPr/>
            <p:nvPr/>
          </p:nvSpPr>
          <p:spPr>
            <a:xfrm rot="-5400000">
              <a:off x="1624544" y="3742518"/>
              <a:ext cx="431800" cy="1270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a:lnSpc>
                  <a:spcPts val="1500"/>
                </a:lnSpc>
              </a:pPr>
              <a:r>
                <a:rPr lang="ca-ES" sz="1500" dirty="0">
                  <a:solidFill>
                    <a:srgbClr val="000000">
                      <a:alpha val="100000"/>
                    </a:srgbClr>
                  </a:solidFill>
                  <a:cs typeface="Calibri"/>
                </a:rPr>
                <a:t>Variable ratio vs wild-type</a:t>
              </a:r>
            </a:p>
          </p:txBody>
        </p:sp>
      </p:grpSp>
      <p:pic>
        <p:nvPicPr>
          <p:cNvPr id="238" name="Picture 237"/>
          <p:cNvPicPr>
            <a:picLocks noChangeAspect="1"/>
          </p:cNvPicPr>
          <p:nvPr/>
        </p:nvPicPr>
        <p:blipFill rotWithShape="1">
          <a:blip r:embed="rId2"/>
          <a:srcRect t="34436" b="42704"/>
          <a:stretch/>
        </p:blipFill>
        <p:spPr>
          <a:xfrm>
            <a:off x="9084095" y="1105884"/>
            <a:ext cx="2700607" cy="1163851"/>
          </a:xfrm>
          <a:prstGeom prst="rect">
            <a:avLst/>
          </a:prstGeom>
        </p:spPr>
      </p:pic>
      <p:pic>
        <p:nvPicPr>
          <p:cNvPr id="239" name="Picture 238"/>
          <p:cNvPicPr>
            <a:picLocks noChangeAspect="1"/>
          </p:cNvPicPr>
          <p:nvPr/>
        </p:nvPicPr>
        <p:blipFill rotWithShape="1">
          <a:blip r:embed="rId3"/>
          <a:srcRect l="10283" t="14459" r="52300" b="6708"/>
          <a:stretch/>
        </p:blipFill>
        <p:spPr>
          <a:xfrm flipV="1">
            <a:off x="270662" y="0"/>
            <a:ext cx="1547089" cy="2196630"/>
          </a:xfrm>
          <a:prstGeom prst="rect">
            <a:avLst/>
          </a:prstGeom>
        </p:spPr>
      </p:pic>
      <p:sp>
        <p:nvSpPr>
          <p:cNvPr id="242" name="Title 1"/>
          <p:cNvSpPr txBox="1">
            <a:spLocks/>
          </p:cNvSpPr>
          <p:nvPr/>
        </p:nvSpPr>
        <p:spPr>
          <a:xfrm>
            <a:off x="1928957" y="217656"/>
            <a:ext cx="88537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3600" dirty="0" smtClean="0"/>
              <a:t>Branch density increases storage capacity asymptotically</a:t>
            </a:r>
            <a:endParaRPr lang="en-US" sz="3600" dirty="0"/>
          </a:p>
        </p:txBody>
      </p:sp>
      <p:sp>
        <p:nvSpPr>
          <p:cNvPr id="243" name="Slide Number Placeholder 242"/>
          <p:cNvSpPr>
            <a:spLocks noGrp="1"/>
          </p:cNvSpPr>
          <p:nvPr>
            <p:ph type="sldNum" sz="quarter" idx="12"/>
          </p:nvPr>
        </p:nvSpPr>
        <p:spPr/>
        <p:txBody>
          <a:bodyPr/>
          <a:lstStyle/>
          <a:p>
            <a:fld id="{2BC1C898-5861-4646-8145-B26DFD443158}" type="slidenum">
              <a:rPr lang="en-US" smtClean="0"/>
              <a:t>30</a:t>
            </a:fld>
            <a:endParaRPr lang="en-US"/>
          </a:p>
        </p:txBody>
      </p:sp>
    </p:spTree>
    <p:extLst>
      <p:ext uri="{BB962C8B-B14F-4D97-AF65-F5344CB8AC3E}">
        <p14:creationId xmlns:p14="http://schemas.microsoft.com/office/powerpoint/2010/main" val="36753156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grp2"/>
          <p:cNvGrpSpPr/>
          <p:nvPr/>
        </p:nvGrpSpPr>
        <p:grpSpPr>
          <a:xfrm>
            <a:off x="1233973" y="1904947"/>
            <a:ext cx="9213318" cy="4353021"/>
            <a:chOff x="1720054" y="2571748"/>
            <a:chExt cx="7258050" cy="2419350"/>
          </a:xfrm>
        </p:grpSpPr>
        <p:sp>
          <p:nvSpPr>
            <p:cNvPr id="23" name="rc4"/>
            <p:cNvSpPr/>
            <p:nvPr/>
          </p:nvSpPr>
          <p:spPr>
            <a:xfrm>
              <a:off x="1720054" y="2571748"/>
              <a:ext cx="7258050" cy="2419350"/>
            </a:xfrm>
            <a:prstGeom prst="rect">
              <a:avLst/>
            </a:prstGeom>
            <a:solidFill>
              <a:srgbClr val="FFFFFF">
                <a:alpha val="100000"/>
              </a:srgbClr>
            </a:solidFill>
            <a:ln w="13550" cap="rnd">
              <a:solidFill>
                <a:srgbClr val="FFFFFF">
                  <a:alpha val="100000"/>
                </a:srgbClr>
              </a:solidFill>
              <a:prstDash val="solid"/>
              <a:round/>
            </a:ln>
          </p:spPr>
          <p:txBody>
            <a:bodyPr/>
            <a:lstStyle/>
            <a:p>
              <a:endParaRPr/>
            </a:p>
          </p:txBody>
        </p:sp>
        <p:sp>
          <p:nvSpPr>
            <p:cNvPr id="24" name="rc5"/>
            <p:cNvSpPr/>
            <p:nvPr/>
          </p:nvSpPr>
          <p:spPr>
            <a:xfrm>
              <a:off x="2302863" y="3118022"/>
              <a:ext cx="2155491" cy="1375992"/>
            </a:xfrm>
            <a:prstGeom prst="rect">
              <a:avLst/>
            </a:prstGeom>
            <a:solidFill>
              <a:srgbClr val="EBEBEB">
                <a:alpha val="100000"/>
              </a:srgbClr>
            </a:solidFill>
          </p:spPr>
          <p:txBody>
            <a:bodyPr/>
            <a:lstStyle/>
            <a:p>
              <a:endParaRPr/>
            </a:p>
          </p:txBody>
        </p:sp>
        <p:sp>
          <p:nvSpPr>
            <p:cNvPr id="25" name="pl6"/>
            <p:cNvSpPr/>
            <p:nvPr/>
          </p:nvSpPr>
          <p:spPr>
            <a:xfrm>
              <a:off x="2302863" y="4431178"/>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26" name="pl7"/>
            <p:cNvSpPr/>
            <p:nvPr/>
          </p:nvSpPr>
          <p:spPr>
            <a:xfrm>
              <a:off x="2302863" y="4119817"/>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27" name="pl8"/>
            <p:cNvSpPr/>
            <p:nvPr/>
          </p:nvSpPr>
          <p:spPr>
            <a:xfrm>
              <a:off x="2302863" y="3808456"/>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28" name="pl9"/>
            <p:cNvSpPr/>
            <p:nvPr/>
          </p:nvSpPr>
          <p:spPr>
            <a:xfrm>
              <a:off x="2302863" y="3497095"/>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29" name="pl10"/>
            <p:cNvSpPr/>
            <p:nvPr/>
          </p:nvSpPr>
          <p:spPr>
            <a:xfrm>
              <a:off x="2302863" y="3185734"/>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30" name="pl11"/>
            <p:cNvSpPr/>
            <p:nvPr/>
          </p:nvSpPr>
          <p:spPr>
            <a:xfrm>
              <a:off x="246919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31" name="pl12"/>
            <p:cNvSpPr/>
            <p:nvPr/>
          </p:nvSpPr>
          <p:spPr>
            <a:xfrm>
              <a:off x="283376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32" name="pl13"/>
            <p:cNvSpPr/>
            <p:nvPr/>
          </p:nvSpPr>
          <p:spPr>
            <a:xfrm>
              <a:off x="319832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33" name="pl14"/>
            <p:cNvSpPr/>
            <p:nvPr/>
          </p:nvSpPr>
          <p:spPr>
            <a:xfrm>
              <a:off x="356289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34" name="pl15"/>
            <p:cNvSpPr/>
            <p:nvPr/>
          </p:nvSpPr>
          <p:spPr>
            <a:xfrm>
              <a:off x="392745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35" name="pl16"/>
            <p:cNvSpPr/>
            <p:nvPr/>
          </p:nvSpPr>
          <p:spPr>
            <a:xfrm>
              <a:off x="429202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36" name="pl17"/>
            <p:cNvSpPr/>
            <p:nvPr/>
          </p:nvSpPr>
          <p:spPr>
            <a:xfrm>
              <a:off x="2302863" y="427549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37" name="pl18"/>
            <p:cNvSpPr/>
            <p:nvPr/>
          </p:nvSpPr>
          <p:spPr>
            <a:xfrm>
              <a:off x="2302863" y="396413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38" name="pl19"/>
            <p:cNvSpPr/>
            <p:nvPr/>
          </p:nvSpPr>
          <p:spPr>
            <a:xfrm>
              <a:off x="2302863" y="3652776"/>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39" name="pl20"/>
            <p:cNvSpPr/>
            <p:nvPr/>
          </p:nvSpPr>
          <p:spPr>
            <a:xfrm>
              <a:off x="2302863" y="3341415"/>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40" name="pl21"/>
            <p:cNvSpPr/>
            <p:nvPr/>
          </p:nvSpPr>
          <p:spPr>
            <a:xfrm>
              <a:off x="2651478"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41" name="pl22"/>
            <p:cNvSpPr/>
            <p:nvPr/>
          </p:nvSpPr>
          <p:spPr>
            <a:xfrm>
              <a:off x="3016043"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42" name="pl23"/>
            <p:cNvSpPr/>
            <p:nvPr/>
          </p:nvSpPr>
          <p:spPr>
            <a:xfrm>
              <a:off x="3380608"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43" name="pl24"/>
            <p:cNvSpPr/>
            <p:nvPr/>
          </p:nvSpPr>
          <p:spPr>
            <a:xfrm>
              <a:off x="3745174"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44" name="pl25"/>
            <p:cNvSpPr/>
            <p:nvPr/>
          </p:nvSpPr>
          <p:spPr>
            <a:xfrm>
              <a:off x="410973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45" name="pt26"/>
            <p:cNvSpPr/>
            <p:nvPr/>
          </p:nvSpPr>
          <p:spPr>
            <a:xfrm>
              <a:off x="2444370" y="438334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46" name="pt27"/>
            <p:cNvSpPr/>
            <p:nvPr/>
          </p:nvSpPr>
          <p:spPr>
            <a:xfrm>
              <a:off x="2444370" y="4375622"/>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47" name="pl28"/>
            <p:cNvSpPr/>
            <p:nvPr/>
          </p:nvSpPr>
          <p:spPr>
            <a:xfrm>
              <a:off x="2469196" y="4330412"/>
              <a:ext cx="0" cy="7475"/>
            </a:xfrm>
            <a:custGeom>
              <a:avLst/>
              <a:gdLst/>
              <a:ahLst/>
              <a:cxnLst/>
              <a:rect l="0" t="0" r="0" b="0"/>
              <a:pathLst>
                <a:path h="7475">
                  <a:moveTo>
                    <a:pt x="0" y="7475"/>
                  </a:moveTo>
                  <a:lnTo>
                    <a:pt x="0" y="0"/>
                  </a:lnTo>
                </a:path>
              </a:pathLst>
            </a:custGeom>
            <a:ln w="13550" cap="flat">
              <a:solidFill>
                <a:srgbClr val="333333">
                  <a:alpha val="100000"/>
                </a:srgbClr>
              </a:solidFill>
              <a:prstDash val="solid"/>
              <a:round/>
            </a:ln>
          </p:spPr>
          <p:txBody>
            <a:bodyPr/>
            <a:lstStyle/>
            <a:p>
              <a:endParaRPr/>
            </a:p>
          </p:txBody>
        </p:sp>
        <p:sp>
          <p:nvSpPr>
            <p:cNvPr id="48" name="pl29"/>
            <p:cNvSpPr/>
            <p:nvPr/>
          </p:nvSpPr>
          <p:spPr>
            <a:xfrm>
              <a:off x="2469196" y="4355818"/>
              <a:ext cx="0" cy="696"/>
            </a:xfrm>
            <a:custGeom>
              <a:avLst/>
              <a:gdLst/>
              <a:ahLst/>
              <a:cxnLst/>
              <a:rect l="0" t="0" r="0" b="0"/>
              <a:pathLst>
                <a:path h="696">
                  <a:moveTo>
                    <a:pt x="0" y="0"/>
                  </a:moveTo>
                  <a:lnTo>
                    <a:pt x="0" y="696"/>
                  </a:lnTo>
                </a:path>
              </a:pathLst>
            </a:custGeom>
            <a:ln w="13550" cap="flat">
              <a:solidFill>
                <a:srgbClr val="333333">
                  <a:alpha val="100000"/>
                </a:srgbClr>
              </a:solidFill>
              <a:prstDash val="solid"/>
              <a:round/>
            </a:ln>
          </p:spPr>
          <p:txBody>
            <a:bodyPr/>
            <a:lstStyle/>
            <a:p>
              <a:endParaRPr/>
            </a:p>
          </p:txBody>
        </p:sp>
        <p:sp>
          <p:nvSpPr>
            <p:cNvPr id="49" name="pg30"/>
            <p:cNvSpPr/>
            <p:nvPr/>
          </p:nvSpPr>
          <p:spPr>
            <a:xfrm>
              <a:off x="2400840" y="4337887"/>
              <a:ext cx="136711" cy="17930"/>
            </a:xfrm>
            <a:custGeom>
              <a:avLst/>
              <a:gdLst/>
              <a:ahLst/>
              <a:cxnLst/>
              <a:rect l="0" t="0" r="0" b="0"/>
              <a:pathLst>
                <a:path w="136711" h="17930">
                  <a:moveTo>
                    <a:pt x="0" y="0"/>
                  </a:moveTo>
                  <a:lnTo>
                    <a:pt x="0" y="17930"/>
                  </a:lnTo>
                  <a:lnTo>
                    <a:pt x="136711" y="1793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50" name="pl31"/>
            <p:cNvSpPr/>
            <p:nvPr/>
          </p:nvSpPr>
          <p:spPr>
            <a:xfrm>
              <a:off x="2400840" y="434977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51" name="pt32"/>
            <p:cNvSpPr/>
            <p:nvPr/>
          </p:nvSpPr>
          <p:spPr>
            <a:xfrm>
              <a:off x="2626652" y="436745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52" name="pl33"/>
            <p:cNvSpPr/>
            <p:nvPr/>
          </p:nvSpPr>
          <p:spPr>
            <a:xfrm>
              <a:off x="2651478" y="4270882"/>
              <a:ext cx="0" cy="25210"/>
            </a:xfrm>
            <a:custGeom>
              <a:avLst/>
              <a:gdLst/>
              <a:ahLst/>
              <a:cxnLst/>
              <a:rect l="0" t="0" r="0" b="0"/>
              <a:pathLst>
                <a:path h="25210">
                  <a:moveTo>
                    <a:pt x="0" y="25210"/>
                  </a:moveTo>
                  <a:lnTo>
                    <a:pt x="0" y="0"/>
                  </a:lnTo>
                </a:path>
              </a:pathLst>
            </a:custGeom>
            <a:ln w="13550" cap="flat">
              <a:solidFill>
                <a:srgbClr val="333333">
                  <a:alpha val="100000"/>
                </a:srgbClr>
              </a:solidFill>
              <a:prstDash val="solid"/>
              <a:round/>
            </a:ln>
          </p:spPr>
          <p:txBody>
            <a:bodyPr/>
            <a:lstStyle/>
            <a:p>
              <a:endParaRPr/>
            </a:p>
          </p:txBody>
        </p:sp>
        <p:sp>
          <p:nvSpPr>
            <p:cNvPr id="53" name="pl34"/>
            <p:cNvSpPr/>
            <p:nvPr/>
          </p:nvSpPr>
          <p:spPr>
            <a:xfrm>
              <a:off x="2651478" y="4327376"/>
              <a:ext cx="0" cy="18682"/>
            </a:xfrm>
            <a:custGeom>
              <a:avLst/>
              <a:gdLst/>
              <a:ahLst/>
              <a:cxnLst/>
              <a:rect l="0" t="0" r="0" b="0"/>
              <a:pathLst>
                <a:path h="18682">
                  <a:moveTo>
                    <a:pt x="0" y="0"/>
                  </a:moveTo>
                  <a:lnTo>
                    <a:pt x="0" y="18682"/>
                  </a:lnTo>
                </a:path>
              </a:pathLst>
            </a:custGeom>
            <a:ln w="13550" cap="flat">
              <a:solidFill>
                <a:srgbClr val="333333">
                  <a:alpha val="100000"/>
                </a:srgbClr>
              </a:solidFill>
              <a:prstDash val="solid"/>
              <a:round/>
            </a:ln>
          </p:spPr>
          <p:txBody>
            <a:bodyPr/>
            <a:lstStyle/>
            <a:p>
              <a:endParaRPr/>
            </a:p>
          </p:txBody>
        </p:sp>
        <p:sp>
          <p:nvSpPr>
            <p:cNvPr id="54" name="pg35"/>
            <p:cNvSpPr/>
            <p:nvPr/>
          </p:nvSpPr>
          <p:spPr>
            <a:xfrm>
              <a:off x="2583122" y="4296093"/>
              <a:ext cx="136711" cy="31283"/>
            </a:xfrm>
            <a:custGeom>
              <a:avLst/>
              <a:gdLst/>
              <a:ahLst/>
              <a:cxnLst/>
              <a:rect l="0" t="0" r="0" b="0"/>
              <a:pathLst>
                <a:path w="136711" h="31283">
                  <a:moveTo>
                    <a:pt x="0" y="0"/>
                  </a:moveTo>
                  <a:lnTo>
                    <a:pt x="0" y="31283"/>
                  </a:lnTo>
                  <a:lnTo>
                    <a:pt x="136711" y="31283"/>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55" name="pl36"/>
            <p:cNvSpPr/>
            <p:nvPr/>
          </p:nvSpPr>
          <p:spPr>
            <a:xfrm>
              <a:off x="2583122" y="4305630"/>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56" name="pl37"/>
            <p:cNvSpPr/>
            <p:nvPr/>
          </p:nvSpPr>
          <p:spPr>
            <a:xfrm>
              <a:off x="2833761" y="4171900"/>
              <a:ext cx="0" cy="68873"/>
            </a:xfrm>
            <a:custGeom>
              <a:avLst/>
              <a:gdLst/>
              <a:ahLst/>
              <a:cxnLst/>
              <a:rect l="0" t="0" r="0" b="0"/>
              <a:pathLst>
                <a:path h="68873">
                  <a:moveTo>
                    <a:pt x="0" y="68873"/>
                  </a:moveTo>
                  <a:lnTo>
                    <a:pt x="0" y="0"/>
                  </a:lnTo>
                </a:path>
              </a:pathLst>
            </a:custGeom>
            <a:ln w="13550" cap="flat">
              <a:solidFill>
                <a:srgbClr val="333333">
                  <a:alpha val="100000"/>
                </a:srgbClr>
              </a:solidFill>
              <a:prstDash val="solid"/>
              <a:round/>
            </a:ln>
          </p:spPr>
          <p:txBody>
            <a:bodyPr/>
            <a:lstStyle/>
            <a:p>
              <a:endParaRPr/>
            </a:p>
          </p:txBody>
        </p:sp>
        <p:sp>
          <p:nvSpPr>
            <p:cNvPr id="57" name="pl38"/>
            <p:cNvSpPr/>
            <p:nvPr/>
          </p:nvSpPr>
          <p:spPr>
            <a:xfrm>
              <a:off x="2833761" y="4291185"/>
              <a:ext cx="0" cy="69257"/>
            </a:xfrm>
            <a:custGeom>
              <a:avLst/>
              <a:gdLst/>
              <a:ahLst/>
              <a:cxnLst/>
              <a:rect l="0" t="0" r="0" b="0"/>
              <a:pathLst>
                <a:path h="69257">
                  <a:moveTo>
                    <a:pt x="0" y="0"/>
                  </a:moveTo>
                  <a:lnTo>
                    <a:pt x="0" y="69257"/>
                  </a:lnTo>
                </a:path>
              </a:pathLst>
            </a:custGeom>
            <a:ln w="13550" cap="flat">
              <a:solidFill>
                <a:srgbClr val="333333">
                  <a:alpha val="100000"/>
                </a:srgbClr>
              </a:solidFill>
              <a:prstDash val="solid"/>
              <a:round/>
            </a:ln>
          </p:spPr>
          <p:txBody>
            <a:bodyPr/>
            <a:lstStyle/>
            <a:p>
              <a:endParaRPr/>
            </a:p>
          </p:txBody>
        </p:sp>
        <p:sp>
          <p:nvSpPr>
            <p:cNvPr id="58" name="pg39"/>
            <p:cNvSpPr/>
            <p:nvPr/>
          </p:nvSpPr>
          <p:spPr>
            <a:xfrm>
              <a:off x="2765405" y="4240773"/>
              <a:ext cx="136711" cy="50411"/>
            </a:xfrm>
            <a:custGeom>
              <a:avLst/>
              <a:gdLst/>
              <a:ahLst/>
              <a:cxnLst/>
              <a:rect l="0" t="0" r="0" b="0"/>
              <a:pathLst>
                <a:path w="136711" h="50411">
                  <a:moveTo>
                    <a:pt x="0" y="0"/>
                  </a:moveTo>
                  <a:lnTo>
                    <a:pt x="0" y="50411"/>
                  </a:lnTo>
                  <a:lnTo>
                    <a:pt x="136711" y="50411"/>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59" name="pl40"/>
            <p:cNvSpPr/>
            <p:nvPr/>
          </p:nvSpPr>
          <p:spPr>
            <a:xfrm>
              <a:off x="2765405" y="427315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60" name="pl41"/>
            <p:cNvSpPr/>
            <p:nvPr/>
          </p:nvSpPr>
          <p:spPr>
            <a:xfrm>
              <a:off x="3016043" y="4106026"/>
              <a:ext cx="0" cy="36436"/>
            </a:xfrm>
            <a:custGeom>
              <a:avLst/>
              <a:gdLst/>
              <a:ahLst/>
              <a:cxnLst/>
              <a:rect l="0" t="0" r="0" b="0"/>
              <a:pathLst>
                <a:path h="36436">
                  <a:moveTo>
                    <a:pt x="0" y="36436"/>
                  </a:moveTo>
                  <a:lnTo>
                    <a:pt x="0" y="0"/>
                  </a:lnTo>
                </a:path>
              </a:pathLst>
            </a:custGeom>
            <a:ln w="13550" cap="flat">
              <a:solidFill>
                <a:srgbClr val="333333">
                  <a:alpha val="100000"/>
                </a:srgbClr>
              </a:solidFill>
              <a:prstDash val="solid"/>
              <a:round/>
            </a:ln>
          </p:spPr>
          <p:txBody>
            <a:bodyPr/>
            <a:lstStyle/>
            <a:p>
              <a:endParaRPr/>
            </a:p>
          </p:txBody>
        </p:sp>
        <p:sp>
          <p:nvSpPr>
            <p:cNvPr id="61" name="pl42"/>
            <p:cNvSpPr/>
            <p:nvPr/>
          </p:nvSpPr>
          <p:spPr>
            <a:xfrm>
              <a:off x="3016043" y="4227878"/>
              <a:ext cx="0" cy="58247"/>
            </a:xfrm>
            <a:custGeom>
              <a:avLst/>
              <a:gdLst/>
              <a:ahLst/>
              <a:cxnLst/>
              <a:rect l="0" t="0" r="0" b="0"/>
              <a:pathLst>
                <a:path h="58247">
                  <a:moveTo>
                    <a:pt x="0" y="0"/>
                  </a:moveTo>
                  <a:lnTo>
                    <a:pt x="0" y="58247"/>
                  </a:lnTo>
                </a:path>
              </a:pathLst>
            </a:custGeom>
            <a:ln w="13550" cap="flat">
              <a:solidFill>
                <a:srgbClr val="333333">
                  <a:alpha val="100000"/>
                </a:srgbClr>
              </a:solidFill>
              <a:prstDash val="solid"/>
              <a:round/>
            </a:ln>
          </p:spPr>
          <p:txBody>
            <a:bodyPr/>
            <a:lstStyle/>
            <a:p>
              <a:endParaRPr/>
            </a:p>
          </p:txBody>
        </p:sp>
        <p:sp>
          <p:nvSpPr>
            <p:cNvPr id="62" name="pg43"/>
            <p:cNvSpPr/>
            <p:nvPr/>
          </p:nvSpPr>
          <p:spPr>
            <a:xfrm>
              <a:off x="2947687" y="4142463"/>
              <a:ext cx="136711" cy="85414"/>
            </a:xfrm>
            <a:custGeom>
              <a:avLst/>
              <a:gdLst/>
              <a:ahLst/>
              <a:cxnLst/>
              <a:rect l="0" t="0" r="0" b="0"/>
              <a:pathLst>
                <a:path w="136711" h="85414">
                  <a:moveTo>
                    <a:pt x="0" y="0"/>
                  </a:moveTo>
                  <a:lnTo>
                    <a:pt x="0" y="85414"/>
                  </a:lnTo>
                  <a:lnTo>
                    <a:pt x="136711" y="8541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63" name="pl44"/>
            <p:cNvSpPr/>
            <p:nvPr/>
          </p:nvSpPr>
          <p:spPr>
            <a:xfrm>
              <a:off x="2947687" y="4189083"/>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64" name="pt45"/>
            <p:cNvSpPr/>
            <p:nvPr/>
          </p:nvSpPr>
          <p:spPr>
            <a:xfrm>
              <a:off x="3173500" y="4302707"/>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65" name="pl46"/>
            <p:cNvSpPr/>
            <p:nvPr/>
          </p:nvSpPr>
          <p:spPr>
            <a:xfrm>
              <a:off x="3198326" y="4133845"/>
              <a:ext cx="0" cy="34433"/>
            </a:xfrm>
            <a:custGeom>
              <a:avLst/>
              <a:gdLst/>
              <a:ahLst/>
              <a:cxnLst/>
              <a:rect l="0" t="0" r="0" b="0"/>
              <a:pathLst>
                <a:path h="34433">
                  <a:moveTo>
                    <a:pt x="0" y="34433"/>
                  </a:moveTo>
                  <a:lnTo>
                    <a:pt x="0" y="0"/>
                  </a:lnTo>
                </a:path>
              </a:pathLst>
            </a:custGeom>
            <a:ln w="13550" cap="flat">
              <a:solidFill>
                <a:srgbClr val="333333">
                  <a:alpha val="100000"/>
                </a:srgbClr>
              </a:solidFill>
              <a:prstDash val="solid"/>
              <a:round/>
            </a:ln>
          </p:spPr>
          <p:txBody>
            <a:bodyPr/>
            <a:lstStyle/>
            <a:p>
              <a:endParaRPr/>
            </a:p>
          </p:txBody>
        </p:sp>
        <p:sp>
          <p:nvSpPr>
            <p:cNvPr id="66" name="pl47"/>
            <p:cNvSpPr/>
            <p:nvPr/>
          </p:nvSpPr>
          <p:spPr>
            <a:xfrm>
              <a:off x="3198326" y="4208870"/>
              <a:ext cx="0" cy="55342"/>
            </a:xfrm>
            <a:custGeom>
              <a:avLst/>
              <a:gdLst/>
              <a:ahLst/>
              <a:cxnLst/>
              <a:rect l="0" t="0" r="0" b="0"/>
              <a:pathLst>
                <a:path h="55342">
                  <a:moveTo>
                    <a:pt x="0" y="0"/>
                  </a:moveTo>
                  <a:lnTo>
                    <a:pt x="0" y="55342"/>
                  </a:lnTo>
                </a:path>
              </a:pathLst>
            </a:custGeom>
            <a:ln w="13550" cap="flat">
              <a:solidFill>
                <a:srgbClr val="333333">
                  <a:alpha val="100000"/>
                </a:srgbClr>
              </a:solidFill>
              <a:prstDash val="solid"/>
              <a:round/>
            </a:ln>
          </p:spPr>
          <p:txBody>
            <a:bodyPr/>
            <a:lstStyle/>
            <a:p>
              <a:endParaRPr/>
            </a:p>
          </p:txBody>
        </p:sp>
        <p:sp>
          <p:nvSpPr>
            <p:cNvPr id="67" name="pg48"/>
            <p:cNvSpPr/>
            <p:nvPr/>
          </p:nvSpPr>
          <p:spPr>
            <a:xfrm>
              <a:off x="3129970" y="4168279"/>
              <a:ext cx="136711" cy="40590"/>
            </a:xfrm>
            <a:custGeom>
              <a:avLst/>
              <a:gdLst/>
              <a:ahLst/>
              <a:cxnLst/>
              <a:rect l="0" t="0" r="0" b="0"/>
              <a:pathLst>
                <a:path w="136711" h="40590">
                  <a:moveTo>
                    <a:pt x="0" y="0"/>
                  </a:moveTo>
                  <a:lnTo>
                    <a:pt x="0" y="40590"/>
                  </a:lnTo>
                  <a:lnTo>
                    <a:pt x="136711" y="4059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68" name="pl49"/>
            <p:cNvSpPr/>
            <p:nvPr/>
          </p:nvSpPr>
          <p:spPr>
            <a:xfrm>
              <a:off x="3129970" y="418181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69" name="pt50"/>
            <p:cNvSpPr/>
            <p:nvPr/>
          </p:nvSpPr>
          <p:spPr>
            <a:xfrm>
              <a:off x="3355783" y="3946516"/>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70" name="pt51"/>
            <p:cNvSpPr/>
            <p:nvPr/>
          </p:nvSpPr>
          <p:spPr>
            <a:xfrm>
              <a:off x="3355783" y="4209477"/>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71" name="pl52"/>
            <p:cNvSpPr/>
            <p:nvPr/>
          </p:nvSpPr>
          <p:spPr>
            <a:xfrm>
              <a:off x="3380608" y="4060187"/>
              <a:ext cx="0" cy="31123"/>
            </a:xfrm>
            <a:custGeom>
              <a:avLst/>
              <a:gdLst/>
              <a:ahLst/>
              <a:cxnLst/>
              <a:rect l="0" t="0" r="0" b="0"/>
              <a:pathLst>
                <a:path h="31123">
                  <a:moveTo>
                    <a:pt x="0" y="31123"/>
                  </a:moveTo>
                  <a:lnTo>
                    <a:pt x="0" y="0"/>
                  </a:lnTo>
                </a:path>
              </a:pathLst>
            </a:custGeom>
            <a:ln w="13550" cap="flat">
              <a:solidFill>
                <a:srgbClr val="333333">
                  <a:alpha val="100000"/>
                </a:srgbClr>
              </a:solidFill>
              <a:prstDash val="solid"/>
              <a:round/>
            </a:ln>
          </p:spPr>
          <p:txBody>
            <a:bodyPr/>
            <a:lstStyle/>
            <a:p>
              <a:endParaRPr/>
            </a:p>
          </p:txBody>
        </p:sp>
        <p:sp>
          <p:nvSpPr>
            <p:cNvPr id="72" name="pl53"/>
            <p:cNvSpPr/>
            <p:nvPr/>
          </p:nvSpPr>
          <p:spPr>
            <a:xfrm>
              <a:off x="3380608" y="4143647"/>
              <a:ext cx="0" cy="72798"/>
            </a:xfrm>
            <a:custGeom>
              <a:avLst/>
              <a:gdLst/>
              <a:ahLst/>
              <a:cxnLst/>
              <a:rect l="0" t="0" r="0" b="0"/>
              <a:pathLst>
                <a:path h="72798">
                  <a:moveTo>
                    <a:pt x="0" y="0"/>
                  </a:moveTo>
                  <a:lnTo>
                    <a:pt x="0" y="72798"/>
                  </a:lnTo>
                </a:path>
              </a:pathLst>
            </a:custGeom>
            <a:ln w="13550" cap="flat">
              <a:solidFill>
                <a:srgbClr val="333333">
                  <a:alpha val="100000"/>
                </a:srgbClr>
              </a:solidFill>
              <a:prstDash val="solid"/>
              <a:round/>
            </a:ln>
          </p:spPr>
          <p:txBody>
            <a:bodyPr/>
            <a:lstStyle/>
            <a:p>
              <a:endParaRPr/>
            </a:p>
          </p:txBody>
        </p:sp>
        <p:sp>
          <p:nvSpPr>
            <p:cNvPr id="73" name="pg54"/>
            <p:cNvSpPr/>
            <p:nvPr/>
          </p:nvSpPr>
          <p:spPr>
            <a:xfrm>
              <a:off x="3312253" y="4091310"/>
              <a:ext cx="136711" cy="52336"/>
            </a:xfrm>
            <a:custGeom>
              <a:avLst/>
              <a:gdLst/>
              <a:ahLst/>
              <a:cxnLst/>
              <a:rect l="0" t="0" r="0" b="0"/>
              <a:pathLst>
                <a:path w="136711" h="52336">
                  <a:moveTo>
                    <a:pt x="0" y="0"/>
                  </a:moveTo>
                  <a:lnTo>
                    <a:pt x="0" y="52336"/>
                  </a:lnTo>
                  <a:lnTo>
                    <a:pt x="136711" y="5233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74" name="pl55"/>
            <p:cNvSpPr/>
            <p:nvPr/>
          </p:nvSpPr>
          <p:spPr>
            <a:xfrm>
              <a:off x="3312253" y="410219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75" name="pl56"/>
            <p:cNvSpPr/>
            <p:nvPr/>
          </p:nvSpPr>
          <p:spPr>
            <a:xfrm>
              <a:off x="3562891" y="4008445"/>
              <a:ext cx="0" cy="20442"/>
            </a:xfrm>
            <a:custGeom>
              <a:avLst/>
              <a:gdLst/>
              <a:ahLst/>
              <a:cxnLst/>
              <a:rect l="0" t="0" r="0" b="0"/>
              <a:pathLst>
                <a:path h="20442">
                  <a:moveTo>
                    <a:pt x="0" y="20442"/>
                  </a:moveTo>
                  <a:lnTo>
                    <a:pt x="0" y="0"/>
                  </a:lnTo>
                </a:path>
              </a:pathLst>
            </a:custGeom>
            <a:ln w="13550" cap="flat">
              <a:solidFill>
                <a:srgbClr val="333333">
                  <a:alpha val="100000"/>
                </a:srgbClr>
              </a:solidFill>
              <a:prstDash val="solid"/>
              <a:round/>
            </a:ln>
          </p:spPr>
          <p:txBody>
            <a:bodyPr/>
            <a:lstStyle/>
            <a:p>
              <a:endParaRPr/>
            </a:p>
          </p:txBody>
        </p:sp>
        <p:sp>
          <p:nvSpPr>
            <p:cNvPr id="76" name="pl57"/>
            <p:cNvSpPr/>
            <p:nvPr/>
          </p:nvSpPr>
          <p:spPr>
            <a:xfrm>
              <a:off x="3562891" y="4103320"/>
              <a:ext cx="0" cy="64796"/>
            </a:xfrm>
            <a:custGeom>
              <a:avLst/>
              <a:gdLst/>
              <a:ahLst/>
              <a:cxnLst/>
              <a:rect l="0" t="0" r="0" b="0"/>
              <a:pathLst>
                <a:path h="64796">
                  <a:moveTo>
                    <a:pt x="0" y="0"/>
                  </a:moveTo>
                  <a:lnTo>
                    <a:pt x="0" y="64796"/>
                  </a:lnTo>
                </a:path>
              </a:pathLst>
            </a:custGeom>
            <a:ln w="13550" cap="flat">
              <a:solidFill>
                <a:srgbClr val="333333">
                  <a:alpha val="100000"/>
                </a:srgbClr>
              </a:solidFill>
              <a:prstDash val="solid"/>
              <a:round/>
            </a:ln>
          </p:spPr>
          <p:txBody>
            <a:bodyPr/>
            <a:lstStyle/>
            <a:p>
              <a:endParaRPr/>
            </a:p>
          </p:txBody>
        </p:sp>
        <p:sp>
          <p:nvSpPr>
            <p:cNvPr id="77" name="pg58"/>
            <p:cNvSpPr/>
            <p:nvPr/>
          </p:nvSpPr>
          <p:spPr>
            <a:xfrm>
              <a:off x="3494535" y="4028887"/>
              <a:ext cx="136711" cy="74433"/>
            </a:xfrm>
            <a:custGeom>
              <a:avLst/>
              <a:gdLst/>
              <a:ahLst/>
              <a:cxnLst/>
              <a:rect l="0" t="0" r="0" b="0"/>
              <a:pathLst>
                <a:path w="136711" h="74433">
                  <a:moveTo>
                    <a:pt x="0" y="0"/>
                  </a:moveTo>
                  <a:lnTo>
                    <a:pt x="0" y="74433"/>
                  </a:lnTo>
                  <a:lnTo>
                    <a:pt x="136711" y="74433"/>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78" name="pl59"/>
            <p:cNvSpPr/>
            <p:nvPr/>
          </p:nvSpPr>
          <p:spPr>
            <a:xfrm>
              <a:off x="3494535" y="4079760"/>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79" name="pl60"/>
            <p:cNvSpPr/>
            <p:nvPr/>
          </p:nvSpPr>
          <p:spPr>
            <a:xfrm>
              <a:off x="3745174" y="3898595"/>
              <a:ext cx="0" cy="66037"/>
            </a:xfrm>
            <a:custGeom>
              <a:avLst/>
              <a:gdLst/>
              <a:ahLst/>
              <a:cxnLst/>
              <a:rect l="0" t="0" r="0" b="0"/>
              <a:pathLst>
                <a:path h="66037">
                  <a:moveTo>
                    <a:pt x="0" y="66037"/>
                  </a:moveTo>
                  <a:lnTo>
                    <a:pt x="0" y="0"/>
                  </a:lnTo>
                </a:path>
              </a:pathLst>
            </a:custGeom>
            <a:ln w="13550" cap="flat">
              <a:solidFill>
                <a:srgbClr val="333333">
                  <a:alpha val="100000"/>
                </a:srgbClr>
              </a:solidFill>
              <a:prstDash val="solid"/>
              <a:round/>
            </a:ln>
          </p:spPr>
          <p:txBody>
            <a:bodyPr/>
            <a:lstStyle/>
            <a:p>
              <a:endParaRPr/>
            </a:p>
          </p:txBody>
        </p:sp>
        <p:sp>
          <p:nvSpPr>
            <p:cNvPr id="80" name="pl61"/>
            <p:cNvSpPr/>
            <p:nvPr/>
          </p:nvSpPr>
          <p:spPr>
            <a:xfrm>
              <a:off x="3745174" y="4074059"/>
              <a:ext cx="0" cy="122747"/>
            </a:xfrm>
            <a:custGeom>
              <a:avLst/>
              <a:gdLst/>
              <a:ahLst/>
              <a:cxnLst/>
              <a:rect l="0" t="0" r="0" b="0"/>
              <a:pathLst>
                <a:path h="122747">
                  <a:moveTo>
                    <a:pt x="0" y="0"/>
                  </a:moveTo>
                  <a:lnTo>
                    <a:pt x="0" y="122747"/>
                  </a:lnTo>
                </a:path>
              </a:pathLst>
            </a:custGeom>
            <a:ln w="13550" cap="flat">
              <a:solidFill>
                <a:srgbClr val="333333">
                  <a:alpha val="100000"/>
                </a:srgbClr>
              </a:solidFill>
              <a:prstDash val="solid"/>
              <a:round/>
            </a:ln>
          </p:spPr>
          <p:txBody>
            <a:bodyPr/>
            <a:lstStyle/>
            <a:p>
              <a:endParaRPr/>
            </a:p>
          </p:txBody>
        </p:sp>
        <p:sp>
          <p:nvSpPr>
            <p:cNvPr id="81" name="pg62"/>
            <p:cNvSpPr/>
            <p:nvPr/>
          </p:nvSpPr>
          <p:spPr>
            <a:xfrm>
              <a:off x="3676818" y="3964632"/>
              <a:ext cx="136711" cy="109426"/>
            </a:xfrm>
            <a:custGeom>
              <a:avLst/>
              <a:gdLst/>
              <a:ahLst/>
              <a:cxnLst/>
              <a:rect l="0" t="0" r="0" b="0"/>
              <a:pathLst>
                <a:path w="136711" h="109426">
                  <a:moveTo>
                    <a:pt x="0" y="0"/>
                  </a:moveTo>
                  <a:lnTo>
                    <a:pt x="0" y="109426"/>
                  </a:lnTo>
                  <a:lnTo>
                    <a:pt x="136711" y="10942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82" name="pl63"/>
            <p:cNvSpPr/>
            <p:nvPr/>
          </p:nvSpPr>
          <p:spPr>
            <a:xfrm>
              <a:off x="3676818" y="404519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83" name="pt64"/>
            <p:cNvSpPr/>
            <p:nvPr/>
          </p:nvSpPr>
          <p:spPr>
            <a:xfrm>
              <a:off x="3902630" y="3778170"/>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84" name="pl65"/>
            <p:cNvSpPr/>
            <p:nvPr/>
          </p:nvSpPr>
          <p:spPr>
            <a:xfrm>
              <a:off x="3927456" y="3923665"/>
              <a:ext cx="0" cy="84734"/>
            </a:xfrm>
            <a:custGeom>
              <a:avLst/>
              <a:gdLst/>
              <a:ahLst/>
              <a:cxnLst/>
              <a:rect l="0" t="0" r="0" b="0"/>
              <a:pathLst>
                <a:path h="84734">
                  <a:moveTo>
                    <a:pt x="0" y="84734"/>
                  </a:moveTo>
                  <a:lnTo>
                    <a:pt x="0" y="0"/>
                  </a:lnTo>
                </a:path>
              </a:pathLst>
            </a:custGeom>
            <a:ln w="13550" cap="flat">
              <a:solidFill>
                <a:srgbClr val="333333">
                  <a:alpha val="100000"/>
                </a:srgbClr>
              </a:solidFill>
              <a:prstDash val="solid"/>
              <a:round/>
            </a:ln>
          </p:spPr>
          <p:txBody>
            <a:bodyPr/>
            <a:lstStyle/>
            <a:p>
              <a:endParaRPr/>
            </a:p>
          </p:txBody>
        </p:sp>
        <p:sp>
          <p:nvSpPr>
            <p:cNvPr id="85" name="pl66"/>
            <p:cNvSpPr/>
            <p:nvPr/>
          </p:nvSpPr>
          <p:spPr>
            <a:xfrm>
              <a:off x="3927456" y="4080271"/>
              <a:ext cx="0" cy="11893"/>
            </a:xfrm>
            <a:custGeom>
              <a:avLst/>
              <a:gdLst/>
              <a:ahLst/>
              <a:cxnLst/>
              <a:rect l="0" t="0" r="0" b="0"/>
              <a:pathLst>
                <a:path h="11893">
                  <a:moveTo>
                    <a:pt x="0" y="0"/>
                  </a:moveTo>
                  <a:lnTo>
                    <a:pt x="0" y="11893"/>
                  </a:lnTo>
                </a:path>
              </a:pathLst>
            </a:custGeom>
            <a:ln w="13550" cap="flat">
              <a:solidFill>
                <a:srgbClr val="333333">
                  <a:alpha val="100000"/>
                </a:srgbClr>
              </a:solidFill>
              <a:prstDash val="solid"/>
              <a:round/>
            </a:ln>
          </p:spPr>
          <p:txBody>
            <a:bodyPr/>
            <a:lstStyle/>
            <a:p>
              <a:endParaRPr/>
            </a:p>
          </p:txBody>
        </p:sp>
        <p:sp>
          <p:nvSpPr>
            <p:cNvPr id="86" name="pg67"/>
            <p:cNvSpPr/>
            <p:nvPr/>
          </p:nvSpPr>
          <p:spPr>
            <a:xfrm>
              <a:off x="3859100" y="4008399"/>
              <a:ext cx="136711" cy="71871"/>
            </a:xfrm>
            <a:custGeom>
              <a:avLst/>
              <a:gdLst/>
              <a:ahLst/>
              <a:cxnLst/>
              <a:rect l="0" t="0" r="0" b="0"/>
              <a:pathLst>
                <a:path w="136711" h="71871">
                  <a:moveTo>
                    <a:pt x="0" y="0"/>
                  </a:moveTo>
                  <a:lnTo>
                    <a:pt x="0" y="71871"/>
                  </a:lnTo>
                  <a:lnTo>
                    <a:pt x="136711" y="71871"/>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87" name="pl68"/>
            <p:cNvSpPr/>
            <p:nvPr/>
          </p:nvSpPr>
          <p:spPr>
            <a:xfrm>
              <a:off x="3859100" y="403860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88" name="pl69"/>
            <p:cNvSpPr/>
            <p:nvPr/>
          </p:nvSpPr>
          <p:spPr>
            <a:xfrm>
              <a:off x="4109739" y="3828770"/>
              <a:ext cx="0" cy="54923"/>
            </a:xfrm>
            <a:custGeom>
              <a:avLst/>
              <a:gdLst/>
              <a:ahLst/>
              <a:cxnLst/>
              <a:rect l="0" t="0" r="0" b="0"/>
              <a:pathLst>
                <a:path h="54923">
                  <a:moveTo>
                    <a:pt x="0" y="54923"/>
                  </a:moveTo>
                  <a:lnTo>
                    <a:pt x="0" y="0"/>
                  </a:lnTo>
                </a:path>
              </a:pathLst>
            </a:custGeom>
            <a:ln w="13550" cap="flat">
              <a:solidFill>
                <a:srgbClr val="333333">
                  <a:alpha val="100000"/>
                </a:srgbClr>
              </a:solidFill>
              <a:prstDash val="solid"/>
              <a:round/>
            </a:ln>
          </p:spPr>
          <p:txBody>
            <a:bodyPr/>
            <a:lstStyle/>
            <a:p>
              <a:endParaRPr/>
            </a:p>
          </p:txBody>
        </p:sp>
        <p:sp>
          <p:nvSpPr>
            <p:cNvPr id="89" name="pl70"/>
            <p:cNvSpPr/>
            <p:nvPr/>
          </p:nvSpPr>
          <p:spPr>
            <a:xfrm>
              <a:off x="4109739" y="3964978"/>
              <a:ext cx="0" cy="49572"/>
            </a:xfrm>
            <a:custGeom>
              <a:avLst/>
              <a:gdLst/>
              <a:ahLst/>
              <a:cxnLst/>
              <a:rect l="0" t="0" r="0" b="0"/>
              <a:pathLst>
                <a:path h="49572">
                  <a:moveTo>
                    <a:pt x="0" y="0"/>
                  </a:moveTo>
                  <a:lnTo>
                    <a:pt x="0" y="49572"/>
                  </a:lnTo>
                </a:path>
              </a:pathLst>
            </a:custGeom>
            <a:ln w="13550" cap="flat">
              <a:solidFill>
                <a:srgbClr val="333333">
                  <a:alpha val="100000"/>
                </a:srgbClr>
              </a:solidFill>
              <a:prstDash val="solid"/>
              <a:round/>
            </a:ln>
          </p:spPr>
          <p:txBody>
            <a:bodyPr/>
            <a:lstStyle/>
            <a:p>
              <a:endParaRPr/>
            </a:p>
          </p:txBody>
        </p:sp>
        <p:sp>
          <p:nvSpPr>
            <p:cNvPr id="90" name="pg71"/>
            <p:cNvSpPr/>
            <p:nvPr/>
          </p:nvSpPr>
          <p:spPr>
            <a:xfrm>
              <a:off x="4041383" y="3883693"/>
              <a:ext cx="136711" cy="81285"/>
            </a:xfrm>
            <a:custGeom>
              <a:avLst/>
              <a:gdLst/>
              <a:ahLst/>
              <a:cxnLst/>
              <a:rect l="0" t="0" r="0" b="0"/>
              <a:pathLst>
                <a:path w="136711" h="81285">
                  <a:moveTo>
                    <a:pt x="0" y="0"/>
                  </a:moveTo>
                  <a:lnTo>
                    <a:pt x="0" y="81285"/>
                  </a:lnTo>
                  <a:lnTo>
                    <a:pt x="136711" y="8128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91" name="pl72"/>
            <p:cNvSpPr/>
            <p:nvPr/>
          </p:nvSpPr>
          <p:spPr>
            <a:xfrm>
              <a:off x="4041383" y="39200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92" name="pl73"/>
            <p:cNvSpPr/>
            <p:nvPr/>
          </p:nvSpPr>
          <p:spPr>
            <a:xfrm>
              <a:off x="4292021" y="3728827"/>
              <a:ext cx="0" cy="69218"/>
            </a:xfrm>
            <a:custGeom>
              <a:avLst/>
              <a:gdLst/>
              <a:ahLst/>
              <a:cxnLst/>
              <a:rect l="0" t="0" r="0" b="0"/>
              <a:pathLst>
                <a:path h="69218">
                  <a:moveTo>
                    <a:pt x="0" y="69218"/>
                  </a:moveTo>
                  <a:lnTo>
                    <a:pt x="0" y="0"/>
                  </a:lnTo>
                </a:path>
              </a:pathLst>
            </a:custGeom>
            <a:ln w="13550" cap="flat">
              <a:solidFill>
                <a:srgbClr val="333333">
                  <a:alpha val="100000"/>
                </a:srgbClr>
              </a:solidFill>
              <a:prstDash val="solid"/>
              <a:round/>
            </a:ln>
          </p:spPr>
          <p:txBody>
            <a:bodyPr/>
            <a:lstStyle/>
            <a:p>
              <a:endParaRPr/>
            </a:p>
          </p:txBody>
        </p:sp>
        <p:sp>
          <p:nvSpPr>
            <p:cNvPr id="93" name="pl74"/>
            <p:cNvSpPr/>
            <p:nvPr/>
          </p:nvSpPr>
          <p:spPr>
            <a:xfrm>
              <a:off x="4292021" y="3888848"/>
              <a:ext cx="0" cy="80369"/>
            </a:xfrm>
            <a:custGeom>
              <a:avLst/>
              <a:gdLst/>
              <a:ahLst/>
              <a:cxnLst/>
              <a:rect l="0" t="0" r="0" b="0"/>
              <a:pathLst>
                <a:path h="80369">
                  <a:moveTo>
                    <a:pt x="0" y="0"/>
                  </a:moveTo>
                  <a:lnTo>
                    <a:pt x="0" y="80369"/>
                  </a:lnTo>
                </a:path>
              </a:pathLst>
            </a:custGeom>
            <a:ln w="13550" cap="flat">
              <a:solidFill>
                <a:srgbClr val="333333">
                  <a:alpha val="100000"/>
                </a:srgbClr>
              </a:solidFill>
              <a:prstDash val="solid"/>
              <a:round/>
            </a:ln>
          </p:spPr>
          <p:txBody>
            <a:bodyPr/>
            <a:lstStyle/>
            <a:p>
              <a:endParaRPr/>
            </a:p>
          </p:txBody>
        </p:sp>
        <p:sp>
          <p:nvSpPr>
            <p:cNvPr id="94" name="pg75"/>
            <p:cNvSpPr/>
            <p:nvPr/>
          </p:nvSpPr>
          <p:spPr>
            <a:xfrm>
              <a:off x="4223665" y="3798045"/>
              <a:ext cx="136711" cy="90802"/>
            </a:xfrm>
            <a:custGeom>
              <a:avLst/>
              <a:gdLst/>
              <a:ahLst/>
              <a:cxnLst/>
              <a:rect l="0" t="0" r="0" b="0"/>
              <a:pathLst>
                <a:path w="136711" h="90802">
                  <a:moveTo>
                    <a:pt x="0" y="0"/>
                  </a:moveTo>
                  <a:lnTo>
                    <a:pt x="0" y="90802"/>
                  </a:lnTo>
                  <a:lnTo>
                    <a:pt x="136711" y="9080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95" name="pl76"/>
            <p:cNvSpPr/>
            <p:nvPr/>
          </p:nvSpPr>
          <p:spPr>
            <a:xfrm>
              <a:off x="4223665" y="386759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96" name="rc77"/>
            <p:cNvSpPr/>
            <p:nvPr/>
          </p:nvSpPr>
          <p:spPr>
            <a:xfrm>
              <a:off x="4527943" y="3118022"/>
              <a:ext cx="2155491" cy="1375992"/>
            </a:xfrm>
            <a:prstGeom prst="rect">
              <a:avLst/>
            </a:prstGeom>
            <a:solidFill>
              <a:srgbClr val="EBEBEB">
                <a:alpha val="100000"/>
              </a:srgbClr>
            </a:solidFill>
          </p:spPr>
          <p:txBody>
            <a:bodyPr/>
            <a:lstStyle/>
            <a:p>
              <a:endParaRPr/>
            </a:p>
          </p:txBody>
        </p:sp>
        <p:sp>
          <p:nvSpPr>
            <p:cNvPr id="97" name="pl78"/>
            <p:cNvSpPr/>
            <p:nvPr/>
          </p:nvSpPr>
          <p:spPr>
            <a:xfrm>
              <a:off x="4527943" y="4431178"/>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98" name="pl79"/>
            <p:cNvSpPr/>
            <p:nvPr/>
          </p:nvSpPr>
          <p:spPr>
            <a:xfrm>
              <a:off x="4527943" y="4119817"/>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99" name="pl80"/>
            <p:cNvSpPr/>
            <p:nvPr/>
          </p:nvSpPr>
          <p:spPr>
            <a:xfrm>
              <a:off x="4527943" y="3808456"/>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00" name="pl81"/>
            <p:cNvSpPr/>
            <p:nvPr/>
          </p:nvSpPr>
          <p:spPr>
            <a:xfrm>
              <a:off x="4527943" y="3497095"/>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01" name="pl82"/>
            <p:cNvSpPr/>
            <p:nvPr/>
          </p:nvSpPr>
          <p:spPr>
            <a:xfrm>
              <a:off x="4527943" y="3185734"/>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02" name="pl83"/>
            <p:cNvSpPr/>
            <p:nvPr/>
          </p:nvSpPr>
          <p:spPr>
            <a:xfrm>
              <a:off x="469427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03" name="pl84"/>
            <p:cNvSpPr/>
            <p:nvPr/>
          </p:nvSpPr>
          <p:spPr>
            <a:xfrm>
              <a:off x="505884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04" name="pl85"/>
            <p:cNvSpPr/>
            <p:nvPr/>
          </p:nvSpPr>
          <p:spPr>
            <a:xfrm>
              <a:off x="542340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05" name="pl86"/>
            <p:cNvSpPr/>
            <p:nvPr/>
          </p:nvSpPr>
          <p:spPr>
            <a:xfrm>
              <a:off x="578797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06" name="pl87"/>
            <p:cNvSpPr/>
            <p:nvPr/>
          </p:nvSpPr>
          <p:spPr>
            <a:xfrm>
              <a:off x="615253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07" name="pl88"/>
            <p:cNvSpPr/>
            <p:nvPr/>
          </p:nvSpPr>
          <p:spPr>
            <a:xfrm>
              <a:off x="651710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08" name="pl89"/>
            <p:cNvSpPr/>
            <p:nvPr/>
          </p:nvSpPr>
          <p:spPr>
            <a:xfrm>
              <a:off x="4527943" y="427549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09" name="pl90"/>
            <p:cNvSpPr/>
            <p:nvPr/>
          </p:nvSpPr>
          <p:spPr>
            <a:xfrm>
              <a:off x="4527943" y="396413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10" name="pl91"/>
            <p:cNvSpPr/>
            <p:nvPr/>
          </p:nvSpPr>
          <p:spPr>
            <a:xfrm>
              <a:off x="4527943" y="3652776"/>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11" name="pl92"/>
            <p:cNvSpPr/>
            <p:nvPr/>
          </p:nvSpPr>
          <p:spPr>
            <a:xfrm>
              <a:off x="4527943" y="3341415"/>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12" name="pl93"/>
            <p:cNvSpPr/>
            <p:nvPr/>
          </p:nvSpPr>
          <p:spPr>
            <a:xfrm>
              <a:off x="487655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13" name="pl94"/>
            <p:cNvSpPr/>
            <p:nvPr/>
          </p:nvSpPr>
          <p:spPr>
            <a:xfrm>
              <a:off x="5241124"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14" name="pl95"/>
            <p:cNvSpPr/>
            <p:nvPr/>
          </p:nvSpPr>
          <p:spPr>
            <a:xfrm>
              <a:off x="560568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15" name="pl96"/>
            <p:cNvSpPr/>
            <p:nvPr/>
          </p:nvSpPr>
          <p:spPr>
            <a:xfrm>
              <a:off x="5970254"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16" name="pl97"/>
            <p:cNvSpPr/>
            <p:nvPr/>
          </p:nvSpPr>
          <p:spPr>
            <a:xfrm>
              <a:off x="633481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17" name="pl98"/>
            <p:cNvSpPr/>
            <p:nvPr/>
          </p:nvSpPr>
          <p:spPr>
            <a:xfrm>
              <a:off x="4694276" y="3983150"/>
              <a:ext cx="0" cy="43438"/>
            </a:xfrm>
            <a:custGeom>
              <a:avLst/>
              <a:gdLst/>
              <a:ahLst/>
              <a:cxnLst/>
              <a:rect l="0" t="0" r="0" b="0"/>
              <a:pathLst>
                <a:path h="43438">
                  <a:moveTo>
                    <a:pt x="0" y="43438"/>
                  </a:moveTo>
                  <a:lnTo>
                    <a:pt x="0" y="0"/>
                  </a:lnTo>
                </a:path>
              </a:pathLst>
            </a:custGeom>
            <a:ln w="13550" cap="flat">
              <a:solidFill>
                <a:srgbClr val="333333">
                  <a:alpha val="100000"/>
                </a:srgbClr>
              </a:solidFill>
              <a:prstDash val="solid"/>
              <a:round/>
            </a:ln>
          </p:spPr>
          <p:txBody>
            <a:bodyPr/>
            <a:lstStyle/>
            <a:p>
              <a:endParaRPr/>
            </a:p>
          </p:txBody>
        </p:sp>
        <p:sp>
          <p:nvSpPr>
            <p:cNvPr id="118" name="pl99"/>
            <p:cNvSpPr/>
            <p:nvPr/>
          </p:nvSpPr>
          <p:spPr>
            <a:xfrm>
              <a:off x="4694276" y="4069609"/>
              <a:ext cx="0" cy="60132"/>
            </a:xfrm>
            <a:custGeom>
              <a:avLst/>
              <a:gdLst/>
              <a:ahLst/>
              <a:cxnLst/>
              <a:rect l="0" t="0" r="0" b="0"/>
              <a:pathLst>
                <a:path h="60132">
                  <a:moveTo>
                    <a:pt x="0" y="0"/>
                  </a:moveTo>
                  <a:lnTo>
                    <a:pt x="0" y="60132"/>
                  </a:lnTo>
                </a:path>
              </a:pathLst>
            </a:custGeom>
            <a:ln w="13550" cap="flat">
              <a:solidFill>
                <a:srgbClr val="333333">
                  <a:alpha val="100000"/>
                </a:srgbClr>
              </a:solidFill>
              <a:prstDash val="solid"/>
              <a:round/>
            </a:ln>
          </p:spPr>
          <p:txBody>
            <a:bodyPr/>
            <a:lstStyle/>
            <a:p>
              <a:endParaRPr/>
            </a:p>
          </p:txBody>
        </p:sp>
        <p:sp>
          <p:nvSpPr>
            <p:cNvPr id="119" name="pg100"/>
            <p:cNvSpPr/>
            <p:nvPr/>
          </p:nvSpPr>
          <p:spPr>
            <a:xfrm>
              <a:off x="4625920" y="4026588"/>
              <a:ext cx="136711" cy="43020"/>
            </a:xfrm>
            <a:custGeom>
              <a:avLst/>
              <a:gdLst/>
              <a:ahLst/>
              <a:cxnLst/>
              <a:rect l="0" t="0" r="0" b="0"/>
              <a:pathLst>
                <a:path w="136711" h="43020">
                  <a:moveTo>
                    <a:pt x="0" y="0"/>
                  </a:moveTo>
                  <a:lnTo>
                    <a:pt x="0" y="43020"/>
                  </a:lnTo>
                  <a:lnTo>
                    <a:pt x="136711" y="4302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20" name="pl101"/>
            <p:cNvSpPr/>
            <p:nvPr/>
          </p:nvSpPr>
          <p:spPr>
            <a:xfrm>
              <a:off x="4625920" y="404932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21" name="pl102"/>
            <p:cNvSpPr/>
            <p:nvPr/>
          </p:nvSpPr>
          <p:spPr>
            <a:xfrm>
              <a:off x="4876559" y="3923872"/>
              <a:ext cx="0" cy="139513"/>
            </a:xfrm>
            <a:custGeom>
              <a:avLst/>
              <a:gdLst/>
              <a:ahLst/>
              <a:cxnLst/>
              <a:rect l="0" t="0" r="0" b="0"/>
              <a:pathLst>
                <a:path h="139513">
                  <a:moveTo>
                    <a:pt x="0" y="139513"/>
                  </a:moveTo>
                  <a:lnTo>
                    <a:pt x="0" y="0"/>
                  </a:lnTo>
                </a:path>
              </a:pathLst>
            </a:custGeom>
            <a:ln w="13550" cap="flat">
              <a:solidFill>
                <a:srgbClr val="333333">
                  <a:alpha val="100000"/>
                </a:srgbClr>
              </a:solidFill>
              <a:prstDash val="solid"/>
              <a:round/>
            </a:ln>
          </p:spPr>
          <p:txBody>
            <a:bodyPr/>
            <a:lstStyle/>
            <a:p>
              <a:endParaRPr/>
            </a:p>
          </p:txBody>
        </p:sp>
        <p:sp>
          <p:nvSpPr>
            <p:cNvPr id="122" name="pl103"/>
            <p:cNvSpPr/>
            <p:nvPr/>
          </p:nvSpPr>
          <p:spPr>
            <a:xfrm>
              <a:off x="4876559" y="4175032"/>
              <a:ext cx="0" cy="47360"/>
            </a:xfrm>
            <a:custGeom>
              <a:avLst/>
              <a:gdLst/>
              <a:ahLst/>
              <a:cxnLst/>
              <a:rect l="0" t="0" r="0" b="0"/>
              <a:pathLst>
                <a:path h="47360">
                  <a:moveTo>
                    <a:pt x="0" y="0"/>
                  </a:moveTo>
                  <a:lnTo>
                    <a:pt x="0" y="47360"/>
                  </a:lnTo>
                </a:path>
              </a:pathLst>
            </a:custGeom>
            <a:ln w="13550" cap="flat">
              <a:solidFill>
                <a:srgbClr val="333333">
                  <a:alpha val="100000"/>
                </a:srgbClr>
              </a:solidFill>
              <a:prstDash val="solid"/>
              <a:round/>
            </a:ln>
          </p:spPr>
          <p:txBody>
            <a:bodyPr/>
            <a:lstStyle/>
            <a:p>
              <a:endParaRPr/>
            </a:p>
          </p:txBody>
        </p:sp>
        <p:sp>
          <p:nvSpPr>
            <p:cNvPr id="123" name="pg104"/>
            <p:cNvSpPr/>
            <p:nvPr/>
          </p:nvSpPr>
          <p:spPr>
            <a:xfrm>
              <a:off x="4808203" y="4063386"/>
              <a:ext cx="136711" cy="111646"/>
            </a:xfrm>
            <a:custGeom>
              <a:avLst/>
              <a:gdLst/>
              <a:ahLst/>
              <a:cxnLst/>
              <a:rect l="0" t="0" r="0" b="0"/>
              <a:pathLst>
                <a:path w="136711" h="111646">
                  <a:moveTo>
                    <a:pt x="0" y="0"/>
                  </a:moveTo>
                  <a:lnTo>
                    <a:pt x="0" y="111646"/>
                  </a:lnTo>
                  <a:lnTo>
                    <a:pt x="136711" y="11164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24" name="pl105"/>
            <p:cNvSpPr/>
            <p:nvPr/>
          </p:nvSpPr>
          <p:spPr>
            <a:xfrm>
              <a:off x="4808203" y="410355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25" name="pl106"/>
            <p:cNvSpPr/>
            <p:nvPr/>
          </p:nvSpPr>
          <p:spPr>
            <a:xfrm>
              <a:off x="5058841" y="3957351"/>
              <a:ext cx="0" cy="108676"/>
            </a:xfrm>
            <a:custGeom>
              <a:avLst/>
              <a:gdLst/>
              <a:ahLst/>
              <a:cxnLst/>
              <a:rect l="0" t="0" r="0" b="0"/>
              <a:pathLst>
                <a:path h="108676">
                  <a:moveTo>
                    <a:pt x="0" y="108676"/>
                  </a:moveTo>
                  <a:lnTo>
                    <a:pt x="0" y="0"/>
                  </a:lnTo>
                </a:path>
              </a:pathLst>
            </a:custGeom>
            <a:ln w="13550" cap="flat">
              <a:solidFill>
                <a:srgbClr val="333333">
                  <a:alpha val="100000"/>
                </a:srgbClr>
              </a:solidFill>
              <a:prstDash val="solid"/>
              <a:round/>
            </a:ln>
          </p:spPr>
          <p:txBody>
            <a:bodyPr/>
            <a:lstStyle/>
            <a:p>
              <a:endParaRPr/>
            </a:p>
          </p:txBody>
        </p:sp>
        <p:sp>
          <p:nvSpPr>
            <p:cNvPr id="126" name="pl107"/>
            <p:cNvSpPr/>
            <p:nvPr/>
          </p:nvSpPr>
          <p:spPr>
            <a:xfrm>
              <a:off x="5058841" y="4201822"/>
              <a:ext cx="0" cy="55380"/>
            </a:xfrm>
            <a:custGeom>
              <a:avLst/>
              <a:gdLst/>
              <a:ahLst/>
              <a:cxnLst/>
              <a:rect l="0" t="0" r="0" b="0"/>
              <a:pathLst>
                <a:path h="55380">
                  <a:moveTo>
                    <a:pt x="0" y="0"/>
                  </a:moveTo>
                  <a:lnTo>
                    <a:pt x="0" y="55380"/>
                  </a:lnTo>
                </a:path>
              </a:pathLst>
            </a:custGeom>
            <a:ln w="13550" cap="flat">
              <a:solidFill>
                <a:srgbClr val="333333">
                  <a:alpha val="100000"/>
                </a:srgbClr>
              </a:solidFill>
              <a:prstDash val="solid"/>
              <a:round/>
            </a:ln>
          </p:spPr>
          <p:txBody>
            <a:bodyPr/>
            <a:lstStyle/>
            <a:p>
              <a:endParaRPr/>
            </a:p>
          </p:txBody>
        </p:sp>
        <p:sp>
          <p:nvSpPr>
            <p:cNvPr id="127" name="pg108"/>
            <p:cNvSpPr/>
            <p:nvPr/>
          </p:nvSpPr>
          <p:spPr>
            <a:xfrm>
              <a:off x="4990485" y="4066028"/>
              <a:ext cx="136711" cy="135794"/>
            </a:xfrm>
            <a:custGeom>
              <a:avLst/>
              <a:gdLst/>
              <a:ahLst/>
              <a:cxnLst/>
              <a:rect l="0" t="0" r="0" b="0"/>
              <a:pathLst>
                <a:path w="136711" h="135794">
                  <a:moveTo>
                    <a:pt x="0" y="0"/>
                  </a:moveTo>
                  <a:lnTo>
                    <a:pt x="0" y="135794"/>
                  </a:lnTo>
                  <a:lnTo>
                    <a:pt x="136711" y="13579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28" name="pl109"/>
            <p:cNvSpPr/>
            <p:nvPr/>
          </p:nvSpPr>
          <p:spPr>
            <a:xfrm>
              <a:off x="4990485" y="4144523"/>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29" name="pt110"/>
            <p:cNvSpPr/>
            <p:nvPr/>
          </p:nvSpPr>
          <p:spPr>
            <a:xfrm>
              <a:off x="5216298" y="4030570"/>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130" name="pt111"/>
            <p:cNvSpPr/>
            <p:nvPr/>
          </p:nvSpPr>
          <p:spPr>
            <a:xfrm>
              <a:off x="5216298" y="4205563"/>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131" name="pl112"/>
            <p:cNvSpPr/>
            <p:nvPr/>
          </p:nvSpPr>
          <p:spPr>
            <a:xfrm>
              <a:off x="5241124" y="4113218"/>
              <a:ext cx="0" cy="5191"/>
            </a:xfrm>
            <a:custGeom>
              <a:avLst/>
              <a:gdLst/>
              <a:ahLst/>
              <a:cxnLst/>
              <a:rect l="0" t="0" r="0" b="0"/>
              <a:pathLst>
                <a:path h="5191">
                  <a:moveTo>
                    <a:pt x="0" y="5191"/>
                  </a:moveTo>
                  <a:lnTo>
                    <a:pt x="0" y="0"/>
                  </a:lnTo>
                </a:path>
              </a:pathLst>
            </a:custGeom>
            <a:ln w="13550" cap="flat">
              <a:solidFill>
                <a:srgbClr val="333333">
                  <a:alpha val="100000"/>
                </a:srgbClr>
              </a:solidFill>
              <a:prstDash val="solid"/>
              <a:round/>
            </a:ln>
          </p:spPr>
          <p:txBody>
            <a:bodyPr/>
            <a:lstStyle/>
            <a:p>
              <a:endParaRPr/>
            </a:p>
          </p:txBody>
        </p:sp>
        <p:sp>
          <p:nvSpPr>
            <p:cNvPr id="132" name="pl113"/>
            <p:cNvSpPr/>
            <p:nvPr/>
          </p:nvSpPr>
          <p:spPr>
            <a:xfrm>
              <a:off x="5241124" y="4159416"/>
              <a:ext cx="0" cy="55234"/>
            </a:xfrm>
            <a:custGeom>
              <a:avLst/>
              <a:gdLst/>
              <a:ahLst/>
              <a:cxnLst/>
              <a:rect l="0" t="0" r="0" b="0"/>
              <a:pathLst>
                <a:path h="55234">
                  <a:moveTo>
                    <a:pt x="0" y="0"/>
                  </a:moveTo>
                  <a:lnTo>
                    <a:pt x="0" y="55234"/>
                  </a:lnTo>
                </a:path>
              </a:pathLst>
            </a:custGeom>
            <a:ln w="13550" cap="flat">
              <a:solidFill>
                <a:srgbClr val="333333">
                  <a:alpha val="100000"/>
                </a:srgbClr>
              </a:solidFill>
              <a:prstDash val="solid"/>
              <a:round/>
            </a:ln>
          </p:spPr>
          <p:txBody>
            <a:bodyPr/>
            <a:lstStyle/>
            <a:p>
              <a:endParaRPr/>
            </a:p>
          </p:txBody>
        </p:sp>
        <p:sp>
          <p:nvSpPr>
            <p:cNvPr id="133" name="pg114"/>
            <p:cNvSpPr/>
            <p:nvPr/>
          </p:nvSpPr>
          <p:spPr>
            <a:xfrm>
              <a:off x="5172768" y="4118409"/>
              <a:ext cx="136711" cy="41006"/>
            </a:xfrm>
            <a:custGeom>
              <a:avLst/>
              <a:gdLst/>
              <a:ahLst/>
              <a:cxnLst/>
              <a:rect l="0" t="0" r="0" b="0"/>
              <a:pathLst>
                <a:path w="136711" h="41006">
                  <a:moveTo>
                    <a:pt x="0" y="0"/>
                  </a:moveTo>
                  <a:lnTo>
                    <a:pt x="0" y="41006"/>
                  </a:lnTo>
                  <a:lnTo>
                    <a:pt x="136711" y="4100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34" name="pl115"/>
            <p:cNvSpPr/>
            <p:nvPr/>
          </p:nvSpPr>
          <p:spPr>
            <a:xfrm>
              <a:off x="5172768" y="414517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35" name="pt116"/>
            <p:cNvSpPr/>
            <p:nvPr/>
          </p:nvSpPr>
          <p:spPr>
            <a:xfrm>
              <a:off x="5398581" y="4319309"/>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136" name="pl117"/>
            <p:cNvSpPr/>
            <p:nvPr/>
          </p:nvSpPr>
          <p:spPr>
            <a:xfrm>
              <a:off x="5423406" y="4191868"/>
              <a:ext cx="0" cy="13453"/>
            </a:xfrm>
            <a:custGeom>
              <a:avLst/>
              <a:gdLst/>
              <a:ahLst/>
              <a:cxnLst/>
              <a:rect l="0" t="0" r="0" b="0"/>
              <a:pathLst>
                <a:path h="13453">
                  <a:moveTo>
                    <a:pt x="0" y="13453"/>
                  </a:moveTo>
                  <a:lnTo>
                    <a:pt x="0" y="0"/>
                  </a:lnTo>
                </a:path>
              </a:pathLst>
            </a:custGeom>
            <a:ln w="13550" cap="flat">
              <a:solidFill>
                <a:srgbClr val="333333">
                  <a:alpha val="100000"/>
                </a:srgbClr>
              </a:solidFill>
              <a:prstDash val="solid"/>
              <a:round/>
            </a:ln>
          </p:spPr>
          <p:txBody>
            <a:bodyPr/>
            <a:lstStyle/>
            <a:p>
              <a:endParaRPr/>
            </a:p>
          </p:txBody>
        </p:sp>
        <p:sp>
          <p:nvSpPr>
            <p:cNvPr id="137" name="pl118"/>
            <p:cNvSpPr/>
            <p:nvPr/>
          </p:nvSpPr>
          <p:spPr>
            <a:xfrm>
              <a:off x="5423406" y="4258754"/>
              <a:ext cx="0" cy="24245"/>
            </a:xfrm>
            <a:custGeom>
              <a:avLst/>
              <a:gdLst/>
              <a:ahLst/>
              <a:cxnLst/>
              <a:rect l="0" t="0" r="0" b="0"/>
              <a:pathLst>
                <a:path h="24245">
                  <a:moveTo>
                    <a:pt x="0" y="0"/>
                  </a:moveTo>
                  <a:lnTo>
                    <a:pt x="0" y="24245"/>
                  </a:lnTo>
                </a:path>
              </a:pathLst>
            </a:custGeom>
            <a:ln w="13550" cap="flat">
              <a:solidFill>
                <a:srgbClr val="333333">
                  <a:alpha val="100000"/>
                </a:srgbClr>
              </a:solidFill>
              <a:prstDash val="solid"/>
              <a:round/>
            </a:ln>
          </p:spPr>
          <p:txBody>
            <a:bodyPr/>
            <a:lstStyle/>
            <a:p>
              <a:endParaRPr/>
            </a:p>
          </p:txBody>
        </p:sp>
        <p:sp>
          <p:nvSpPr>
            <p:cNvPr id="138" name="pg119"/>
            <p:cNvSpPr/>
            <p:nvPr/>
          </p:nvSpPr>
          <p:spPr>
            <a:xfrm>
              <a:off x="5355051" y="4205321"/>
              <a:ext cx="136711" cy="53432"/>
            </a:xfrm>
            <a:custGeom>
              <a:avLst/>
              <a:gdLst/>
              <a:ahLst/>
              <a:cxnLst/>
              <a:rect l="0" t="0" r="0" b="0"/>
              <a:pathLst>
                <a:path w="136711" h="53432">
                  <a:moveTo>
                    <a:pt x="0" y="0"/>
                  </a:moveTo>
                  <a:lnTo>
                    <a:pt x="0" y="53432"/>
                  </a:lnTo>
                  <a:lnTo>
                    <a:pt x="136711" y="5343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39" name="pl120"/>
            <p:cNvSpPr/>
            <p:nvPr/>
          </p:nvSpPr>
          <p:spPr>
            <a:xfrm>
              <a:off x="5355051" y="423116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40" name="pl121"/>
            <p:cNvSpPr/>
            <p:nvPr/>
          </p:nvSpPr>
          <p:spPr>
            <a:xfrm>
              <a:off x="5605689" y="4180591"/>
              <a:ext cx="0" cy="40300"/>
            </a:xfrm>
            <a:custGeom>
              <a:avLst/>
              <a:gdLst/>
              <a:ahLst/>
              <a:cxnLst/>
              <a:rect l="0" t="0" r="0" b="0"/>
              <a:pathLst>
                <a:path h="40300">
                  <a:moveTo>
                    <a:pt x="0" y="40300"/>
                  </a:moveTo>
                  <a:lnTo>
                    <a:pt x="0" y="0"/>
                  </a:lnTo>
                </a:path>
              </a:pathLst>
            </a:custGeom>
            <a:ln w="13550" cap="flat">
              <a:solidFill>
                <a:srgbClr val="333333">
                  <a:alpha val="100000"/>
                </a:srgbClr>
              </a:solidFill>
              <a:prstDash val="solid"/>
              <a:round/>
            </a:ln>
          </p:spPr>
          <p:txBody>
            <a:bodyPr/>
            <a:lstStyle/>
            <a:p>
              <a:endParaRPr/>
            </a:p>
          </p:txBody>
        </p:sp>
        <p:sp>
          <p:nvSpPr>
            <p:cNvPr id="141" name="pl122"/>
            <p:cNvSpPr/>
            <p:nvPr/>
          </p:nvSpPr>
          <p:spPr>
            <a:xfrm>
              <a:off x="5605689" y="4295518"/>
              <a:ext cx="0" cy="30440"/>
            </a:xfrm>
            <a:custGeom>
              <a:avLst/>
              <a:gdLst/>
              <a:ahLst/>
              <a:cxnLst/>
              <a:rect l="0" t="0" r="0" b="0"/>
              <a:pathLst>
                <a:path h="30440">
                  <a:moveTo>
                    <a:pt x="0" y="0"/>
                  </a:moveTo>
                  <a:lnTo>
                    <a:pt x="0" y="30440"/>
                  </a:lnTo>
                </a:path>
              </a:pathLst>
            </a:custGeom>
            <a:ln w="13550" cap="flat">
              <a:solidFill>
                <a:srgbClr val="333333">
                  <a:alpha val="100000"/>
                </a:srgbClr>
              </a:solidFill>
              <a:prstDash val="solid"/>
              <a:round/>
            </a:ln>
          </p:spPr>
          <p:txBody>
            <a:bodyPr/>
            <a:lstStyle/>
            <a:p>
              <a:endParaRPr/>
            </a:p>
          </p:txBody>
        </p:sp>
        <p:sp>
          <p:nvSpPr>
            <p:cNvPr id="142" name="pg123"/>
            <p:cNvSpPr/>
            <p:nvPr/>
          </p:nvSpPr>
          <p:spPr>
            <a:xfrm>
              <a:off x="5537333" y="4220892"/>
              <a:ext cx="136711" cy="74625"/>
            </a:xfrm>
            <a:custGeom>
              <a:avLst/>
              <a:gdLst/>
              <a:ahLst/>
              <a:cxnLst/>
              <a:rect l="0" t="0" r="0" b="0"/>
              <a:pathLst>
                <a:path w="136711" h="74625">
                  <a:moveTo>
                    <a:pt x="0" y="0"/>
                  </a:moveTo>
                  <a:lnTo>
                    <a:pt x="0" y="74625"/>
                  </a:lnTo>
                  <a:lnTo>
                    <a:pt x="136711" y="7462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43" name="pl124"/>
            <p:cNvSpPr/>
            <p:nvPr/>
          </p:nvSpPr>
          <p:spPr>
            <a:xfrm>
              <a:off x="5537333" y="426650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44" name="pl125"/>
            <p:cNvSpPr/>
            <p:nvPr/>
          </p:nvSpPr>
          <p:spPr>
            <a:xfrm>
              <a:off x="5787972" y="4232665"/>
              <a:ext cx="0" cy="33596"/>
            </a:xfrm>
            <a:custGeom>
              <a:avLst/>
              <a:gdLst/>
              <a:ahLst/>
              <a:cxnLst/>
              <a:rect l="0" t="0" r="0" b="0"/>
              <a:pathLst>
                <a:path h="33596">
                  <a:moveTo>
                    <a:pt x="0" y="33596"/>
                  </a:moveTo>
                  <a:lnTo>
                    <a:pt x="0" y="0"/>
                  </a:lnTo>
                </a:path>
              </a:pathLst>
            </a:custGeom>
            <a:ln w="13550" cap="flat">
              <a:solidFill>
                <a:srgbClr val="333333">
                  <a:alpha val="100000"/>
                </a:srgbClr>
              </a:solidFill>
              <a:prstDash val="solid"/>
              <a:round/>
            </a:ln>
          </p:spPr>
          <p:txBody>
            <a:bodyPr/>
            <a:lstStyle/>
            <a:p>
              <a:endParaRPr/>
            </a:p>
          </p:txBody>
        </p:sp>
        <p:sp>
          <p:nvSpPr>
            <p:cNvPr id="145" name="pl126"/>
            <p:cNvSpPr/>
            <p:nvPr/>
          </p:nvSpPr>
          <p:spPr>
            <a:xfrm>
              <a:off x="5787972" y="4311547"/>
              <a:ext cx="0" cy="29742"/>
            </a:xfrm>
            <a:custGeom>
              <a:avLst/>
              <a:gdLst/>
              <a:ahLst/>
              <a:cxnLst/>
              <a:rect l="0" t="0" r="0" b="0"/>
              <a:pathLst>
                <a:path h="29742">
                  <a:moveTo>
                    <a:pt x="0" y="0"/>
                  </a:moveTo>
                  <a:lnTo>
                    <a:pt x="0" y="29742"/>
                  </a:lnTo>
                </a:path>
              </a:pathLst>
            </a:custGeom>
            <a:ln w="13550" cap="flat">
              <a:solidFill>
                <a:srgbClr val="333333">
                  <a:alpha val="100000"/>
                </a:srgbClr>
              </a:solidFill>
              <a:prstDash val="solid"/>
              <a:round/>
            </a:ln>
          </p:spPr>
          <p:txBody>
            <a:bodyPr/>
            <a:lstStyle/>
            <a:p>
              <a:endParaRPr/>
            </a:p>
          </p:txBody>
        </p:sp>
        <p:sp>
          <p:nvSpPr>
            <p:cNvPr id="146" name="pg127"/>
            <p:cNvSpPr/>
            <p:nvPr/>
          </p:nvSpPr>
          <p:spPr>
            <a:xfrm>
              <a:off x="5719616" y="4266262"/>
              <a:ext cx="136711" cy="45285"/>
            </a:xfrm>
            <a:custGeom>
              <a:avLst/>
              <a:gdLst/>
              <a:ahLst/>
              <a:cxnLst/>
              <a:rect l="0" t="0" r="0" b="0"/>
              <a:pathLst>
                <a:path w="136711" h="45285">
                  <a:moveTo>
                    <a:pt x="0" y="0"/>
                  </a:moveTo>
                  <a:lnTo>
                    <a:pt x="0" y="45285"/>
                  </a:lnTo>
                  <a:lnTo>
                    <a:pt x="136711" y="4528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47" name="pl128"/>
            <p:cNvSpPr/>
            <p:nvPr/>
          </p:nvSpPr>
          <p:spPr>
            <a:xfrm>
              <a:off x="5719616" y="429897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48" name="pl129"/>
            <p:cNvSpPr/>
            <p:nvPr/>
          </p:nvSpPr>
          <p:spPr>
            <a:xfrm>
              <a:off x="5970254" y="4243321"/>
              <a:ext cx="0" cy="53612"/>
            </a:xfrm>
            <a:custGeom>
              <a:avLst/>
              <a:gdLst/>
              <a:ahLst/>
              <a:cxnLst/>
              <a:rect l="0" t="0" r="0" b="0"/>
              <a:pathLst>
                <a:path h="53612">
                  <a:moveTo>
                    <a:pt x="0" y="53612"/>
                  </a:moveTo>
                  <a:lnTo>
                    <a:pt x="0" y="0"/>
                  </a:lnTo>
                </a:path>
              </a:pathLst>
            </a:custGeom>
            <a:ln w="13550" cap="flat">
              <a:solidFill>
                <a:srgbClr val="333333">
                  <a:alpha val="100000"/>
                </a:srgbClr>
              </a:solidFill>
              <a:prstDash val="solid"/>
              <a:round/>
            </a:ln>
          </p:spPr>
          <p:txBody>
            <a:bodyPr/>
            <a:lstStyle/>
            <a:p>
              <a:endParaRPr/>
            </a:p>
          </p:txBody>
        </p:sp>
        <p:sp>
          <p:nvSpPr>
            <p:cNvPr id="149" name="pl130"/>
            <p:cNvSpPr/>
            <p:nvPr/>
          </p:nvSpPr>
          <p:spPr>
            <a:xfrm>
              <a:off x="5970254" y="4342813"/>
              <a:ext cx="0" cy="61980"/>
            </a:xfrm>
            <a:custGeom>
              <a:avLst/>
              <a:gdLst/>
              <a:ahLst/>
              <a:cxnLst/>
              <a:rect l="0" t="0" r="0" b="0"/>
              <a:pathLst>
                <a:path h="61980">
                  <a:moveTo>
                    <a:pt x="0" y="0"/>
                  </a:moveTo>
                  <a:lnTo>
                    <a:pt x="0" y="61980"/>
                  </a:lnTo>
                </a:path>
              </a:pathLst>
            </a:custGeom>
            <a:ln w="13550" cap="flat">
              <a:solidFill>
                <a:srgbClr val="333333">
                  <a:alpha val="100000"/>
                </a:srgbClr>
              </a:solidFill>
              <a:prstDash val="solid"/>
              <a:round/>
            </a:ln>
          </p:spPr>
          <p:txBody>
            <a:bodyPr/>
            <a:lstStyle/>
            <a:p>
              <a:endParaRPr/>
            </a:p>
          </p:txBody>
        </p:sp>
        <p:sp>
          <p:nvSpPr>
            <p:cNvPr id="150" name="pg131"/>
            <p:cNvSpPr/>
            <p:nvPr/>
          </p:nvSpPr>
          <p:spPr>
            <a:xfrm>
              <a:off x="5901898" y="4296934"/>
              <a:ext cx="136711" cy="45879"/>
            </a:xfrm>
            <a:custGeom>
              <a:avLst/>
              <a:gdLst/>
              <a:ahLst/>
              <a:cxnLst/>
              <a:rect l="0" t="0" r="0" b="0"/>
              <a:pathLst>
                <a:path w="136711" h="45879">
                  <a:moveTo>
                    <a:pt x="0" y="0"/>
                  </a:moveTo>
                  <a:lnTo>
                    <a:pt x="0" y="45879"/>
                  </a:lnTo>
                  <a:lnTo>
                    <a:pt x="136711" y="4587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51" name="pl132"/>
            <p:cNvSpPr/>
            <p:nvPr/>
          </p:nvSpPr>
          <p:spPr>
            <a:xfrm>
              <a:off x="5901898" y="432370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52" name="pt133"/>
            <p:cNvSpPr/>
            <p:nvPr/>
          </p:nvSpPr>
          <p:spPr>
            <a:xfrm>
              <a:off x="6127711" y="4246506"/>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153" name="pt134"/>
            <p:cNvSpPr/>
            <p:nvPr/>
          </p:nvSpPr>
          <p:spPr>
            <a:xfrm>
              <a:off x="6127711" y="4406644"/>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154" name="pl135"/>
            <p:cNvSpPr/>
            <p:nvPr/>
          </p:nvSpPr>
          <p:spPr>
            <a:xfrm>
              <a:off x="6152537" y="4319237"/>
              <a:ext cx="0" cy="14809"/>
            </a:xfrm>
            <a:custGeom>
              <a:avLst/>
              <a:gdLst/>
              <a:ahLst/>
              <a:cxnLst/>
              <a:rect l="0" t="0" r="0" b="0"/>
              <a:pathLst>
                <a:path h="14809">
                  <a:moveTo>
                    <a:pt x="0" y="14809"/>
                  </a:moveTo>
                  <a:lnTo>
                    <a:pt x="0" y="0"/>
                  </a:lnTo>
                </a:path>
              </a:pathLst>
            </a:custGeom>
            <a:ln w="13550" cap="flat">
              <a:solidFill>
                <a:srgbClr val="333333">
                  <a:alpha val="100000"/>
                </a:srgbClr>
              </a:solidFill>
              <a:prstDash val="solid"/>
              <a:round/>
            </a:ln>
          </p:spPr>
          <p:txBody>
            <a:bodyPr/>
            <a:lstStyle/>
            <a:p>
              <a:endParaRPr/>
            </a:p>
          </p:txBody>
        </p:sp>
        <p:sp>
          <p:nvSpPr>
            <p:cNvPr id="155" name="pl136"/>
            <p:cNvSpPr/>
            <p:nvPr/>
          </p:nvSpPr>
          <p:spPr>
            <a:xfrm>
              <a:off x="6152537" y="4369197"/>
              <a:ext cx="0" cy="35495"/>
            </a:xfrm>
            <a:custGeom>
              <a:avLst/>
              <a:gdLst/>
              <a:ahLst/>
              <a:cxnLst/>
              <a:rect l="0" t="0" r="0" b="0"/>
              <a:pathLst>
                <a:path h="35495">
                  <a:moveTo>
                    <a:pt x="0" y="0"/>
                  </a:moveTo>
                  <a:lnTo>
                    <a:pt x="0" y="35495"/>
                  </a:lnTo>
                </a:path>
              </a:pathLst>
            </a:custGeom>
            <a:ln w="13550" cap="flat">
              <a:solidFill>
                <a:srgbClr val="333333">
                  <a:alpha val="100000"/>
                </a:srgbClr>
              </a:solidFill>
              <a:prstDash val="solid"/>
              <a:round/>
            </a:ln>
          </p:spPr>
          <p:txBody>
            <a:bodyPr/>
            <a:lstStyle/>
            <a:p>
              <a:endParaRPr/>
            </a:p>
          </p:txBody>
        </p:sp>
        <p:sp>
          <p:nvSpPr>
            <p:cNvPr id="156" name="pg137"/>
            <p:cNvSpPr/>
            <p:nvPr/>
          </p:nvSpPr>
          <p:spPr>
            <a:xfrm>
              <a:off x="6084181" y="4334046"/>
              <a:ext cx="136711" cy="35150"/>
            </a:xfrm>
            <a:custGeom>
              <a:avLst/>
              <a:gdLst/>
              <a:ahLst/>
              <a:cxnLst/>
              <a:rect l="0" t="0" r="0" b="0"/>
              <a:pathLst>
                <a:path w="136711" h="35150">
                  <a:moveTo>
                    <a:pt x="0" y="0"/>
                  </a:moveTo>
                  <a:lnTo>
                    <a:pt x="0" y="35150"/>
                  </a:lnTo>
                  <a:lnTo>
                    <a:pt x="136711" y="3515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57" name="pl138"/>
            <p:cNvSpPr/>
            <p:nvPr/>
          </p:nvSpPr>
          <p:spPr>
            <a:xfrm>
              <a:off x="6084181" y="435336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58" name="pt139"/>
            <p:cNvSpPr/>
            <p:nvPr/>
          </p:nvSpPr>
          <p:spPr>
            <a:xfrm>
              <a:off x="6309993" y="425740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159" name="pt140"/>
            <p:cNvSpPr/>
            <p:nvPr/>
          </p:nvSpPr>
          <p:spPr>
            <a:xfrm>
              <a:off x="6309993" y="427194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160" name="pl141"/>
            <p:cNvSpPr/>
            <p:nvPr/>
          </p:nvSpPr>
          <p:spPr>
            <a:xfrm>
              <a:off x="6334819" y="4348868"/>
              <a:ext cx="0" cy="1836"/>
            </a:xfrm>
            <a:custGeom>
              <a:avLst/>
              <a:gdLst/>
              <a:ahLst/>
              <a:cxnLst/>
              <a:rect l="0" t="0" r="0" b="0"/>
              <a:pathLst>
                <a:path h="1836">
                  <a:moveTo>
                    <a:pt x="0" y="1836"/>
                  </a:moveTo>
                  <a:lnTo>
                    <a:pt x="0" y="0"/>
                  </a:lnTo>
                </a:path>
              </a:pathLst>
            </a:custGeom>
            <a:ln w="13550" cap="flat">
              <a:solidFill>
                <a:srgbClr val="333333">
                  <a:alpha val="100000"/>
                </a:srgbClr>
              </a:solidFill>
              <a:prstDash val="solid"/>
              <a:round/>
            </a:ln>
          </p:spPr>
          <p:txBody>
            <a:bodyPr/>
            <a:lstStyle/>
            <a:p>
              <a:endParaRPr/>
            </a:p>
          </p:txBody>
        </p:sp>
        <p:sp>
          <p:nvSpPr>
            <p:cNvPr id="161" name="pl142"/>
            <p:cNvSpPr/>
            <p:nvPr/>
          </p:nvSpPr>
          <p:spPr>
            <a:xfrm>
              <a:off x="6334819" y="4370945"/>
              <a:ext cx="0" cy="13902"/>
            </a:xfrm>
            <a:custGeom>
              <a:avLst/>
              <a:gdLst/>
              <a:ahLst/>
              <a:cxnLst/>
              <a:rect l="0" t="0" r="0" b="0"/>
              <a:pathLst>
                <a:path h="13902">
                  <a:moveTo>
                    <a:pt x="0" y="0"/>
                  </a:moveTo>
                  <a:lnTo>
                    <a:pt x="0" y="13902"/>
                  </a:lnTo>
                </a:path>
              </a:pathLst>
            </a:custGeom>
            <a:ln w="13550" cap="flat">
              <a:solidFill>
                <a:srgbClr val="333333">
                  <a:alpha val="100000"/>
                </a:srgbClr>
              </a:solidFill>
              <a:prstDash val="solid"/>
              <a:round/>
            </a:ln>
          </p:spPr>
          <p:txBody>
            <a:bodyPr/>
            <a:lstStyle/>
            <a:p>
              <a:endParaRPr/>
            </a:p>
          </p:txBody>
        </p:sp>
        <p:sp>
          <p:nvSpPr>
            <p:cNvPr id="162" name="pg143"/>
            <p:cNvSpPr/>
            <p:nvPr/>
          </p:nvSpPr>
          <p:spPr>
            <a:xfrm>
              <a:off x="6266463" y="4350705"/>
              <a:ext cx="136711" cy="20240"/>
            </a:xfrm>
            <a:custGeom>
              <a:avLst/>
              <a:gdLst/>
              <a:ahLst/>
              <a:cxnLst/>
              <a:rect l="0" t="0" r="0" b="0"/>
              <a:pathLst>
                <a:path w="136711" h="20240">
                  <a:moveTo>
                    <a:pt x="0" y="0"/>
                  </a:moveTo>
                  <a:lnTo>
                    <a:pt x="0" y="20240"/>
                  </a:lnTo>
                  <a:lnTo>
                    <a:pt x="136711" y="2024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63" name="pl144"/>
            <p:cNvSpPr/>
            <p:nvPr/>
          </p:nvSpPr>
          <p:spPr>
            <a:xfrm>
              <a:off x="6266463" y="4359761"/>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64" name="pl145"/>
            <p:cNvSpPr/>
            <p:nvPr/>
          </p:nvSpPr>
          <p:spPr>
            <a:xfrm>
              <a:off x="6517102" y="4330563"/>
              <a:ext cx="0" cy="36234"/>
            </a:xfrm>
            <a:custGeom>
              <a:avLst/>
              <a:gdLst/>
              <a:ahLst/>
              <a:cxnLst/>
              <a:rect l="0" t="0" r="0" b="0"/>
              <a:pathLst>
                <a:path h="36234">
                  <a:moveTo>
                    <a:pt x="0" y="36234"/>
                  </a:moveTo>
                  <a:lnTo>
                    <a:pt x="0" y="0"/>
                  </a:lnTo>
                </a:path>
              </a:pathLst>
            </a:custGeom>
            <a:ln w="13550" cap="flat">
              <a:solidFill>
                <a:srgbClr val="333333">
                  <a:alpha val="100000"/>
                </a:srgbClr>
              </a:solidFill>
              <a:prstDash val="solid"/>
              <a:round/>
            </a:ln>
          </p:spPr>
          <p:txBody>
            <a:bodyPr/>
            <a:lstStyle/>
            <a:p>
              <a:endParaRPr/>
            </a:p>
          </p:txBody>
        </p:sp>
        <p:sp>
          <p:nvSpPr>
            <p:cNvPr id="165" name="pl146"/>
            <p:cNvSpPr/>
            <p:nvPr/>
          </p:nvSpPr>
          <p:spPr>
            <a:xfrm>
              <a:off x="6517102" y="4397787"/>
              <a:ext cx="0" cy="20642"/>
            </a:xfrm>
            <a:custGeom>
              <a:avLst/>
              <a:gdLst/>
              <a:ahLst/>
              <a:cxnLst/>
              <a:rect l="0" t="0" r="0" b="0"/>
              <a:pathLst>
                <a:path h="20642">
                  <a:moveTo>
                    <a:pt x="0" y="0"/>
                  </a:moveTo>
                  <a:lnTo>
                    <a:pt x="0" y="20642"/>
                  </a:lnTo>
                </a:path>
              </a:pathLst>
            </a:custGeom>
            <a:ln w="13550" cap="flat">
              <a:solidFill>
                <a:srgbClr val="333333">
                  <a:alpha val="100000"/>
                </a:srgbClr>
              </a:solidFill>
              <a:prstDash val="solid"/>
              <a:round/>
            </a:ln>
          </p:spPr>
          <p:txBody>
            <a:bodyPr/>
            <a:lstStyle/>
            <a:p>
              <a:endParaRPr/>
            </a:p>
          </p:txBody>
        </p:sp>
        <p:sp>
          <p:nvSpPr>
            <p:cNvPr id="166" name="pg147"/>
            <p:cNvSpPr/>
            <p:nvPr/>
          </p:nvSpPr>
          <p:spPr>
            <a:xfrm>
              <a:off x="6448746" y="4366798"/>
              <a:ext cx="136711" cy="30989"/>
            </a:xfrm>
            <a:custGeom>
              <a:avLst/>
              <a:gdLst/>
              <a:ahLst/>
              <a:cxnLst/>
              <a:rect l="0" t="0" r="0" b="0"/>
              <a:pathLst>
                <a:path w="136711" h="30989">
                  <a:moveTo>
                    <a:pt x="0" y="0"/>
                  </a:moveTo>
                  <a:lnTo>
                    <a:pt x="0" y="30989"/>
                  </a:lnTo>
                  <a:lnTo>
                    <a:pt x="136711" y="3098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67" name="pl148"/>
            <p:cNvSpPr/>
            <p:nvPr/>
          </p:nvSpPr>
          <p:spPr>
            <a:xfrm>
              <a:off x="6448746" y="4374140"/>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68" name="rc149"/>
            <p:cNvSpPr/>
            <p:nvPr/>
          </p:nvSpPr>
          <p:spPr>
            <a:xfrm>
              <a:off x="6753024" y="3118022"/>
              <a:ext cx="2155491" cy="1375992"/>
            </a:xfrm>
            <a:prstGeom prst="rect">
              <a:avLst/>
            </a:prstGeom>
            <a:solidFill>
              <a:srgbClr val="EBEBEB">
                <a:alpha val="100000"/>
              </a:srgbClr>
            </a:solidFill>
          </p:spPr>
          <p:txBody>
            <a:bodyPr/>
            <a:lstStyle/>
            <a:p>
              <a:endParaRPr/>
            </a:p>
          </p:txBody>
        </p:sp>
        <p:sp>
          <p:nvSpPr>
            <p:cNvPr id="169" name="pl150"/>
            <p:cNvSpPr/>
            <p:nvPr/>
          </p:nvSpPr>
          <p:spPr>
            <a:xfrm>
              <a:off x="6753024" y="4431178"/>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70" name="pl151"/>
            <p:cNvSpPr/>
            <p:nvPr/>
          </p:nvSpPr>
          <p:spPr>
            <a:xfrm>
              <a:off x="6753024" y="4119817"/>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71" name="pl152"/>
            <p:cNvSpPr/>
            <p:nvPr/>
          </p:nvSpPr>
          <p:spPr>
            <a:xfrm>
              <a:off x="6753024" y="3808456"/>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72" name="pl153"/>
            <p:cNvSpPr/>
            <p:nvPr/>
          </p:nvSpPr>
          <p:spPr>
            <a:xfrm>
              <a:off x="6753024" y="3497095"/>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73" name="pl154"/>
            <p:cNvSpPr/>
            <p:nvPr/>
          </p:nvSpPr>
          <p:spPr>
            <a:xfrm>
              <a:off x="6753024" y="3185734"/>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74" name="pl155"/>
            <p:cNvSpPr/>
            <p:nvPr/>
          </p:nvSpPr>
          <p:spPr>
            <a:xfrm>
              <a:off x="691935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75" name="pl156"/>
            <p:cNvSpPr/>
            <p:nvPr/>
          </p:nvSpPr>
          <p:spPr>
            <a:xfrm>
              <a:off x="728392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76" name="pl157"/>
            <p:cNvSpPr/>
            <p:nvPr/>
          </p:nvSpPr>
          <p:spPr>
            <a:xfrm>
              <a:off x="764848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77" name="pl158"/>
            <p:cNvSpPr/>
            <p:nvPr/>
          </p:nvSpPr>
          <p:spPr>
            <a:xfrm>
              <a:off x="801305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78" name="pl159"/>
            <p:cNvSpPr/>
            <p:nvPr/>
          </p:nvSpPr>
          <p:spPr>
            <a:xfrm>
              <a:off x="837761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79" name="pl160"/>
            <p:cNvSpPr/>
            <p:nvPr/>
          </p:nvSpPr>
          <p:spPr>
            <a:xfrm>
              <a:off x="874218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80" name="pl161"/>
            <p:cNvSpPr/>
            <p:nvPr/>
          </p:nvSpPr>
          <p:spPr>
            <a:xfrm>
              <a:off x="6753024" y="427549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81" name="pl162"/>
            <p:cNvSpPr/>
            <p:nvPr/>
          </p:nvSpPr>
          <p:spPr>
            <a:xfrm>
              <a:off x="6753024" y="396413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82" name="pl163"/>
            <p:cNvSpPr/>
            <p:nvPr/>
          </p:nvSpPr>
          <p:spPr>
            <a:xfrm>
              <a:off x="6753024" y="3652776"/>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83" name="pl164"/>
            <p:cNvSpPr/>
            <p:nvPr/>
          </p:nvSpPr>
          <p:spPr>
            <a:xfrm>
              <a:off x="6753024" y="3341415"/>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84" name="pl165"/>
            <p:cNvSpPr/>
            <p:nvPr/>
          </p:nvSpPr>
          <p:spPr>
            <a:xfrm>
              <a:off x="710163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85" name="pl166"/>
            <p:cNvSpPr/>
            <p:nvPr/>
          </p:nvSpPr>
          <p:spPr>
            <a:xfrm>
              <a:off x="7466204"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86" name="pl167"/>
            <p:cNvSpPr/>
            <p:nvPr/>
          </p:nvSpPr>
          <p:spPr>
            <a:xfrm>
              <a:off x="7830770"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87" name="pl168"/>
            <p:cNvSpPr/>
            <p:nvPr/>
          </p:nvSpPr>
          <p:spPr>
            <a:xfrm>
              <a:off x="8195335"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88" name="pl169"/>
            <p:cNvSpPr/>
            <p:nvPr/>
          </p:nvSpPr>
          <p:spPr>
            <a:xfrm>
              <a:off x="8559900"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89" name="pl170"/>
            <p:cNvSpPr/>
            <p:nvPr/>
          </p:nvSpPr>
          <p:spPr>
            <a:xfrm>
              <a:off x="6919357" y="4370936"/>
              <a:ext cx="0" cy="10164"/>
            </a:xfrm>
            <a:custGeom>
              <a:avLst/>
              <a:gdLst/>
              <a:ahLst/>
              <a:cxnLst/>
              <a:rect l="0" t="0" r="0" b="0"/>
              <a:pathLst>
                <a:path h="10164">
                  <a:moveTo>
                    <a:pt x="0" y="10164"/>
                  </a:moveTo>
                  <a:lnTo>
                    <a:pt x="0" y="0"/>
                  </a:lnTo>
                </a:path>
              </a:pathLst>
            </a:custGeom>
            <a:ln w="13550" cap="flat">
              <a:solidFill>
                <a:srgbClr val="333333">
                  <a:alpha val="100000"/>
                </a:srgbClr>
              </a:solidFill>
              <a:prstDash val="solid"/>
              <a:round/>
            </a:ln>
          </p:spPr>
          <p:txBody>
            <a:bodyPr/>
            <a:lstStyle/>
            <a:p>
              <a:endParaRPr/>
            </a:p>
          </p:txBody>
        </p:sp>
        <p:sp>
          <p:nvSpPr>
            <p:cNvPr id="190" name="pl171"/>
            <p:cNvSpPr/>
            <p:nvPr/>
          </p:nvSpPr>
          <p:spPr>
            <a:xfrm>
              <a:off x="6919357" y="4394833"/>
              <a:ext cx="0" cy="11048"/>
            </a:xfrm>
            <a:custGeom>
              <a:avLst/>
              <a:gdLst/>
              <a:ahLst/>
              <a:cxnLst/>
              <a:rect l="0" t="0" r="0" b="0"/>
              <a:pathLst>
                <a:path h="11048">
                  <a:moveTo>
                    <a:pt x="0" y="0"/>
                  </a:moveTo>
                  <a:lnTo>
                    <a:pt x="0" y="11048"/>
                  </a:lnTo>
                </a:path>
              </a:pathLst>
            </a:custGeom>
            <a:ln w="13550" cap="flat">
              <a:solidFill>
                <a:srgbClr val="333333">
                  <a:alpha val="100000"/>
                </a:srgbClr>
              </a:solidFill>
              <a:prstDash val="solid"/>
              <a:round/>
            </a:ln>
          </p:spPr>
          <p:txBody>
            <a:bodyPr/>
            <a:lstStyle/>
            <a:p>
              <a:endParaRPr/>
            </a:p>
          </p:txBody>
        </p:sp>
        <p:sp>
          <p:nvSpPr>
            <p:cNvPr id="191" name="pg172"/>
            <p:cNvSpPr/>
            <p:nvPr/>
          </p:nvSpPr>
          <p:spPr>
            <a:xfrm>
              <a:off x="6851001" y="4381100"/>
              <a:ext cx="136711" cy="13732"/>
            </a:xfrm>
            <a:custGeom>
              <a:avLst/>
              <a:gdLst/>
              <a:ahLst/>
              <a:cxnLst/>
              <a:rect l="0" t="0" r="0" b="0"/>
              <a:pathLst>
                <a:path w="136711" h="13732">
                  <a:moveTo>
                    <a:pt x="0" y="0"/>
                  </a:moveTo>
                  <a:lnTo>
                    <a:pt x="0" y="13732"/>
                  </a:lnTo>
                  <a:lnTo>
                    <a:pt x="136711" y="1373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92" name="pl173"/>
            <p:cNvSpPr/>
            <p:nvPr/>
          </p:nvSpPr>
          <p:spPr>
            <a:xfrm>
              <a:off x="6851001" y="438807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93" name="pl174"/>
            <p:cNvSpPr/>
            <p:nvPr/>
          </p:nvSpPr>
          <p:spPr>
            <a:xfrm>
              <a:off x="7101639" y="4285304"/>
              <a:ext cx="0" cy="24258"/>
            </a:xfrm>
            <a:custGeom>
              <a:avLst/>
              <a:gdLst/>
              <a:ahLst/>
              <a:cxnLst/>
              <a:rect l="0" t="0" r="0" b="0"/>
              <a:pathLst>
                <a:path h="24258">
                  <a:moveTo>
                    <a:pt x="0" y="24258"/>
                  </a:moveTo>
                  <a:lnTo>
                    <a:pt x="0" y="0"/>
                  </a:lnTo>
                </a:path>
              </a:pathLst>
            </a:custGeom>
            <a:ln w="13550" cap="flat">
              <a:solidFill>
                <a:srgbClr val="333333">
                  <a:alpha val="100000"/>
                </a:srgbClr>
              </a:solidFill>
              <a:prstDash val="solid"/>
              <a:round/>
            </a:ln>
          </p:spPr>
          <p:txBody>
            <a:bodyPr/>
            <a:lstStyle/>
            <a:p>
              <a:endParaRPr/>
            </a:p>
          </p:txBody>
        </p:sp>
        <p:sp>
          <p:nvSpPr>
            <p:cNvPr id="194" name="pl175"/>
            <p:cNvSpPr/>
            <p:nvPr/>
          </p:nvSpPr>
          <p:spPr>
            <a:xfrm>
              <a:off x="7101639" y="4341411"/>
              <a:ext cx="0" cy="12788"/>
            </a:xfrm>
            <a:custGeom>
              <a:avLst/>
              <a:gdLst/>
              <a:ahLst/>
              <a:cxnLst/>
              <a:rect l="0" t="0" r="0" b="0"/>
              <a:pathLst>
                <a:path h="12788">
                  <a:moveTo>
                    <a:pt x="0" y="0"/>
                  </a:moveTo>
                  <a:lnTo>
                    <a:pt x="0" y="12788"/>
                  </a:lnTo>
                </a:path>
              </a:pathLst>
            </a:custGeom>
            <a:ln w="13550" cap="flat">
              <a:solidFill>
                <a:srgbClr val="333333">
                  <a:alpha val="100000"/>
                </a:srgbClr>
              </a:solidFill>
              <a:prstDash val="solid"/>
              <a:round/>
            </a:ln>
          </p:spPr>
          <p:txBody>
            <a:bodyPr/>
            <a:lstStyle/>
            <a:p>
              <a:endParaRPr/>
            </a:p>
          </p:txBody>
        </p:sp>
        <p:sp>
          <p:nvSpPr>
            <p:cNvPr id="195" name="pg176"/>
            <p:cNvSpPr/>
            <p:nvPr/>
          </p:nvSpPr>
          <p:spPr>
            <a:xfrm>
              <a:off x="7033283" y="4309563"/>
              <a:ext cx="136711" cy="31847"/>
            </a:xfrm>
            <a:custGeom>
              <a:avLst/>
              <a:gdLst/>
              <a:ahLst/>
              <a:cxnLst/>
              <a:rect l="0" t="0" r="0" b="0"/>
              <a:pathLst>
                <a:path w="136711" h="31847">
                  <a:moveTo>
                    <a:pt x="0" y="0"/>
                  </a:moveTo>
                  <a:lnTo>
                    <a:pt x="0" y="31847"/>
                  </a:lnTo>
                  <a:lnTo>
                    <a:pt x="136711" y="3184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196" name="pl177"/>
            <p:cNvSpPr/>
            <p:nvPr/>
          </p:nvSpPr>
          <p:spPr>
            <a:xfrm>
              <a:off x="7033283" y="432362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197" name="pl178"/>
            <p:cNvSpPr/>
            <p:nvPr/>
          </p:nvSpPr>
          <p:spPr>
            <a:xfrm>
              <a:off x="7283922" y="4198416"/>
              <a:ext cx="0" cy="43240"/>
            </a:xfrm>
            <a:custGeom>
              <a:avLst/>
              <a:gdLst/>
              <a:ahLst/>
              <a:cxnLst/>
              <a:rect l="0" t="0" r="0" b="0"/>
              <a:pathLst>
                <a:path h="43240">
                  <a:moveTo>
                    <a:pt x="0" y="43240"/>
                  </a:moveTo>
                  <a:lnTo>
                    <a:pt x="0" y="0"/>
                  </a:lnTo>
                </a:path>
              </a:pathLst>
            </a:custGeom>
            <a:ln w="13550" cap="flat">
              <a:solidFill>
                <a:srgbClr val="333333">
                  <a:alpha val="100000"/>
                </a:srgbClr>
              </a:solidFill>
              <a:prstDash val="solid"/>
              <a:round/>
            </a:ln>
          </p:spPr>
          <p:txBody>
            <a:bodyPr/>
            <a:lstStyle/>
            <a:p>
              <a:endParaRPr/>
            </a:p>
          </p:txBody>
        </p:sp>
        <p:sp>
          <p:nvSpPr>
            <p:cNvPr id="198" name="pl179"/>
            <p:cNvSpPr/>
            <p:nvPr/>
          </p:nvSpPr>
          <p:spPr>
            <a:xfrm>
              <a:off x="7283922" y="4271208"/>
              <a:ext cx="0" cy="23784"/>
            </a:xfrm>
            <a:custGeom>
              <a:avLst/>
              <a:gdLst/>
              <a:ahLst/>
              <a:cxnLst/>
              <a:rect l="0" t="0" r="0" b="0"/>
              <a:pathLst>
                <a:path h="23784">
                  <a:moveTo>
                    <a:pt x="0" y="0"/>
                  </a:moveTo>
                  <a:lnTo>
                    <a:pt x="0" y="23784"/>
                  </a:lnTo>
                </a:path>
              </a:pathLst>
            </a:custGeom>
            <a:ln w="13550" cap="flat">
              <a:solidFill>
                <a:srgbClr val="333333">
                  <a:alpha val="100000"/>
                </a:srgbClr>
              </a:solidFill>
              <a:prstDash val="solid"/>
              <a:round/>
            </a:ln>
          </p:spPr>
          <p:txBody>
            <a:bodyPr/>
            <a:lstStyle/>
            <a:p>
              <a:endParaRPr/>
            </a:p>
          </p:txBody>
        </p:sp>
        <p:sp>
          <p:nvSpPr>
            <p:cNvPr id="199" name="pg180"/>
            <p:cNvSpPr/>
            <p:nvPr/>
          </p:nvSpPr>
          <p:spPr>
            <a:xfrm>
              <a:off x="7215566" y="4241656"/>
              <a:ext cx="136711" cy="29552"/>
            </a:xfrm>
            <a:custGeom>
              <a:avLst/>
              <a:gdLst/>
              <a:ahLst/>
              <a:cxnLst/>
              <a:rect l="0" t="0" r="0" b="0"/>
              <a:pathLst>
                <a:path w="136711" h="29552">
                  <a:moveTo>
                    <a:pt x="0" y="0"/>
                  </a:moveTo>
                  <a:lnTo>
                    <a:pt x="0" y="29552"/>
                  </a:lnTo>
                  <a:lnTo>
                    <a:pt x="136711" y="2955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200" name="pl181"/>
            <p:cNvSpPr/>
            <p:nvPr/>
          </p:nvSpPr>
          <p:spPr>
            <a:xfrm>
              <a:off x="7215566" y="425968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201" name="pl182"/>
            <p:cNvSpPr/>
            <p:nvPr/>
          </p:nvSpPr>
          <p:spPr>
            <a:xfrm>
              <a:off x="7466204" y="4080824"/>
              <a:ext cx="0" cy="60588"/>
            </a:xfrm>
            <a:custGeom>
              <a:avLst/>
              <a:gdLst/>
              <a:ahLst/>
              <a:cxnLst/>
              <a:rect l="0" t="0" r="0" b="0"/>
              <a:pathLst>
                <a:path h="60588">
                  <a:moveTo>
                    <a:pt x="0" y="60588"/>
                  </a:moveTo>
                  <a:lnTo>
                    <a:pt x="0" y="0"/>
                  </a:lnTo>
                </a:path>
              </a:pathLst>
            </a:custGeom>
            <a:ln w="13550" cap="flat">
              <a:solidFill>
                <a:srgbClr val="333333">
                  <a:alpha val="100000"/>
                </a:srgbClr>
              </a:solidFill>
              <a:prstDash val="solid"/>
              <a:round/>
            </a:ln>
          </p:spPr>
          <p:txBody>
            <a:bodyPr/>
            <a:lstStyle/>
            <a:p>
              <a:endParaRPr/>
            </a:p>
          </p:txBody>
        </p:sp>
        <p:sp>
          <p:nvSpPr>
            <p:cNvPr id="202" name="pl183"/>
            <p:cNvSpPr/>
            <p:nvPr/>
          </p:nvSpPr>
          <p:spPr>
            <a:xfrm>
              <a:off x="7466204" y="4201020"/>
              <a:ext cx="0" cy="16300"/>
            </a:xfrm>
            <a:custGeom>
              <a:avLst/>
              <a:gdLst/>
              <a:ahLst/>
              <a:cxnLst/>
              <a:rect l="0" t="0" r="0" b="0"/>
              <a:pathLst>
                <a:path h="16300">
                  <a:moveTo>
                    <a:pt x="0" y="0"/>
                  </a:moveTo>
                  <a:lnTo>
                    <a:pt x="0" y="16300"/>
                  </a:lnTo>
                </a:path>
              </a:pathLst>
            </a:custGeom>
            <a:ln w="13550" cap="flat">
              <a:solidFill>
                <a:srgbClr val="333333">
                  <a:alpha val="100000"/>
                </a:srgbClr>
              </a:solidFill>
              <a:prstDash val="solid"/>
              <a:round/>
            </a:ln>
          </p:spPr>
          <p:txBody>
            <a:bodyPr/>
            <a:lstStyle/>
            <a:p>
              <a:endParaRPr/>
            </a:p>
          </p:txBody>
        </p:sp>
        <p:sp>
          <p:nvSpPr>
            <p:cNvPr id="203" name="pg184"/>
            <p:cNvSpPr/>
            <p:nvPr/>
          </p:nvSpPr>
          <p:spPr>
            <a:xfrm>
              <a:off x="7397849" y="4141412"/>
              <a:ext cx="136711" cy="59607"/>
            </a:xfrm>
            <a:custGeom>
              <a:avLst/>
              <a:gdLst/>
              <a:ahLst/>
              <a:cxnLst/>
              <a:rect l="0" t="0" r="0" b="0"/>
              <a:pathLst>
                <a:path w="136711" h="59607">
                  <a:moveTo>
                    <a:pt x="0" y="0"/>
                  </a:moveTo>
                  <a:lnTo>
                    <a:pt x="0" y="59607"/>
                  </a:lnTo>
                  <a:lnTo>
                    <a:pt x="136711" y="5960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204" name="pl185"/>
            <p:cNvSpPr/>
            <p:nvPr/>
          </p:nvSpPr>
          <p:spPr>
            <a:xfrm>
              <a:off x="7397849" y="418349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205" name="pl186"/>
            <p:cNvSpPr/>
            <p:nvPr/>
          </p:nvSpPr>
          <p:spPr>
            <a:xfrm>
              <a:off x="7648487" y="4080252"/>
              <a:ext cx="0" cy="14754"/>
            </a:xfrm>
            <a:custGeom>
              <a:avLst/>
              <a:gdLst/>
              <a:ahLst/>
              <a:cxnLst/>
              <a:rect l="0" t="0" r="0" b="0"/>
              <a:pathLst>
                <a:path h="14754">
                  <a:moveTo>
                    <a:pt x="0" y="14754"/>
                  </a:moveTo>
                  <a:lnTo>
                    <a:pt x="0" y="0"/>
                  </a:lnTo>
                </a:path>
              </a:pathLst>
            </a:custGeom>
            <a:ln w="13550" cap="flat">
              <a:solidFill>
                <a:srgbClr val="333333">
                  <a:alpha val="100000"/>
                </a:srgbClr>
              </a:solidFill>
              <a:prstDash val="solid"/>
              <a:round/>
            </a:ln>
          </p:spPr>
          <p:txBody>
            <a:bodyPr/>
            <a:lstStyle/>
            <a:p>
              <a:endParaRPr/>
            </a:p>
          </p:txBody>
        </p:sp>
        <p:sp>
          <p:nvSpPr>
            <p:cNvPr id="206" name="pl187"/>
            <p:cNvSpPr/>
            <p:nvPr/>
          </p:nvSpPr>
          <p:spPr>
            <a:xfrm>
              <a:off x="7648487" y="4145263"/>
              <a:ext cx="0" cy="49454"/>
            </a:xfrm>
            <a:custGeom>
              <a:avLst/>
              <a:gdLst/>
              <a:ahLst/>
              <a:cxnLst/>
              <a:rect l="0" t="0" r="0" b="0"/>
              <a:pathLst>
                <a:path h="49454">
                  <a:moveTo>
                    <a:pt x="0" y="0"/>
                  </a:moveTo>
                  <a:lnTo>
                    <a:pt x="0" y="49454"/>
                  </a:lnTo>
                </a:path>
              </a:pathLst>
            </a:custGeom>
            <a:ln w="13550" cap="flat">
              <a:solidFill>
                <a:srgbClr val="333333">
                  <a:alpha val="100000"/>
                </a:srgbClr>
              </a:solidFill>
              <a:prstDash val="solid"/>
              <a:round/>
            </a:ln>
          </p:spPr>
          <p:txBody>
            <a:bodyPr/>
            <a:lstStyle/>
            <a:p>
              <a:endParaRPr/>
            </a:p>
          </p:txBody>
        </p:sp>
        <p:sp>
          <p:nvSpPr>
            <p:cNvPr id="207" name="pg188"/>
            <p:cNvSpPr/>
            <p:nvPr/>
          </p:nvSpPr>
          <p:spPr>
            <a:xfrm>
              <a:off x="7580131" y="4095006"/>
              <a:ext cx="136711" cy="50257"/>
            </a:xfrm>
            <a:custGeom>
              <a:avLst/>
              <a:gdLst/>
              <a:ahLst/>
              <a:cxnLst/>
              <a:rect l="0" t="0" r="0" b="0"/>
              <a:pathLst>
                <a:path w="136711" h="50257">
                  <a:moveTo>
                    <a:pt x="0" y="0"/>
                  </a:moveTo>
                  <a:lnTo>
                    <a:pt x="0" y="50257"/>
                  </a:lnTo>
                  <a:lnTo>
                    <a:pt x="136711" y="5025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208" name="pl189"/>
            <p:cNvSpPr/>
            <p:nvPr/>
          </p:nvSpPr>
          <p:spPr>
            <a:xfrm>
              <a:off x="7580131" y="411425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209" name="pl190"/>
            <p:cNvSpPr/>
            <p:nvPr/>
          </p:nvSpPr>
          <p:spPr>
            <a:xfrm>
              <a:off x="7830770" y="3877249"/>
              <a:ext cx="0" cy="83138"/>
            </a:xfrm>
            <a:custGeom>
              <a:avLst/>
              <a:gdLst/>
              <a:ahLst/>
              <a:cxnLst/>
              <a:rect l="0" t="0" r="0" b="0"/>
              <a:pathLst>
                <a:path h="83138">
                  <a:moveTo>
                    <a:pt x="0" y="83138"/>
                  </a:moveTo>
                  <a:lnTo>
                    <a:pt x="0" y="0"/>
                  </a:lnTo>
                </a:path>
              </a:pathLst>
            </a:custGeom>
            <a:ln w="13550" cap="flat">
              <a:solidFill>
                <a:srgbClr val="333333">
                  <a:alpha val="100000"/>
                </a:srgbClr>
              </a:solidFill>
              <a:prstDash val="solid"/>
              <a:round/>
            </a:ln>
          </p:spPr>
          <p:txBody>
            <a:bodyPr/>
            <a:lstStyle/>
            <a:p>
              <a:endParaRPr/>
            </a:p>
          </p:txBody>
        </p:sp>
        <p:sp>
          <p:nvSpPr>
            <p:cNvPr id="210" name="pl191"/>
            <p:cNvSpPr/>
            <p:nvPr/>
          </p:nvSpPr>
          <p:spPr>
            <a:xfrm>
              <a:off x="7830770" y="4052410"/>
              <a:ext cx="0" cy="19029"/>
            </a:xfrm>
            <a:custGeom>
              <a:avLst/>
              <a:gdLst/>
              <a:ahLst/>
              <a:cxnLst/>
              <a:rect l="0" t="0" r="0" b="0"/>
              <a:pathLst>
                <a:path h="19029">
                  <a:moveTo>
                    <a:pt x="0" y="0"/>
                  </a:moveTo>
                  <a:lnTo>
                    <a:pt x="0" y="19029"/>
                  </a:lnTo>
                </a:path>
              </a:pathLst>
            </a:custGeom>
            <a:ln w="13550" cap="flat">
              <a:solidFill>
                <a:srgbClr val="333333">
                  <a:alpha val="100000"/>
                </a:srgbClr>
              </a:solidFill>
              <a:prstDash val="solid"/>
              <a:round/>
            </a:ln>
          </p:spPr>
          <p:txBody>
            <a:bodyPr/>
            <a:lstStyle/>
            <a:p>
              <a:endParaRPr/>
            </a:p>
          </p:txBody>
        </p:sp>
        <p:sp>
          <p:nvSpPr>
            <p:cNvPr id="211" name="pg192"/>
            <p:cNvSpPr/>
            <p:nvPr/>
          </p:nvSpPr>
          <p:spPr>
            <a:xfrm>
              <a:off x="7762414" y="3960388"/>
              <a:ext cx="136711" cy="92022"/>
            </a:xfrm>
            <a:custGeom>
              <a:avLst/>
              <a:gdLst/>
              <a:ahLst/>
              <a:cxnLst/>
              <a:rect l="0" t="0" r="0" b="0"/>
              <a:pathLst>
                <a:path w="136711" h="92022">
                  <a:moveTo>
                    <a:pt x="0" y="0"/>
                  </a:moveTo>
                  <a:lnTo>
                    <a:pt x="0" y="92022"/>
                  </a:lnTo>
                  <a:lnTo>
                    <a:pt x="136711" y="9202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212" name="pl193"/>
            <p:cNvSpPr/>
            <p:nvPr/>
          </p:nvSpPr>
          <p:spPr>
            <a:xfrm>
              <a:off x="7762414" y="3991884"/>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213" name="pt194"/>
            <p:cNvSpPr/>
            <p:nvPr/>
          </p:nvSpPr>
          <p:spPr>
            <a:xfrm>
              <a:off x="7988226" y="4034239"/>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214" name="pl195"/>
            <p:cNvSpPr/>
            <p:nvPr/>
          </p:nvSpPr>
          <p:spPr>
            <a:xfrm>
              <a:off x="8013052" y="3798434"/>
              <a:ext cx="0" cy="53401"/>
            </a:xfrm>
            <a:custGeom>
              <a:avLst/>
              <a:gdLst/>
              <a:ahLst/>
              <a:cxnLst/>
              <a:rect l="0" t="0" r="0" b="0"/>
              <a:pathLst>
                <a:path h="53401">
                  <a:moveTo>
                    <a:pt x="0" y="53401"/>
                  </a:moveTo>
                  <a:lnTo>
                    <a:pt x="0" y="0"/>
                  </a:lnTo>
                </a:path>
              </a:pathLst>
            </a:custGeom>
            <a:ln w="13550" cap="flat">
              <a:solidFill>
                <a:srgbClr val="333333">
                  <a:alpha val="100000"/>
                </a:srgbClr>
              </a:solidFill>
              <a:prstDash val="solid"/>
              <a:round/>
            </a:ln>
          </p:spPr>
          <p:txBody>
            <a:bodyPr/>
            <a:lstStyle/>
            <a:p>
              <a:endParaRPr/>
            </a:p>
          </p:txBody>
        </p:sp>
        <p:sp>
          <p:nvSpPr>
            <p:cNvPr id="215" name="pl196"/>
            <p:cNvSpPr/>
            <p:nvPr/>
          </p:nvSpPr>
          <p:spPr>
            <a:xfrm>
              <a:off x="8013052" y="3928669"/>
              <a:ext cx="0" cy="58720"/>
            </a:xfrm>
            <a:custGeom>
              <a:avLst/>
              <a:gdLst/>
              <a:ahLst/>
              <a:cxnLst/>
              <a:rect l="0" t="0" r="0" b="0"/>
              <a:pathLst>
                <a:path h="58720">
                  <a:moveTo>
                    <a:pt x="0" y="0"/>
                  </a:moveTo>
                  <a:lnTo>
                    <a:pt x="0" y="58720"/>
                  </a:lnTo>
                </a:path>
              </a:pathLst>
            </a:custGeom>
            <a:ln w="13550" cap="flat">
              <a:solidFill>
                <a:srgbClr val="333333">
                  <a:alpha val="100000"/>
                </a:srgbClr>
              </a:solidFill>
              <a:prstDash val="solid"/>
              <a:round/>
            </a:ln>
          </p:spPr>
          <p:txBody>
            <a:bodyPr/>
            <a:lstStyle/>
            <a:p>
              <a:endParaRPr/>
            </a:p>
          </p:txBody>
        </p:sp>
        <p:sp>
          <p:nvSpPr>
            <p:cNvPr id="216" name="pg197"/>
            <p:cNvSpPr/>
            <p:nvPr/>
          </p:nvSpPr>
          <p:spPr>
            <a:xfrm>
              <a:off x="7944696" y="3851835"/>
              <a:ext cx="136711" cy="76834"/>
            </a:xfrm>
            <a:custGeom>
              <a:avLst/>
              <a:gdLst/>
              <a:ahLst/>
              <a:cxnLst/>
              <a:rect l="0" t="0" r="0" b="0"/>
              <a:pathLst>
                <a:path w="136711" h="76834">
                  <a:moveTo>
                    <a:pt x="0" y="0"/>
                  </a:moveTo>
                  <a:lnTo>
                    <a:pt x="0" y="76834"/>
                  </a:lnTo>
                  <a:lnTo>
                    <a:pt x="136711" y="7683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217" name="pl198"/>
            <p:cNvSpPr/>
            <p:nvPr/>
          </p:nvSpPr>
          <p:spPr>
            <a:xfrm>
              <a:off x="7944696" y="3910124"/>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218" name="pt199"/>
            <p:cNvSpPr/>
            <p:nvPr/>
          </p:nvSpPr>
          <p:spPr>
            <a:xfrm>
              <a:off x="8170509" y="3611471"/>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219" name="pt200"/>
            <p:cNvSpPr/>
            <p:nvPr/>
          </p:nvSpPr>
          <p:spPr>
            <a:xfrm>
              <a:off x="8170509" y="3683972"/>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p>
              <a:endParaRPr/>
            </a:p>
          </p:txBody>
        </p:sp>
        <p:sp>
          <p:nvSpPr>
            <p:cNvPr id="220" name="pl201"/>
            <p:cNvSpPr/>
            <p:nvPr/>
          </p:nvSpPr>
          <p:spPr>
            <a:xfrm>
              <a:off x="8195335" y="3800179"/>
              <a:ext cx="0" cy="1159"/>
            </a:xfrm>
            <a:custGeom>
              <a:avLst/>
              <a:gdLst/>
              <a:ahLst/>
              <a:cxnLst/>
              <a:rect l="0" t="0" r="0" b="0"/>
              <a:pathLst>
                <a:path h="1159">
                  <a:moveTo>
                    <a:pt x="0" y="1159"/>
                  </a:moveTo>
                  <a:lnTo>
                    <a:pt x="0" y="0"/>
                  </a:lnTo>
                </a:path>
              </a:pathLst>
            </a:custGeom>
            <a:ln w="13550" cap="flat">
              <a:solidFill>
                <a:srgbClr val="333333">
                  <a:alpha val="100000"/>
                </a:srgbClr>
              </a:solidFill>
              <a:prstDash val="solid"/>
              <a:round/>
            </a:ln>
          </p:spPr>
          <p:txBody>
            <a:bodyPr/>
            <a:lstStyle/>
            <a:p>
              <a:endParaRPr/>
            </a:p>
          </p:txBody>
        </p:sp>
        <p:sp>
          <p:nvSpPr>
            <p:cNvPr id="221" name="pl202"/>
            <p:cNvSpPr/>
            <p:nvPr/>
          </p:nvSpPr>
          <p:spPr>
            <a:xfrm>
              <a:off x="8195335" y="3843772"/>
              <a:ext cx="0" cy="25084"/>
            </a:xfrm>
            <a:custGeom>
              <a:avLst/>
              <a:gdLst/>
              <a:ahLst/>
              <a:cxnLst/>
              <a:rect l="0" t="0" r="0" b="0"/>
              <a:pathLst>
                <a:path h="25084">
                  <a:moveTo>
                    <a:pt x="0" y="0"/>
                  </a:moveTo>
                  <a:lnTo>
                    <a:pt x="0" y="25084"/>
                  </a:lnTo>
                </a:path>
              </a:pathLst>
            </a:custGeom>
            <a:ln w="13550" cap="flat">
              <a:solidFill>
                <a:srgbClr val="333333">
                  <a:alpha val="100000"/>
                </a:srgbClr>
              </a:solidFill>
              <a:prstDash val="solid"/>
              <a:round/>
            </a:ln>
          </p:spPr>
          <p:txBody>
            <a:bodyPr/>
            <a:lstStyle/>
            <a:p>
              <a:endParaRPr/>
            </a:p>
          </p:txBody>
        </p:sp>
        <p:sp>
          <p:nvSpPr>
            <p:cNvPr id="222" name="pg203"/>
            <p:cNvSpPr/>
            <p:nvPr/>
          </p:nvSpPr>
          <p:spPr>
            <a:xfrm>
              <a:off x="8126979" y="3801338"/>
              <a:ext cx="136711" cy="42433"/>
            </a:xfrm>
            <a:custGeom>
              <a:avLst/>
              <a:gdLst/>
              <a:ahLst/>
              <a:cxnLst/>
              <a:rect l="0" t="0" r="0" b="0"/>
              <a:pathLst>
                <a:path w="136711" h="42433">
                  <a:moveTo>
                    <a:pt x="0" y="0"/>
                  </a:moveTo>
                  <a:lnTo>
                    <a:pt x="0" y="42433"/>
                  </a:lnTo>
                  <a:lnTo>
                    <a:pt x="136711" y="42433"/>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223" name="pl204"/>
            <p:cNvSpPr/>
            <p:nvPr/>
          </p:nvSpPr>
          <p:spPr>
            <a:xfrm>
              <a:off x="8126979" y="382909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224" name="pl205"/>
            <p:cNvSpPr/>
            <p:nvPr/>
          </p:nvSpPr>
          <p:spPr>
            <a:xfrm>
              <a:off x="8377617" y="3572987"/>
              <a:ext cx="0" cy="38321"/>
            </a:xfrm>
            <a:custGeom>
              <a:avLst/>
              <a:gdLst/>
              <a:ahLst/>
              <a:cxnLst/>
              <a:rect l="0" t="0" r="0" b="0"/>
              <a:pathLst>
                <a:path h="38321">
                  <a:moveTo>
                    <a:pt x="0" y="38321"/>
                  </a:moveTo>
                  <a:lnTo>
                    <a:pt x="0" y="0"/>
                  </a:lnTo>
                </a:path>
              </a:pathLst>
            </a:custGeom>
            <a:ln w="13550" cap="flat">
              <a:solidFill>
                <a:srgbClr val="333333">
                  <a:alpha val="100000"/>
                </a:srgbClr>
              </a:solidFill>
              <a:prstDash val="solid"/>
              <a:round/>
            </a:ln>
          </p:spPr>
          <p:txBody>
            <a:bodyPr/>
            <a:lstStyle/>
            <a:p>
              <a:endParaRPr/>
            </a:p>
          </p:txBody>
        </p:sp>
        <p:sp>
          <p:nvSpPr>
            <p:cNvPr id="225" name="pl206"/>
            <p:cNvSpPr/>
            <p:nvPr/>
          </p:nvSpPr>
          <p:spPr>
            <a:xfrm>
              <a:off x="8377617" y="3755376"/>
              <a:ext cx="0" cy="43288"/>
            </a:xfrm>
            <a:custGeom>
              <a:avLst/>
              <a:gdLst/>
              <a:ahLst/>
              <a:cxnLst/>
              <a:rect l="0" t="0" r="0" b="0"/>
              <a:pathLst>
                <a:path h="43288">
                  <a:moveTo>
                    <a:pt x="0" y="0"/>
                  </a:moveTo>
                  <a:lnTo>
                    <a:pt x="0" y="43288"/>
                  </a:lnTo>
                </a:path>
              </a:pathLst>
            </a:custGeom>
            <a:ln w="13550" cap="flat">
              <a:solidFill>
                <a:srgbClr val="333333">
                  <a:alpha val="100000"/>
                </a:srgbClr>
              </a:solidFill>
              <a:prstDash val="solid"/>
              <a:round/>
            </a:ln>
          </p:spPr>
          <p:txBody>
            <a:bodyPr/>
            <a:lstStyle/>
            <a:p>
              <a:endParaRPr/>
            </a:p>
          </p:txBody>
        </p:sp>
        <p:sp>
          <p:nvSpPr>
            <p:cNvPr id="226" name="pg207"/>
            <p:cNvSpPr/>
            <p:nvPr/>
          </p:nvSpPr>
          <p:spPr>
            <a:xfrm>
              <a:off x="8309261" y="3611309"/>
              <a:ext cx="136711" cy="144067"/>
            </a:xfrm>
            <a:custGeom>
              <a:avLst/>
              <a:gdLst/>
              <a:ahLst/>
              <a:cxnLst/>
              <a:rect l="0" t="0" r="0" b="0"/>
              <a:pathLst>
                <a:path w="136711" h="144067">
                  <a:moveTo>
                    <a:pt x="0" y="0"/>
                  </a:moveTo>
                  <a:lnTo>
                    <a:pt x="0" y="144067"/>
                  </a:lnTo>
                  <a:lnTo>
                    <a:pt x="136711" y="14406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227" name="pl208"/>
            <p:cNvSpPr/>
            <p:nvPr/>
          </p:nvSpPr>
          <p:spPr>
            <a:xfrm>
              <a:off x="8309261" y="375125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228" name="pl209"/>
            <p:cNvSpPr/>
            <p:nvPr/>
          </p:nvSpPr>
          <p:spPr>
            <a:xfrm>
              <a:off x="8559900" y="3467411"/>
              <a:ext cx="0" cy="49546"/>
            </a:xfrm>
            <a:custGeom>
              <a:avLst/>
              <a:gdLst/>
              <a:ahLst/>
              <a:cxnLst/>
              <a:rect l="0" t="0" r="0" b="0"/>
              <a:pathLst>
                <a:path h="49546">
                  <a:moveTo>
                    <a:pt x="0" y="49546"/>
                  </a:moveTo>
                  <a:lnTo>
                    <a:pt x="0" y="0"/>
                  </a:lnTo>
                </a:path>
              </a:pathLst>
            </a:custGeom>
            <a:ln w="13550" cap="flat">
              <a:solidFill>
                <a:srgbClr val="333333">
                  <a:alpha val="100000"/>
                </a:srgbClr>
              </a:solidFill>
              <a:prstDash val="solid"/>
              <a:round/>
            </a:ln>
          </p:spPr>
          <p:txBody>
            <a:bodyPr/>
            <a:lstStyle/>
            <a:p>
              <a:endParaRPr/>
            </a:p>
          </p:txBody>
        </p:sp>
        <p:sp>
          <p:nvSpPr>
            <p:cNvPr id="229" name="pl210"/>
            <p:cNvSpPr/>
            <p:nvPr/>
          </p:nvSpPr>
          <p:spPr>
            <a:xfrm>
              <a:off x="8559900" y="3635745"/>
              <a:ext cx="0" cy="51721"/>
            </a:xfrm>
            <a:custGeom>
              <a:avLst/>
              <a:gdLst/>
              <a:ahLst/>
              <a:cxnLst/>
              <a:rect l="0" t="0" r="0" b="0"/>
              <a:pathLst>
                <a:path h="51721">
                  <a:moveTo>
                    <a:pt x="0" y="0"/>
                  </a:moveTo>
                  <a:lnTo>
                    <a:pt x="0" y="51721"/>
                  </a:lnTo>
                </a:path>
              </a:pathLst>
            </a:custGeom>
            <a:ln w="13550" cap="flat">
              <a:solidFill>
                <a:srgbClr val="333333">
                  <a:alpha val="100000"/>
                </a:srgbClr>
              </a:solidFill>
              <a:prstDash val="solid"/>
              <a:round/>
            </a:ln>
          </p:spPr>
          <p:txBody>
            <a:bodyPr/>
            <a:lstStyle/>
            <a:p>
              <a:endParaRPr/>
            </a:p>
          </p:txBody>
        </p:sp>
        <p:sp>
          <p:nvSpPr>
            <p:cNvPr id="230" name="pg211"/>
            <p:cNvSpPr/>
            <p:nvPr/>
          </p:nvSpPr>
          <p:spPr>
            <a:xfrm>
              <a:off x="8491544" y="3516958"/>
              <a:ext cx="136711" cy="118786"/>
            </a:xfrm>
            <a:custGeom>
              <a:avLst/>
              <a:gdLst/>
              <a:ahLst/>
              <a:cxnLst/>
              <a:rect l="0" t="0" r="0" b="0"/>
              <a:pathLst>
                <a:path w="136711" h="118786">
                  <a:moveTo>
                    <a:pt x="0" y="0"/>
                  </a:moveTo>
                  <a:lnTo>
                    <a:pt x="0" y="118786"/>
                  </a:lnTo>
                  <a:lnTo>
                    <a:pt x="136711" y="11878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231" name="pl212"/>
            <p:cNvSpPr/>
            <p:nvPr/>
          </p:nvSpPr>
          <p:spPr>
            <a:xfrm>
              <a:off x="8491544" y="359946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232" name="pl213"/>
            <p:cNvSpPr/>
            <p:nvPr/>
          </p:nvSpPr>
          <p:spPr>
            <a:xfrm>
              <a:off x="8742183" y="3180567"/>
              <a:ext cx="0" cy="185523"/>
            </a:xfrm>
            <a:custGeom>
              <a:avLst/>
              <a:gdLst/>
              <a:ahLst/>
              <a:cxnLst/>
              <a:rect l="0" t="0" r="0" b="0"/>
              <a:pathLst>
                <a:path h="185523">
                  <a:moveTo>
                    <a:pt x="0" y="185523"/>
                  </a:moveTo>
                  <a:lnTo>
                    <a:pt x="0" y="0"/>
                  </a:lnTo>
                </a:path>
              </a:pathLst>
            </a:custGeom>
            <a:ln w="13550" cap="flat">
              <a:solidFill>
                <a:srgbClr val="333333">
                  <a:alpha val="100000"/>
                </a:srgbClr>
              </a:solidFill>
              <a:prstDash val="solid"/>
              <a:round/>
            </a:ln>
          </p:spPr>
          <p:txBody>
            <a:bodyPr/>
            <a:lstStyle/>
            <a:p>
              <a:endParaRPr/>
            </a:p>
          </p:txBody>
        </p:sp>
        <p:sp>
          <p:nvSpPr>
            <p:cNvPr id="233" name="pl214"/>
            <p:cNvSpPr/>
            <p:nvPr/>
          </p:nvSpPr>
          <p:spPr>
            <a:xfrm>
              <a:off x="8742183" y="3500420"/>
              <a:ext cx="0" cy="98866"/>
            </a:xfrm>
            <a:custGeom>
              <a:avLst/>
              <a:gdLst/>
              <a:ahLst/>
              <a:cxnLst/>
              <a:rect l="0" t="0" r="0" b="0"/>
              <a:pathLst>
                <a:path h="98866">
                  <a:moveTo>
                    <a:pt x="0" y="0"/>
                  </a:moveTo>
                  <a:lnTo>
                    <a:pt x="0" y="98866"/>
                  </a:lnTo>
                </a:path>
              </a:pathLst>
            </a:custGeom>
            <a:ln w="13550" cap="flat">
              <a:solidFill>
                <a:srgbClr val="333333">
                  <a:alpha val="100000"/>
                </a:srgbClr>
              </a:solidFill>
              <a:prstDash val="solid"/>
              <a:round/>
            </a:ln>
          </p:spPr>
          <p:txBody>
            <a:bodyPr/>
            <a:lstStyle/>
            <a:p>
              <a:endParaRPr/>
            </a:p>
          </p:txBody>
        </p:sp>
        <p:sp>
          <p:nvSpPr>
            <p:cNvPr id="234" name="pg215"/>
            <p:cNvSpPr/>
            <p:nvPr/>
          </p:nvSpPr>
          <p:spPr>
            <a:xfrm>
              <a:off x="8673827" y="3366091"/>
              <a:ext cx="136711" cy="134329"/>
            </a:xfrm>
            <a:custGeom>
              <a:avLst/>
              <a:gdLst/>
              <a:ahLst/>
              <a:cxnLst/>
              <a:rect l="0" t="0" r="0" b="0"/>
              <a:pathLst>
                <a:path w="136711" h="134329">
                  <a:moveTo>
                    <a:pt x="0" y="0"/>
                  </a:moveTo>
                  <a:lnTo>
                    <a:pt x="0" y="134329"/>
                  </a:lnTo>
                  <a:lnTo>
                    <a:pt x="136711" y="13432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p>
              <a:endParaRPr/>
            </a:p>
          </p:txBody>
        </p:sp>
        <p:sp>
          <p:nvSpPr>
            <p:cNvPr id="235" name="pl216"/>
            <p:cNvSpPr/>
            <p:nvPr/>
          </p:nvSpPr>
          <p:spPr>
            <a:xfrm>
              <a:off x="8673827" y="3424131"/>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p>
              <a:endParaRPr/>
            </a:p>
          </p:txBody>
        </p:sp>
        <p:sp>
          <p:nvSpPr>
            <p:cNvPr id="236" name="rc217"/>
            <p:cNvSpPr/>
            <p:nvPr/>
          </p:nvSpPr>
          <p:spPr>
            <a:xfrm>
              <a:off x="2302863" y="2826444"/>
              <a:ext cx="2155491" cy="291578"/>
            </a:xfrm>
            <a:prstGeom prst="rect">
              <a:avLst/>
            </a:prstGeom>
            <a:solidFill>
              <a:srgbClr val="D9D9D9">
                <a:alpha val="100000"/>
              </a:srgbClr>
            </a:solidFill>
          </p:spPr>
          <p:txBody>
            <a:bodyPr/>
            <a:lstStyle/>
            <a:p>
              <a:endParaRPr/>
            </a:p>
          </p:txBody>
        </p:sp>
        <p:sp>
          <p:nvSpPr>
            <p:cNvPr id="237" name="tx218"/>
            <p:cNvSpPr/>
            <p:nvPr/>
          </p:nvSpPr>
          <p:spPr>
            <a:xfrm>
              <a:off x="3221858" y="2915083"/>
              <a:ext cx="3175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C</a:t>
              </a:r>
              <a:r>
                <a:rPr sz="1500" dirty="0" err="1" smtClean="0">
                  <a:solidFill>
                    <a:srgbClr val="1A1A1A">
                      <a:alpha val="100000"/>
                    </a:srgbClr>
                  </a:solidFill>
                  <a:latin typeface="Calibri"/>
                  <a:cs typeface="Calibri"/>
                </a:rPr>
                <a:t>ost</a:t>
              </a:r>
              <a:endParaRPr sz="1500" dirty="0">
                <a:solidFill>
                  <a:srgbClr val="1A1A1A">
                    <a:alpha val="100000"/>
                  </a:srgbClr>
                </a:solidFill>
                <a:latin typeface="Calibri"/>
                <a:cs typeface="Calibri"/>
              </a:endParaRPr>
            </a:p>
          </p:txBody>
        </p:sp>
        <p:sp>
          <p:nvSpPr>
            <p:cNvPr id="238" name="rc219"/>
            <p:cNvSpPr/>
            <p:nvPr/>
          </p:nvSpPr>
          <p:spPr>
            <a:xfrm>
              <a:off x="4527943" y="2826444"/>
              <a:ext cx="2155491" cy="291578"/>
            </a:xfrm>
            <a:prstGeom prst="rect">
              <a:avLst/>
            </a:prstGeom>
            <a:solidFill>
              <a:srgbClr val="D9D9D9">
                <a:alpha val="100000"/>
              </a:srgbClr>
            </a:solidFill>
          </p:spPr>
          <p:txBody>
            <a:bodyPr/>
            <a:lstStyle/>
            <a:p>
              <a:endParaRPr/>
            </a:p>
          </p:txBody>
        </p:sp>
        <p:sp>
          <p:nvSpPr>
            <p:cNvPr id="239" name="tx220"/>
            <p:cNvSpPr/>
            <p:nvPr/>
          </p:nvSpPr>
          <p:spPr>
            <a:xfrm>
              <a:off x="5281839" y="2864283"/>
              <a:ext cx="647700" cy="1651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R</a:t>
              </a:r>
              <a:r>
                <a:rPr sz="1500" dirty="0" smtClean="0">
                  <a:solidFill>
                    <a:srgbClr val="1A1A1A">
                      <a:alpha val="100000"/>
                    </a:srgbClr>
                  </a:solidFill>
                  <a:latin typeface="Calibri"/>
                  <a:cs typeface="Calibri"/>
                </a:rPr>
                <a:t>out</a:t>
              </a:r>
              <a:r>
                <a:rPr lang="ca-ES" sz="1500" dirty="0" smtClean="0">
                  <a:solidFill>
                    <a:srgbClr val="1A1A1A">
                      <a:alpha val="100000"/>
                    </a:srgbClr>
                  </a:solidFill>
                  <a:latin typeface="Calibri"/>
                  <a:cs typeface="Calibri"/>
                </a:rPr>
                <a:t>ing</a:t>
              </a:r>
              <a:r>
                <a:rPr lang="ca-ES" sz="1500" dirty="0">
                  <a:solidFill>
                    <a:srgbClr val="1A1A1A">
                      <a:alpha val="100000"/>
                    </a:srgbClr>
                  </a:solidFill>
                  <a:latin typeface="Calibri"/>
                  <a:cs typeface="Calibri"/>
                </a:rPr>
                <a:t> E</a:t>
              </a:r>
              <a:r>
                <a:rPr sz="1500" dirty="0" err="1" smtClean="0">
                  <a:solidFill>
                    <a:srgbClr val="1A1A1A">
                      <a:alpha val="100000"/>
                    </a:srgbClr>
                  </a:solidFill>
                  <a:latin typeface="Calibri"/>
                  <a:cs typeface="Calibri"/>
                </a:rPr>
                <a:t>ff</a:t>
              </a:r>
              <a:r>
                <a:rPr lang="ca-ES" sz="1500" dirty="0" smtClean="0">
                  <a:solidFill>
                    <a:srgbClr val="1A1A1A">
                      <a:alpha val="100000"/>
                    </a:srgbClr>
                  </a:solidFill>
                  <a:latin typeface="Calibri"/>
                  <a:cs typeface="Calibri"/>
                </a:rPr>
                <a:t>iciency</a:t>
              </a:r>
              <a:endParaRPr sz="1500" dirty="0">
                <a:solidFill>
                  <a:srgbClr val="1A1A1A">
                    <a:alpha val="100000"/>
                  </a:srgbClr>
                </a:solidFill>
                <a:latin typeface="Calibri"/>
                <a:cs typeface="Calibri"/>
              </a:endParaRPr>
            </a:p>
          </p:txBody>
        </p:sp>
        <p:sp>
          <p:nvSpPr>
            <p:cNvPr id="240" name="rc221"/>
            <p:cNvSpPr/>
            <p:nvPr/>
          </p:nvSpPr>
          <p:spPr>
            <a:xfrm>
              <a:off x="6753024" y="2826444"/>
              <a:ext cx="2155491" cy="291578"/>
            </a:xfrm>
            <a:prstGeom prst="rect">
              <a:avLst/>
            </a:prstGeom>
            <a:solidFill>
              <a:srgbClr val="D9D9D9">
                <a:alpha val="100000"/>
              </a:srgbClr>
            </a:solidFill>
          </p:spPr>
          <p:txBody>
            <a:bodyPr/>
            <a:lstStyle/>
            <a:p>
              <a:endParaRPr/>
            </a:p>
          </p:txBody>
        </p:sp>
        <p:sp>
          <p:nvSpPr>
            <p:cNvPr id="241" name="tx222"/>
            <p:cNvSpPr/>
            <p:nvPr/>
          </p:nvSpPr>
          <p:spPr>
            <a:xfrm>
              <a:off x="7583120" y="2876983"/>
              <a:ext cx="495300" cy="1524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smtClean="0">
                  <a:solidFill>
                    <a:srgbClr val="1A1A1A">
                      <a:alpha val="100000"/>
                    </a:srgbClr>
                  </a:solidFill>
                  <a:latin typeface="Calibri"/>
                  <a:cs typeface="Calibri"/>
                </a:rPr>
                <a:t>Storage C</a:t>
              </a:r>
              <a:r>
                <a:rPr sz="1500" dirty="0" err="1" smtClean="0">
                  <a:solidFill>
                    <a:srgbClr val="1A1A1A">
                      <a:alpha val="100000"/>
                    </a:srgbClr>
                  </a:solidFill>
                  <a:latin typeface="Calibri"/>
                  <a:cs typeface="Calibri"/>
                </a:rPr>
                <a:t>ap</a:t>
              </a:r>
              <a:r>
                <a:rPr lang="ca-ES" sz="1500" dirty="0" smtClean="0">
                  <a:solidFill>
                    <a:srgbClr val="1A1A1A">
                      <a:alpha val="100000"/>
                    </a:srgbClr>
                  </a:solidFill>
                  <a:latin typeface="Calibri"/>
                  <a:cs typeface="Calibri"/>
                </a:rPr>
                <a:t>acity</a:t>
              </a:r>
              <a:endParaRPr sz="1500" dirty="0">
                <a:solidFill>
                  <a:srgbClr val="1A1A1A">
                    <a:alpha val="100000"/>
                  </a:srgbClr>
                </a:solidFill>
                <a:latin typeface="Calibri"/>
                <a:cs typeface="Calibri"/>
              </a:endParaRPr>
            </a:p>
          </p:txBody>
        </p:sp>
        <p:sp>
          <p:nvSpPr>
            <p:cNvPr id="242" name="pl223"/>
            <p:cNvSpPr/>
            <p:nvPr/>
          </p:nvSpPr>
          <p:spPr>
            <a:xfrm>
              <a:off x="2651478"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3" name="pl224"/>
            <p:cNvSpPr/>
            <p:nvPr/>
          </p:nvSpPr>
          <p:spPr>
            <a:xfrm>
              <a:off x="3016043"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4" name="pl225"/>
            <p:cNvSpPr/>
            <p:nvPr/>
          </p:nvSpPr>
          <p:spPr>
            <a:xfrm>
              <a:off x="3380608"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5" name="pl226"/>
            <p:cNvSpPr/>
            <p:nvPr/>
          </p:nvSpPr>
          <p:spPr>
            <a:xfrm>
              <a:off x="3745174"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6" name="pl227"/>
            <p:cNvSpPr/>
            <p:nvPr/>
          </p:nvSpPr>
          <p:spPr>
            <a:xfrm>
              <a:off x="410973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7" name="tx228"/>
            <p:cNvSpPr/>
            <p:nvPr/>
          </p:nvSpPr>
          <p:spPr>
            <a:xfrm>
              <a:off x="2537178"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0.6</a:t>
              </a:r>
            </a:p>
          </p:txBody>
        </p:sp>
        <p:sp>
          <p:nvSpPr>
            <p:cNvPr id="248" name="tx229"/>
            <p:cNvSpPr/>
            <p:nvPr/>
          </p:nvSpPr>
          <p:spPr>
            <a:xfrm>
              <a:off x="2901743"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0.8</a:t>
              </a:r>
            </a:p>
          </p:txBody>
        </p:sp>
        <p:sp>
          <p:nvSpPr>
            <p:cNvPr id="249" name="tx230"/>
            <p:cNvSpPr/>
            <p:nvPr/>
          </p:nvSpPr>
          <p:spPr>
            <a:xfrm>
              <a:off x="3266308"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50" name="tx231"/>
            <p:cNvSpPr/>
            <p:nvPr/>
          </p:nvSpPr>
          <p:spPr>
            <a:xfrm>
              <a:off x="3630874"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1.2</a:t>
              </a:r>
            </a:p>
          </p:txBody>
        </p:sp>
        <p:sp>
          <p:nvSpPr>
            <p:cNvPr id="251" name="tx232"/>
            <p:cNvSpPr/>
            <p:nvPr/>
          </p:nvSpPr>
          <p:spPr>
            <a:xfrm>
              <a:off x="399543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1.4</a:t>
              </a:r>
            </a:p>
          </p:txBody>
        </p:sp>
        <p:sp>
          <p:nvSpPr>
            <p:cNvPr id="252" name="pl233"/>
            <p:cNvSpPr/>
            <p:nvPr/>
          </p:nvSpPr>
          <p:spPr>
            <a:xfrm>
              <a:off x="487655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53" name="pl234"/>
            <p:cNvSpPr/>
            <p:nvPr/>
          </p:nvSpPr>
          <p:spPr>
            <a:xfrm>
              <a:off x="5241124"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54" name="pl235"/>
            <p:cNvSpPr/>
            <p:nvPr/>
          </p:nvSpPr>
          <p:spPr>
            <a:xfrm>
              <a:off x="560568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55" name="pl236"/>
            <p:cNvSpPr/>
            <p:nvPr/>
          </p:nvSpPr>
          <p:spPr>
            <a:xfrm>
              <a:off x="5970254"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56" name="pl237"/>
            <p:cNvSpPr/>
            <p:nvPr/>
          </p:nvSpPr>
          <p:spPr>
            <a:xfrm>
              <a:off x="633481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57" name="tx238"/>
            <p:cNvSpPr/>
            <p:nvPr/>
          </p:nvSpPr>
          <p:spPr>
            <a:xfrm>
              <a:off x="476225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0.6</a:t>
              </a:r>
            </a:p>
          </p:txBody>
        </p:sp>
        <p:sp>
          <p:nvSpPr>
            <p:cNvPr id="258" name="tx239"/>
            <p:cNvSpPr/>
            <p:nvPr/>
          </p:nvSpPr>
          <p:spPr>
            <a:xfrm>
              <a:off x="5126824"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0.8</a:t>
              </a:r>
            </a:p>
          </p:txBody>
        </p:sp>
        <p:sp>
          <p:nvSpPr>
            <p:cNvPr id="259" name="tx240"/>
            <p:cNvSpPr/>
            <p:nvPr/>
          </p:nvSpPr>
          <p:spPr>
            <a:xfrm>
              <a:off x="549138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60" name="tx241"/>
            <p:cNvSpPr/>
            <p:nvPr/>
          </p:nvSpPr>
          <p:spPr>
            <a:xfrm>
              <a:off x="5855954"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1.2</a:t>
              </a:r>
            </a:p>
          </p:txBody>
        </p:sp>
        <p:sp>
          <p:nvSpPr>
            <p:cNvPr id="261" name="tx242"/>
            <p:cNvSpPr/>
            <p:nvPr/>
          </p:nvSpPr>
          <p:spPr>
            <a:xfrm>
              <a:off x="622051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1.4</a:t>
              </a:r>
            </a:p>
          </p:txBody>
        </p:sp>
        <p:sp>
          <p:nvSpPr>
            <p:cNvPr id="262" name="pl243"/>
            <p:cNvSpPr/>
            <p:nvPr/>
          </p:nvSpPr>
          <p:spPr>
            <a:xfrm>
              <a:off x="710163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63" name="pl244"/>
            <p:cNvSpPr/>
            <p:nvPr/>
          </p:nvSpPr>
          <p:spPr>
            <a:xfrm>
              <a:off x="7466204"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64" name="pl245"/>
            <p:cNvSpPr/>
            <p:nvPr/>
          </p:nvSpPr>
          <p:spPr>
            <a:xfrm>
              <a:off x="7830770"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65" name="pl246"/>
            <p:cNvSpPr/>
            <p:nvPr/>
          </p:nvSpPr>
          <p:spPr>
            <a:xfrm>
              <a:off x="8195335"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66" name="pl247"/>
            <p:cNvSpPr/>
            <p:nvPr/>
          </p:nvSpPr>
          <p:spPr>
            <a:xfrm>
              <a:off x="8559900"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67" name="tx248"/>
            <p:cNvSpPr/>
            <p:nvPr/>
          </p:nvSpPr>
          <p:spPr>
            <a:xfrm>
              <a:off x="698733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0.6</a:t>
              </a:r>
            </a:p>
          </p:txBody>
        </p:sp>
        <p:sp>
          <p:nvSpPr>
            <p:cNvPr id="268" name="tx249"/>
            <p:cNvSpPr/>
            <p:nvPr/>
          </p:nvSpPr>
          <p:spPr>
            <a:xfrm>
              <a:off x="7351904"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0.8</a:t>
              </a:r>
            </a:p>
          </p:txBody>
        </p:sp>
        <p:sp>
          <p:nvSpPr>
            <p:cNvPr id="269" name="tx250"/>
            <p:cNvSpPr/>
            <p:nvPr/>
          </p:nvSpPr>
          <p:spPr>
            <a:xfrm>
              <a:off x="7716470"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70" name="tx251"/>
            <p:cNvSpPr/>
            <p:nvPr/>
          </p:nvSpPr>
          <p:spPr>
            <a:xfrm>
              <a:off x="8081035"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1.2</a:t>
              </a:r>
            </a:p>
          </p:txBody>
        </p:sp>
        <p:sp>
          <p:nvSpPr>
            <p:cNvPr id="271" name="tx252"/>
            <p:cNvSpPr/>
            <p:nvPr/>
          </p:nvSpPr>
          <p:spPr>
            <a:xfrm>
              <a:off x="8445600"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1.4</a:t>
              </a:r>
            </a:p>
          </p:txBody>
        </p:sp>
        <p:sp>
          <p:nvSpPr>
            <p:cNvPr id="272" name="tx253"/>
            <p:cNvSpPr/>
            <p:nvPr/>
          </p:nvSpPr>
          <p:spPr>
            <a:xfrm>
              <a:off x="2011633" y="4218347"/>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73" name="tx254"/>
            <p:cNvSpPr/>
            <p:nvPr/>
          </p:nvSpPr>
          <p:spPr>
            <a:xfrm>
              <a:off x="2011633" y="3906987"/>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74" name="tx255"/>
            <p:cNvSpPr/>
            <p:nvPr/>
          </p:nvSpPr>
          <p:spPr>
            <a:xfrm>
              <a:off x="2011633" y="3595626"/>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75" name="tx256"/>
            <p:cNvSpPr/>
            <p:nvPr/>
          </p:nvSpPr>
          <p:spPr>
            <a:xfrm>
              <a:off x="2011633" y="328426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76" name="pl257"/>
            <p:cNvSpPr/>
            <p:nvPr/>
          </p:nvSpPr>
          <p:spPr>
            <a:xfrm>
              <a:off x="2268068" y="427549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77" name="pl258"/>
            <p:cNvSpPr/>
            <p:nvPr/>
          </p:nvSpPr>
          <p:spPr>
            <a:xfrm>
              <a:off x="2268068" y="396413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78" name="pl259"/>
            <p:cNvSpPr/>
            <p:nvPr/>
          </p:nvSpPr>
          <p:spPr>
            <a:xfrm>
              <a:off x="2268068" y="3652776"/>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79" name="pl260"/>
            <p:cNvSpPr/>
            <p:nvPr/>
          </p:nvSpPr>
          <p:spPr>
            <a:xfrm>
              <a:off x="2268068" y="334141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80" name="tx261"/>
            <p:cNvSpPr/>
            <p:nvPr/>
          </p:nvSpPr>
          <p:spPr>
            <a:xfrm>
              <a:off x="5082505" y="4727834"/>
              <a:ext cx="1046367" cy="1651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000000">
                      <a:alpha val="100000"/>
                    </a:srgbClr>
                  </a:solidFill>
                  <a:latin typeface="Calibri"/>
                  <a:cs typeface="Calibri"/>
                </a:rPr>
                <a:t>Scaling factor</a:t>
              </a:r>
            </a:p>
          </p:txBody>
        </p:sp>
        <p:sp>
          <p:nvSpPr>
            <p:cNvPr id="281" name="tx262"/>
            <p:cNvSpPr/>
            <p:nvPr/>
          </p:nvSpPr>
          <p:spPr>
            <a:xfrm rot="-5400000">
              <a:off x="1624544" y="3742518"/>
              <a:ext cx="431800" cy="127000"/>
            </a:xfrm>
            <a:prstGeom prst="rect">
              <a:avLst/>
            </a:prstGeom>
            <a:noFill/>
          </p:spPr>
          <p:txBody>
            <a:bodyPr wrap="none" lIns="0" tIns="0" rIns="0" bIns="0" anchor="ctr" anchorCtr="1"/>
            <a:lstStyle/>
            <a:p>
              <a:pPr>
                <a:lnSpc>
                  <a:spcPts val="1500"/>
                </a:lnSpc>
              </a:pPr>
              <a:r>
                <a:rPr lang="ca-ES" sz="1500" dirty="0">
                  <a:solidFill>
                    <a:srgbClr val="000000">
                      <a:alpha val="100000"/>
                    </a:srgbClr>
                  </a:solidFill>
                  <a:cs typeface="Calibri"/>
                </a:rPr>
                <a:t>Variable ratio vs wild-type</a:t>
              </a:r>
            </a:p>
          </p:txBody>
        </p:sp>
      </p:grpSp>
      <p:pic>
        <p:nvPicPr>
          <p:cNvPr id="282" name="Picture 281"/>
          <p:cNvPicPr>
            <a:picLocks noChangeAspect="1"/>
          </p:cNvPicPr>
          <p:nvPr/>
        </p:nvPicPr>
        <p:blipFill rotWithShape="1">
          <a:blip r:embed="rId3"/>
          <a:srcRect l="10283" t="14459" r="52300" b="6708"/>
          <a:stretch/>
        </p:blipFill>
        <p:spPr>
          <a:xfrm flipV="1">
            <a:off x="270662" y="0"/>
            <a:ext cx="1547089" cy="2196630"/>
          </a:xfrm>
          <a:prstGeom prst="rect">
            <a:avLst/>
          </a:prstGeom>
        </p:spPr>
      </p:pic>
      <p:grpSp>
        <p:nvGrpSpPr>
          <p:cNvPr id="4" name="Group 3"/>
          <p:cNvGrpSpPr/>
          <p:nvPr/>
        </p:nvGrpSpPr>
        <p:grpSpPr>
          <a:xfrm>
            <a:off x="9198253" y="1034857"/>
            <a:ext cx="2554169" cy="1194830"/>
            <a:chOff x="8484732" y="1046579"/>
            <a:chExt cx="2554169" cy="1194830"/>
          </a:xfrm>
        </p:grpSpPr>
        <p:pic>
          <p:nvPicPr>
            <p:cNvPr id="21" name="Picture 20"/>
            <p:cNvPicPr>
              <a:picLocks noChangeAspect="1"/>
            </p:cNvPicPr>
            <p:nvPr/>
          </p:nvPicPr>
          <p:blipFill rotWithShape="1">
            <a:blip r:embed="rId4"/>
            <a:srcRect l="53913" b="78198"/>
            <a:stretch/>
          </p:blipFill>
          <p:spPr>
            <a:xfrm>
              <a:off x="9699171" y="1046579"/>
              <a:ext cx="1339730" cy="1194830"/>
            </a:xfrm>
            <a:prstGeom prst="rect">
              <a:avLst/>
            </a:prstGeom>
          </p:spPr>
        </p:pic>
        <p:pic>
          <p:nvPicPr>
            <p:cNvPr id="283" name="Picture 282"/>
            <p:cNvPicPr>
              <a:picLocks noChangeAspect="1"/>
            </p:cNvPicPr>
            <p:nvPr/>
          </p:nvPicPr>
          <p:blipFill rotWithShape="1">
            <a:blip r:embed="rId4"/>
            <a:srcRect r="57599" b="78198"/>
            <a:stretch/>
          </p:blipFill>
          <p:spPr>
            <a:xfrm>
              <a:off x="8484732" y="1273046"/>
              <a:ext cx="922764" cy="894522"/>
            </a:xfrm>
            <a:prstGeom prst="rect">
              <a:avLst/>
            </a:prstGeom>
          </p:spPr>
        </p:pic>
      </p:grpSp>
      <p:sp>
        <p:nvSpPr>
          <p:cNvPr id="284" name="Title 1"/>
          <p:cNvSpPr txBox="1">
            <a:spLocks/>
          </p:cNvSpPr>
          <p:nvPr/>
        </p:nvSpPr>
        <p:spPr>
          <a:xfrm>
            <a:off x="1952918" y="217656"/>
            <a:ext cx="8953604"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3600" dirty="0" smtClean="0"/>
              <a:t>Tree size increases storage capacity</a:t>
            </a:r>
            <a:endParaRPr lang="en-US" sz="3600" dirty="0"/>
          </a:p>
        </p:txBody>
      </p:sp>
      <p:sp>
        <p:nvSpPr>
          <p:cNvPr id="6" name="Slide Number Placeholder 5"/>
          <p:cNvSpPr>
            <a:spLocks noGrp="1"/>
          </p:cNvSpPr>
          <p:nvPr>
            <p:ph type="sldNum" sz="quarter" idx="12"/>
          </p:nvPr>
        </p:nvSpPr>
        <p:spPr/>
        <p:txBody>
          <a:bodyPr/>
          <a:lstStyle/>
          <a:p>
            <a:fld id="{2BC1C898-5861-4646-8145-B26DFD443158}" type="slidenum">
              <a:rPr lang="en-US" smtClean="0"/>
              <a:t>31</a:t>
            </a:fld>
            <a:endParaRPr lang="en-US"/>
          </a:p>
        </p:txBody>
      </p:sp>
    </p:spTree>
    <p:extLst>
      <p:ext uri="{BB962C8B-B14F-4D97-AF65-F5344CB8AC3E}">
        <p14:creationId xmlns:p14="http://schemas.microsoft.com/office/powerpoint/2010/main" val="366289381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57363" y="300534"/>
            <a:ext cx="6956008" cy="1325563"/>
          </a:xfrm>
        </p:spPr>
        <p:txBody>
          <a:bodyPr>
            <a:normAutofit/>
          </a:bodyPr>
          <a:lstStyle/>
          <a:p>
            <a:r>
              <a:rPr lang="en-US" sz="3600" dirty="0" smtClean="0"/>
              <a:t>Dendrite straightness increases routing efficiency</a:t>
            </a:r>
            <a:endParaRPr lang="en-US" sz="3600" dirty="0"/>
          </a:p>
        </p:txBody>
      </p:sp>
      <p:grpSp>
        <p:nvGrpSpPr>
          <p:cNvPr id="4" name="grp2"/>
          <p:cNvGrpSpPr/>
          <p:nvPr/>
        </p:nvGrpSpPr>
        <p:grpSpPr>
          <a:xfrm>
            <a:off x="1205718" y="1826650"/>
            <a:ext cx="9041222" cy="4633947"/>
            <a:chOff x="1720054" y="2571748"/>
            <a:chExt cx="7258050" cy="2419350"/>
          </a:xfrm>
        </p:grpSpPr>
        <p:sp>
          <p:nvSpPr>
            <p:cNvPr id="5" name="rc4"/>
            <p:cNvSpPr/>
            <p:nvPr/>
          </p:nvSpPr>
          <p:spPr>
            <a:xfrm>
              <a:off x="1720054" y="2571748"/>
              <a:ext cx="7258050" cy="2419350"/>
            </a:xfrm>
            <a:prstGeom prst="rect">
              <a:avLst/>
            </a:prstGeom>
            <a:solidFill>
              <a:srgbClr val="FFFFFF">
                <a:alpha val="100000"/>
              </a:srgbClr>
            </a:solidFill>
            <a:ln w="13550" cap="rnd">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 name="rc5"/>
            <p:cNvSpPr/>
            <p:nvPr/>
          </p:nvSpPr>
          <p:spPr>
            <a:xfrm>
              <a:off x="2302863" y="3118022"/>
              <a:ext cx="2155491" cy="1375992"/>
            </a:xfrm>
            <a:prstGeom prst="rect">
              <a:avLst/>
            </a:prstGeom>
            <a:solidFill>
              <a:srgbClr val="EBEBEB">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 name="pl6"/>
            <p:cNvSpPr/>
            <p:nvPr/>
          </p:nvSpPr>
          <p:spPr>
            <a:xfrm>
              <a:off x="2302863" y="436956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 name="pl7"/>
            <p:cNvSpPr/>
            <p:nvPr/>
          </p:nvSpPr>
          <p:spPr>
            <a:xfrm>
              <a:off x="2302863" y="3875693"/>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 name="pl8"/>
            <p:cNvSpPr/>
            <p:nvPr/>
          </p:nvSpPr>
          <p:spPr>
            <a:xfrm>
              <a:off x="2302863" y="3381824"/>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 name="pl9"/>
            <p:cNvSpPr/>
            <p:nvPr/>
          </p:nvSpPr>
          <p:spPr>
            <a:xfrm>
              <a:off x="2697049"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 name="pl10"/>
            <p:cNvSpPr/>
            <p:nvPr/>
          </p:nvSpPr>
          <p:spPr>
            <a:xfrm>
              <a:off x="3152755"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 name="pl11"/>
            <p:cNvSpPr/>
            <p:nvPr/>
          </p:nvSpPr>
          <p:spPr>
            <a:xfrm>
              <a:off x="360846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 name="pl12"/>
            <p:cNvSpPr/>
            <p:nvPr/>
          </p:nvSpPr>
          <p:spPr>
            <a:xfrm>
              <a:off x="4064168"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 name="pl13"/>
            <p:cNvSpPr/>
            <p:nvPr/>
          </p:nvSpPr>
          <p:spPr>
            <a:xfrm>
              <a:off x="2302863" y="412262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 name="pl14"/>
            <p:cNvSpPr/>
            <p:nvPr/>
          </p:nvSpPr>
          <p:spPr>
            <a:xfrm>
              <a:off x="2302863" y="362875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 name="pl15"/>
            <p:cNvSpPr/>
            <p:nvPr/>
          </p:nvSpPr>
          <p:spPr>
            <a:xfrm>
              <a:off x="2302863" y="3134889"/>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 name="pl16"/>
            <p:cNvSpPr/>
            <p:nvPr/>
          </p:nvSpPr>
          <p:spPr>
            <a:xfrm>
              <a:off x="246919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 name="pl17"/>
            <p:cNvSpPr/>
            <p:nvPr/>
          </p:nvSpPr>
          <p:spPr>
            <a:xfrm>
              <a:off x="2924902"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 name="pl18"/>
            <p:cNvSpPr/>
            <p:nvPr/>
          </p:nvSpPr>
          <p:spPr>
            <a:xfrm>
              <a:off x="3380608"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 name="pl19"/>
            <p:cNvSpPr/>
            <p:nvPr/>
          </p:nvSpPr>
          <p:spPr>
            <a:xfrm>
              <a:off x="3836315"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 name="pl20"/>
            <p:cNvSpPr/>
            <p:nvPr/>
          </p:nvSpPr>
          <p:spPr>
            <a:xfrm>
              <a:off x="4292021"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2" name="pl21"/>
            <p:cNvSpPr/>
            <p:nvPr/>
          </p:nvSpPr>
          <p:spPr>
            <a:xfrm>
              <a:off x="2469196" y="3846213"/>
              <a:ext cx="0" cy="115014"/>
            </a:xfrm>
            <a:custGeom>
              <a:avLst/>
              <a:gdLst/>
              <a:ahLst/>
              <a:cxnLst/>
              <a:rect l="0" t="0" r="0" b="0"/>
              <a:pathLst>
                <a:path h="115014">
                  <a:moveTo>
                    <a:pt x="0" y="11501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3" name="pl22"/>
            <p:cNvSpPr/>
            <p:nvPr/>
          </p:nvSpPr>
          <p:spPr>
            <a:xfrm>
              <a:off x="2469196" y="4057752"/>
              <a:ext cx="0" cy="21714"/>
            </a:xfrm>
            <a:custGeom>
              <a:avLst/>
              <a:gdLst/>
              <a:ahLst/>
              <a:cxnLst/>
              <a:rect l="0" t="0" r="0" b="0"/>
              <a:pathLst>
                <a:path h="21714">
                  <a:moveTo>
                    <a:pt x="0" y="0"/>
                  </a:moveTo>
                  <a:lnTo>
                    <a:pt x="0" y="21714"/>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4" name="pg23"/>
            <p:cNvSpPr/>
            <p:nvPr/>
          </p:nvSpPr>
          <p:spPr>
            <a:xfrm>
              <a:off x="2400840" y="3961227"/>
              <a:ext cx="136711" cy="96524"/>
            </a:xfrm>
            <a:custGeom>
              <a:avLst/>
              <a:gdLst/>
              <a:ahLst/>
              <a:cxnLst/>
              <a:rect l="0" t="0" r="0" b="0"/>
              <a:pathLst>
                <a:path w="136711" h="96524">
                  <a:moveTo>
                    <a:pt x="0" y="0"/>
                  </a:moveTo>
                  <a:lnTo>
                    <a:pt x="0" y="96524"/>
                  </a:lnTo>
                  <a:lnTo>
                    <a:pt x="136711" y="9652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5" name="pl24"/>
            <p:cNvSpPr/>
            <p:nvPr/>
          </p:nvSpPr>
          <p:spPr>
            <a:xfrm>
              <a:off x="2400840" y="4040673"/>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6" name="pl25"/>
            <p:cNvSpPr/>
            <p:nvPr/>
          </p:nvSpPr>
          <p:spPr>
            <a:xfrm>
              <a:off x="2651478" y="3940050"/>
              <a:ext cx="0" cy="41670"/>
            </a:xfrm>
            <a:custGeom>
              <a:avLst/>
              <a:gdLst/>
              <a:ahLst/>
              <a:cxnLst/>
              <a:rect l="0" t="0" r="0" b="0"/>
              <a:pathLst>
                <a:path h="41670">
                  <a:moveTo>
                    <a:pt x="0" y="4167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7" name="pl26"/>
            <p:cNvSpPr/>
            <p:nvPr/>
          </p:nvSpPr>
          <p:spPr>
            <a:xfrm>
              <a:off x="2651478" y="4093049"/>
              <a:ext cx="0" cy="5685"/>
            </a:xfrm>
            <a:custGeom>
              <a:avLst/>
              <a:gdLst/>
              <a:ahLst/>
              <a:cxnLst/>
              <a:rect l="0" t="0" r="0" b="0"/>
              <a:pathLst>
                <a:path h="5685">
                  <a:moveTo>
                    <a:pt x="0" y="0"/>
                  </a:moveTo>
                  <a:lnTo>
                    <a:pt x="0" y="5685"/>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8" name="pg27"/>
            <p:cNvSpPr/>
            <p:nvPr/>
          </p:nvSpPr>
          <p:spPr>
            <a:xfrm>
              <a:off x="2583122" y="3981720"/>
              <a:ext cx="136711" cy="111329"/>
            </a:xfrm>
            <a:custGeom>
              <a:avLst/>
              <a:gdLst/>
              <a:ahLst/>
              <a:cxnLst/>
              <a:rect l="0" t="0" r="0" b="0"/>
              <a:pathLst>
                <a:path w="136711" h="111329">
                  <a:moveTo>
                    <a:pt x="0" y="0"/>
                  </a:moveTo>
                  <a:lnTo>
                    <a:pt x="0" y="111329"/>
                  </a:lnTo>
                  <a:lnTo>
                    <a:pt x="136711" y="11132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9" name="pl28"/>
            <p:cNvSpPr/>
            <p:nvPr/>
          </p:nvSpPr>
          <p:spPr>
            <a:xfrm>
              <a:off x="2583122" y="404699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0" name="pl29"/>
            <p:cNvSpPr/>
            <p:nvPr/>
          </p:nvSpPr>
          <p:spPr>
            <a:xfrm>
              <a:off x="2833761" y="3856373"/>
              <a:ext cx="0" cy="80729"/>
            </a:xfrm>
            <a:custGeom>
              <a:avLst/>
              <a:gdLst/>
              <a:ahLst/>
              <a:cxnLst/>
              <a:rect l="0" t="0" r="0" b="0"/>
              <a:pathLst>
                <a:path h="80729">
                  <a:moveTo>
                    <a:pt x="0" y="80729"/>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1" name="pl30"/>
            <p:cNvSpPr/>
            <p:nvPr/>
          </p:nvSpPr>
          <p:spPr>
            <a:xfrm>
              <a:off x="2833761" y="4044869"/>
              <a:ext cx="0" cy="82209"/>
            </a:xfrm>
            <a:custGeom>
              <a:avLst/>
              <a:gdLst/>
              <a:ahLst/>
              <a:cxnLst/>
              <a:rect l="0" t="0" r="0" b="0"/>
              <a:pathLst>
                <a:path h="82209">
                  <a:moveTo>
                    <a:pt x="0" y="0"/>
                  </a:moveTo>
                  <a:lnTo>
                    <a:pt x="0" y="82209"/>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2" name="pg31"/>
            <p:cNvSpPr/>
            <p:nvPr/>
          </p:nvSpPr>
          <p:spPr>
            <a:xfrm>
              <a:off x="2765405" y="3937103"/>
              <a:ext cx="136711" cy="107765"/>
            </a:xfrm>
            <a:custGeom>
              <a:avLst/>
              <a:gdLst/>
              <a:ahLst/>
              <a:cxnLst/>
              <a:rect l="0" t="0" r="0" b="0"/>
              <a:pathLst>
                <a:path w="136711" h="107765">
                  <a:moveTo>
                    <a:pt x="0" y="0"/>
                  </a:moveTo>
                  <a:lnTo>
                    <a:pt x="0" y="107765"/>
                  </a:lnTo>
                  <a:lnTo>
                    <a:pt x="136711" y="10776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3" name="pl32"/>
            <p:cNvSpPr/>
            <p:nvPr/>
          </p:nvSpPr>
          <p:spPr>
            <a:xfrm>
              <a:off x="2765405" y="4006973"/>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4" name="pl33"/>
            <p:cNvSpPr/>
            <p:nvPr/>
          </p:nvSpPr>
          <p:spPr>
            <a:xfrm>
              <a:off x="3016043" y="3865387"/>
              <a:ext cx="0" cy="52810"/>
            </a:xfrm>
            <a:custGeom>
              <a:avLst/>
              <a:gdLst/>
              <a:ahLst/>
              <a:cxnLst/>
              <a:rect l="0" t="0" r="0" b="0"/>
              <a:pathLst>
                <a:path h="52810">
                  <a:moveTo>
                    <a:pt x="0" y="5281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5" name="pl34"/>
            <p:cNvSpPr/>
            <p:nvPr/>
          </p:nvSpPr>
          <p:spPr>
            <a:xfrm>
              <a:off x="3016043" y="4050380"/>
              <a:ext cx="0" cy="49707"/>
            </a:xfrm>
            <a:custGeom>
              <a:avLst/>
              <a:gdLst/>
              <a:ahLst/>
              <a:cxnLst/>
              <a:rect l="0" t="0" r="0" b="0"/>
              <a:pathLst>
                <a:path h="49707">
                  <a:moveTo>
                    <a:pt x="0" y="0"/>
                  </a:moveTo>
                  <a:lnTo>
                    <a:pt x="0" y="49707"/>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6" name="pg35"/>
            <p:cNvSpPr/>
            <p:nvPr/>
          </p:nvSpPr>
          <p:spPr>
            <a:xfrm>
              <a:off x="2947687" y="3918197"/>
              <a:ext cx="136711" cy="132182"/>
            </a:xfrm>
            <a:custGeom>
              <a:avLst/>
              <a:gdLst/>
              <a:ahLst/>
              <a:cxnLst/>
              <a:rect l="0" t="0" r="0" b="0"/>
              <a:pathLst>
                <a:path w="136711" h="132182">
                  <a:moveTo>
                    <a:pt x="0" y="0"/>
                  </a:moveTo>
                  <a:lnTo>
                    <a:pt x="0" y="132182"/>
                  </a:lnTo>
                  <a:lnTo>
                    <a:pt x="136711" y="13218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7" name="pl36"/>
            <p:cNvSpPr/>
            <p:nvPr/>
          </p:nvSpPr>
          <p:spPr>
            <a:xfrm>
              <a:off x="2947687" y="396238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8" name="pl37"/>
            <p:cNvSpPr/>
            <p:nvPr/>
          </p:nvSpPr>
          <p:spPr>
            <a:xfrm>
              <a:off x="3198326" y="3797090"/>
              <a:ext cx="0" cy="65854"/>
            </a:xfrm>
            <a:custGeom>
              <a:avLst/>
              <a:gdLst/>
              <a:ahLst/>
              <a:cxnLst/>
              <a:rect l="0" t="0" r="0" b="0"/>
              <a:pathLst>
                <a:path h="65854">
                  <a:moveTo>
                    <a:pt x="0" y="6585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39" name="pl38"/>
            <p:cNvSpPr/>
            <p:nvPr/>
          </p:nvSpPr>
          <p:spPr>
            <a:xfrm>
              <a:off x="3198326" y="3968410"/>
              <a:ext cx="0" cy="25473"/>
            </a:xfrm>
            <a:custGeom>
              <a:avLst/>
              <a:gdLst/>
              <a:ahLst/>
              <a:cxnLst/>
              <a:rect l="0" t="0" r="0" b="0"/>
              <a:pathLst>
                <a:path h="25473">
                  <a:moveTo>
                    <a:pt x="0" y="0"/>
                  </a:moveTo>
                  <a:lnTo>
                    <a:pt x="0" y="25473"/>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0" name="pg39"/>
            <p:cNvSpPr/>
            <p:nvPr/>
          </p:nvSpPr>
          <p:spPr>
            <a:xfrm>
              <a:off x="3129970" y="3862944"/>
              <a:ext cx="136711" cy="105466"/>
            </a:xfrm>
            <a:custGeom>
              <a:avLst/>
              <a:gdLst/>
              <a:ahLst/>
              <a:cxnLst/>
              <a:rect l="0" t="0" r="0" b="0"/>
              <a:pathLst>
                <a:path w="136711" h="105466">
                  <a:moveTo>
                    <a:pt x="0" y="0"/>
                  </a:moveTo>
                  <a:lnTo>
                    <a:pt x="0" y="105466"/>
                  </a:lnTo>
                  <a:lnTo>
                    <a:pt x="136711" y="10546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1" name="pl40"/>
            <p:cNvSpPr/>
            <p:nvPr/>
          </p:nvSpPr>
          <p:spPr>
            <a:xfrm>
              <a:off x="3129970" y="3882634"/>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2" name="pl41"/>
            <p:cNvSpPr/>
            <p:nvPr/>
          </p:nvSpPr>
          <p:spPr>
            <a:xfrm>
              <a:off x="3380608" y="3443884"/>
              <a:ext cx="0" cy="141201"/>
            </a:xfrm>
            <a:custGeom>
              <a:avLst/>
              <a:gdLst/>
              <a:ahLst/>
              <a:cxnLst/>
              <a:rect l="0" t="0" r="0" b="0"/>
              <a:pathLst>
                <a:path h="141201">
                  <a:moveTo>
                    <a:pt x="0" y="141201"/>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3" name="pl42"/>
            <p:cNvSpPr/>
            <p:nvPr/>
          </p:nvSpPr>
          <p:spPr>
            <a:xfrm>
              <a:off x="3380608" y="3823848"/>
              <a:ext cx="0" cy="73658"/>
            </a:xfrm>
            <a:custGeom>
              <a:avLst/>
              <a:gdLst/>
              <a:ahLst/>
              <a:cxnLst/>
              <a:rect l="0" t="0" r="0" b="0"/>
              <a:pathLst>
                <a:path h="73658">
                  <a:moveTo>
                    <a:pt x="0" y="0"/>
                  </a:moveTo>
                  <a:lnTo>
                    <a:pt x="0" y="73658"/>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4" name="pg43"/>
            <p:cNvSpPr/>
            <p:nvPr/>
          </p:nvSpPr>
          <p:spPr>
            <a:xfrm>
              <a:off x="3312253" y="3585086"/>
              <a:ext cx="136711" cy="238762"/>
            </a:xfrm>
            <a:custGeom>
              <a:avLst/>
              <a:gdLst/>
              <a:ahLst/>
              <a:cxnLst/>
              <a:rect l="0" t="0" r="0" b="0"/>
              <a:pathLst>
                <a:path w="136711" h="238762">
                  <a:moveTo>
                    <a:pt x="0" y="0"/>
                  </a:moveTo>
                  <a:lnTo>
                    <a:pt x="0" y="238762"/>
                  </a:lnTo>
                  <a:lnTo>
                    <a:pt x="136711" y="23876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5" name="pl44"/>
            <p:cNvSpPr/>
            <p:nvPr/>
          </p:nvSpPr>
          <p:spPr>
            <a:xfrm>
              <a:off x="3312253" y="364075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6" name="pl45"/>
            <p:cNvSpPr/>
            <p:nvPr/>
          </p:nvSpPr>
          <p:spPr>
            <a:xfrm>
              <a:off x="3562891" y="3455470"/>
              <a:ext cx="0" cy="141026"/>
            </a:xfrm>
            <a:custGeom>
              <a:avLst/>
              <a:gdLst/>
              <a:ahLst/>
              <a:cxnLst/>
              <a:rect l="0" t="0" r="0" b="0"/>
              <a:pathLst>
                <a:path h="141026">
                  <a:moveTo>
                    <a:pt x="0" y="14102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7" name="pl46"/>
            <p:cNvSpPr/>
            <p:nvPr/>
          </p:nvSpPr>
          <p:spPr>
            <a:xfrm>
              <a:off x="3562891" y="3718004"/>
              <a:ext cx="0" cy="15842"/>
            </a:xfrm>
            <a:custGeom>
              <a:avLst/>
              <a:gdLst/>
              <a:ahLst/>
              <a:cxnLst/>
              <a:rect l="0" t="0" r="0" b="0"/>
              <a:pathLst>
                <a:path h="15842">
                  <a:moveTo>
                    <a:pt x="0" y="0"/>
                  </a:moveTo>
                  <a:lnTo>
                    <a:pt x="0" y="1584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8" name="pg47"/>
            <p:cNvSpPr/>
            <p:nvPr/>
          </p:nvSpPr>
          <p:spPr>
            <a:xfrm>
              <a:off x="3494535" y="3596496"/>
              <a:ext cx="136711" cy="121507"/>
            </a:xfrm>
            <a:custGeom>
              <a:avLst/>
              <a:gdLst/>
              <a:ahLst/>
              <a:cxnLst/>
              <a:rect l="0" t="0" r="0" b="0"/>
              <a:pathLst>
                <a:path w="136711" h="121507">
                  <a:moveTo>
                    <a:pt x="0" y="0"/>
                  </a:moveTo>
                  <a:lnTo>
                    <a:pt x="0" y="121507"/>
                  </a:lnTo>
                  <a:lnTo>
                    <a:pt x="136711" y="12150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49" name="pl48"/>
            <p:cNvSpPr/>
            <p:nvPr/>
          </p:nvSpPr>
          <p:spPr>
            <a:xfrm>
              <a:off x="3494535" y="3621054"/>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0" name="pt49"/>
            <p:cNvSpPr/>
            <p:nvPr/>
          </p:nvSpPr>
          <p:spPr>
            <a:xfrm>
              <a:off x="3720348" y="3298973"/>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1" name="pt50"/>
            <p:cNvSpPr/>
            <p:nvPr/>
          </p:nvSpPr>
          <p:spPr>
            <a:xfrm>
              <a:off x="3720348" y="3867358"/>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2" name="pt51"/>
            <p:cNvSpPr/>
            <p:nvPr/>
          </p:nvSpPr>
          <p:spPr>
            <a:xfrm>
              <a:off x="3720348" y="3970261"/>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3" name="pl52"/>
            <p:cNvSpPr/>
            <p:nvPr/>
          </p:nvSpPr>
          <p:spPr>
            <a:xfrm>
              <a:off x="3745174" y="3392581"/>
              <a:ext cx="0" cy="149670"/>
            </a:xfrm>
            <a:custGeom>
              <a:avLst/>
              <a:gdLst/>
              <a:ahLst/>
              <a:cxnLst/>
              <a:rect l="0" t="0" r="0" b="0"/>
              <a:pathLst>
                <a:path h="149670">
                  <a:moveTo>
                    <a:pt x="0" y="14967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4" name="pl53"/>
            <p:cNvSpPr/>
            <p:nvPr/>
          </p:nvSpPr>
          <p:spPr>
            <a:xfrm>
              <a:off x="3745174" y="3649742"/>
              <a:ext cx="0" cy="5342"/>
            </a:xfrm>
            <a:custGeom>
              <a:avLst/>
              <a:gdLst/>
              <a:ahLst/>
              <a:cxnLst/>
              <a:rect l="0" t="0" r="0" b="0"/>
              <a:pathLst>
                <a:path h="5342">
                  <a:moveTo>
                    <a:pt x="0" y="0"/>
                  </a:moveTo>
                  <a:lnTo>
                    <a:pt x="0" y="534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5" name="pg54"/>
            <p:cNvSpPr/>
            <p:nvPr/>
          </p:nvSpPr>
          <p:spPr>
            <a:xfrm>
              <a:off x="3676818" y="3542252"/>
              <a:ext cx="136711" cy="107489"/>
            </a:xfrm>
            <a:custGeom>
              <a:avLst/>
              <a:gdLst/>
              <a:ahLst/>
              <a:cxnLst/>
              <a:rect l="0" t="0" r="0" b="0"/>
              <a:pathLst>
                <a:path w="136711" h="107489">
                  <a:moveTo>
                    <a:pt x="0" y="0"/>
                  </a:moveTo>
                  <a:lnTo>
                    <a:pt x="0" y="107489"/>
                  </a:lnTo>
                  <a:lnTo>
                    <a:pt x="136711" y="10748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6" name="pl55"/>
            <p:cNvSpPr/>
            <p:nvPr/>
          </p:nvSpPr>
          <p:spPr>
            <a:xfrm>
              <a:off x="3676818" y="362110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7" name="pl56"/>
            <p:cNvSpPr/>
            <p:nvPr/>
          </p:nvSpPr>
          <p:spPr>
            <a:xfrm>
              <a:off x="3927456" y="3538076"/>
              <a:ext cx="0" cy="34788"/>
            </a:xfrm>
            <a:custGeom>
              <a:avLst/>
              <a:gdLst/>
              <a:ahLst/>
              <a:cxnLst/>
              <a:rect l="0" t="0" r="0" b="0"/>
              <a:pathLst>
                <a:path h="34788">
                  <a:moveTo>
                    <a:pt x="0" y="3478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8" name="pl57"/>
            <p:cNvSpPr/>
            <p:nvPr/>
          </p:nvSpPr>
          <p:spPr>
            <a:xfrm>
              <a:off x="3927456" y="3738928"/>
              <a:ext cx="0" cy="223225"/>
            </a:xfrm>
            <a:custGeom>
              <a:avLst/>
              <a:gdLst/>
              <a:ahLst/>
              <a:cxnLst/>
              <a:rect l="0" t="0" r="0" b="0"/>
              <a:pathLst>
                <a:path h="223225">
                  <a:moveTo>
                    <a:pt x="0" y="0"/>
                  </a:moveTo>
                  <a:lnTo>
                    <a:pt x="0" y="223225"/>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59" name="pg58"/>
            <p:cNvSpPr/>
            <p:nvPr/>
          </p:nvSpPr>
          <p:spPr>
            <a:xfrm>
              <a:off x="3859100" y="3572865"/>
              <a:ext cx="136711" cy="166063"/>
            </a:xfrm>
            <a:custGeom>
              <a:avLst/>
              <a:gdLst/>
              <a:ahLst/>
              <a:cxnLst/>
              <a:rect l="0" t="0" r="0" b="0"/>
              <a:pathLst>
                <a:path w="136711" h="166063">
                  <a:moveTo>
                    <a:pt x="0" y="0"/>
                  </a:moveTo>
                  <a:lnTo>
                    <a:pt x="0" y="166063"/>
                  </a:lnTo>
                  <a:lnTo>
                    <a:pt x="136711" y="166063"/>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0" name="pl59"/>
            <p:cNvSpPr/>
            <p:nvPr/>
          </p:nvSpPr>
          <p:spPr>
            <a:xfrm>
              <a:off x="3859100" y="3647453"/>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1" name="pt60"/>
            <p:cNvSpPr/>
            <p:nvPr/>
          </p:nvSpPr>
          <p:spPr>
            <a:xfrm>
              <a:off x="4084913" y="3155741"/>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2" name="pl61"/>
            <p:cNvSpPr/>
            <p:nvPr/>
          </p:nvSpPr>
          <p:spPr>
            <a:xfrm>
              <a:off x="4109739" y="3424829"/>
              <a:ext cx="0" cy="40788"/>
            </a:xfrm>
            <a:custGeom>
              <a:avLst/>
              <a:gdLst/>
              <a:ahLst/>
              <a:cxnLst/>
              <a:rect l="0" t="0" r="0" b="0"/>
              <a:pathLst>
                <a:path h="40788">
                  <a:moveTo>
                    <a:pt x="0" y="4078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3" name="pl62"/>
            <p:cNvSpPr/>
            <p:nvPr/>
          </p:nvSpPr>
          <p:spPr>
            <a:xfrm>
              <a:off x="4109739" y="3619654"/>
              <a:ext cx="0" cy="142303"/>
            </a:xfrm>
            <a:custGeom>
              <a:avLst/>
              <a:gdLst/>
              <a:ahLst/>
              <a:cxnLst/>
              <a:rect l="0" t="0" r="0" b="0"/>
              <a:pathLst>
                <a:path h="142303">
                  <a:moveTo>
                    <a:pt x="0" y="0"/>
                  </a:moveTo>
                  <a:lnTo>
                    <a:pt x="0" y="142303"/>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4" name="pg63"/>
            <p:cNvSpPr/>
            <p:nvPr/>
          </p:nvSpPr>
          <p:spPr>
            <a:xfrm>
              <a:off x="4041383" y="3465618"/>
              <a:ext cx="136711" cy="154036"/>
            </a:xfrm>
            <a:custGeom>
              <a:avLst/>
              <a:gdLst/>
              <a:ahLst/>
              <a:cxnLst/>
              <a:rect l="0" t="0" r="0" b="0"/>
              <a:pathLst>
                <a:path w="136711" h="154036">
                  <a:moveTo>
                    <a:pt x="0" y="0"/>
                  </a:moveTo>
                  <a:lnTo>
                    <a:pt x="0" y="154036"/>
                  </a:lnTo>
                  <a:lnTo>
                    <a:pt x="136711" y="15403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5" name="pl64"/>
            <p:cNvSpPr/>
            <p:nvPr/>
          </p:nvSpPr>
          <p:spPr>
            <a:xfrm>
              <a:off x="4041383" y="350833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6" name="pl65"/>
            <p:cNvSpPr/>
            <p:nvPr/>
          </p:nvSpPr>
          <p:spPr>
            <a:xfrm>
              <a:off x="4292021" y="3211315"/>
              <a:ext cx="0" cy="128183"/>
            </a:xfrm>
            <a:custGeom>
              <a:avLst/>
              <a:gdLst/>
              <a:ahLst/>
              <a:cxnLst/>
              <a:rect l="0" t="0" r="0" b="0"/>
              <a:pathLst>
                <a:path h="128183">
                  <a:moveTo>
                    <a:pt x="0" y="128183"/>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7" name="pl66"/>
            <p:cNvSpPr/>
            <p:nvPr/>
          </p:nvSpPr>
          <p:spPr>
            <a:xfrm>
              <a:off x="4292021" y="3628788"/>
              <a:ext cx="0" cy="110066"/>
            </a:xfrm>
            <a:custGeom>
              <a:avLst/>
              <a:gdLst/>
              <a:ahLst/>
              <a:cxnLst/>
              <a:rect l="0" t="0" r="0" b="0"/>
              <a:pathLst>
                <a:path h="110066">
                  <a:moveTo>
                    <a:pt x="0" y="0"/>
                  </a:moveTo>
                  <a:lnTo>
                    <a:pt x="0" y="110066"/>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8" name="pg67"/>
            <p:cNvSpPr/>
            <p:nvPr/>
          </p:nvSpPr>
          <p:spPr>
            <a:xfrm>
              <a:off x="4223665" y="3339498"/>
              <a:ext cx="136711" cy="289289"/>
            </a:xfrm>
            <a:custGeom>
              <a:avLst/>
              <a:gdLst/>
              <a:ahLst/>
              <a:cxnLst/>
              <a:rect l="0" t="0" r="0" b="0"/>
              <a:pathLst>
                <a:path w="136711" h="289289">
                  <a:moveTo>
                    <a:pt x="0" y="0"/>
                  </a:moveTo>
                  <a:lnTo>
                    <a:pt x="0" y="289289"/>
                  </a:lnTo>
                  <a:lnTo>
                    <a:pt x="136711" y="289289"/>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69" name="pl68"/>
            <p:cNvSpPr/>
            <p:nvPr/>
          </p:nvSpPr>
          <p:spPr>
            <a:xfrm>
              <a:off x="4223665" y="3535828"/>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0" name="rc69"/>
            <p:cNvSpPr/>
            <p:nvPr/>
          </p:nvSpPr>
          <p:spPr>
            <a:xfrm>
              <a:off x="4527943" y="3118022"/>
              <a:ext cx="2155491" cy="1375992"/>
            </a:xfrm>
            <a:prstGeom prst="rect">
              <a:avLst/>
            </a:prstGeom>
            <a:solidFill>
              <a:srgbClr val="EBEBEB">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1" name="pl70"/>
            <p:cNvSpPr/>
            <p:nvPr/>
          </p:nvSpPr>
          <p:spPr>
            <a:xfrm>
              <a:off x="4527943" y="436956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2" name="pl71"/>
            <p:cNvSpPr/>
            <p:nvPr/>
          </p:nvSpPr>
          <p:spPr>
            <a:xfrm>
              <a:off x="4527943" y="3875693"/>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3" name="pl72"/>
            <p:cNvSpPr/>
            <p:nvPr/>
          </p:nvSpPr>
          <p:spPr>
            <a:xfrm>
              <a:off x="4527943" y="3381824"/>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4" name="pl73"/>
            <p:cNvSpPr/>
            <p:nvPr/>
          </p:nvSpPr>
          <p:spPr>
            <a:xfrm>
              <a:off x="4922129"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5" name="pl74"/>
            <p:cNvSpPr/>
            <p:nvPr/>
          </p:nvSpPr>
          <p:spPr>
            <a:xfrm>
              <a:off x="537783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6" name="pl75"/>
            <p:cNvSpPr/>
            <p:nvPr/>
          </p:nvSpPr>
          <p:spPr>
            <a:xfrm>
              <a:off x="583354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7" name="pl76"/>
            <p:cNvSpPr/>
            <p:nvPr/>
          </p:nvSpPr>
          <p:spPr>
            <a:xfrm>
              <a:off x="6289249"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8" name="pl77"/>
            <p:cNvSpPr/>
            <p:nvPr/>
          </p:nvSpPr>
          <p:spPr>
            <a:xfrm>
              <a:off x="4527943" y="412262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79" name="pl78"/>
            <p:cNvSpPr/>
            <p:nvPr/>
          </p:nvSpPr>
          <p:spPr>
            <a:xfrm>
              <a:off x="4527943" y="362875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0" name="pl79"/>
            <p:cNvSpPr/>
            <p:nvPr/>
          </p:nvSpPr>
          <p:spPr>
            <a:xfrm>
              <a:off x="4527943" y="3134889"/>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1" name="pl80"/>
            <p:cNvSpPr/>
            <p:nvPr/>
          </p:nvSpPr>
          <p:spPr>
            <a:xfrm>
              <a:off x="469427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2" name="pl81"/>
            <p:cNvSpPr/>
            <p:nvPr/>
          </p:nvSpPr>
          <p:spPr>
            <a:xfrm>
              <a:off x="5149983"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3" name="pl82"/>
            <p:cNvSpPr/>
            <p:nvPr/>
          </p:nvSpPr>
          <p:spPr>
            <a:xfrm>
              <a:off x="560568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4" name="pl83"/>
            <p:cNvSpPr/>
            <p:nvPr/>
          </p:nvSpPr>
          <p:spPr>
            <a:xfrm>
              <a:off x="606139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5" name="pl84"/>
            <p:cNvSpPr/>
            <p:nvPr/>
          </p:nvSpPr>
          <p:spPr>
            <a:xfrm>
              <a:off x="6517102"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6" name="pl85"/>
            <p:cNvSpPr/>
            <p:nvPr/>
          </p:nvSpPr>
          <p:spPr>
            <a:xfrm>
              <a:off x="4694276" y="4295975"/>
              <a:ext cx="0" cy="23551"/>
            </a:xfrm>
            <a:custGeom>
              <a:avLst/>
              <a:gdLst/>
              <a:ahLst/>
              <a:cxnLst/>
              <a:rect l="0" t="0" r="0" b="0"/>
              <a:pathLst>
                <a:path h="23551">
                  <a:moveTo>
                    <a:pt x="0" y="23551"/>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7" name="pl86"/>
            <p:cNvSpPr/>
            <p:nvPr/>
          </p:nvSpPr>
          <p:spPr>
            <a:xfrm>
              <a:off x="4694276" y="4393943"/>
              <a:ext cx="0" cy="37526"/>
            </a:xfrm>
            <a:custGeom>
              <a:avLst/>
              <a:gdLst/>
              <a:ahLst/>
              <a:cxnLst/>
              <a:rect l="0" t="0" r="0" b="0"/>
              <a:pathLst>
                <a:path h="37526">
                  <a:moveTo>
                    <a:pt x="0" y="0"/>
                  </a:moveTo>
                  <a:lnTo>
                    <a:pt x="0" y="37526"/>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8" name="pg87"/>
            <p:cNvSpPr/>
            <p:nvPr/>
          </p:nvSpPr>
          <p:spPr>
            <a:xfrm>
              <a:off x="4625920" y="4319526"/>
              <a:ext cx="136711" cy="74417"/>
            </a:xfrm>
            <a:custGeom>
              <a:avLst/>
              <a:gdLst/>
              <a:ahLst/>
              <a:cxnLst/>
              <a:rect l="0" t="0" r="0" b="0"/>
              <a:pathLst>
                <a:path w="136711" h="74417">
                  <a:moveTo>
                    <a:pt x="0" y="0"/>
                  </a:moveTo>
                  <a:lnTo>
                    <a:pt x="0" y="74417"/>
                  </a:lnTo>
                  <a:lnTo>
                    <a:pt x="136711" y="7441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89" name="pl88"/>
            <p:cNvSpPr/>
            <p:nvPr/>
          </p:nvSpPr>
          <p:spPr>
            <a:xfrm>
              <a:off x="4625920" y="435165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0" name="pl89"/>
            <p:cNvSpPr/>
            <p:nvPr/>
          </p:nvSpPr>
          <p:spPr>
            <a:xfrm>
              <a:off x="4876559" y="4229985"/>
              <a:ext cx="0" cy="16117"/>
            </a:xfrm>
            <a:custGeom>
              <a:avLst/>
              <a:gdLst/>
              <a:ahLst/>
              <a:cxnLst/>
              <a:rect l="0" t="0" r="0" b="0"/>
              <a:pathLst>
                <a:path h="16117">
                  <a:moveTo>
                    <a:pt x="0" y="16117"/>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1" name="pl90"/>
            <p:cNvSpPr/>
            <p:nvPr/>
          </p:nvSpPr>
          <p:spPr>
            <a:xfrm>
              <a:off x="4876559" y="4306097"/>
              <a:ext cx="0" cy="31303"/>
            </a:xfrm>
            <a:custGeom>
              <a:avLst/>
              <a:gdLst/>
              <a:ahLst/>
              <a:cxnLst/>
              <a:rect l="0" t="0" r="0" b="0"/>
              <a:pathLst>
                <a:path h="31303">
                  <a:moveTo>
                    <a:pt x="0" y="0"/>
                  </a:moveTo>
                  <a:lnTo>
                    <a:pt x="0" y="31303"/>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2" name="pg91"/>
            <p:cNvSpPr/>
            <p:nvPr/>
          </p:nvSpPr>
          <p:spPr>
            <a:xfrm>
              <a:off x="4808203" y="4246102"/>
              <a:ext cx="136711" cy="59994"/>
            </a:xfrm>
            <a:custGeom>
              <a:avLst/>
              <a:gdLst/>
              <a:ahLst/>
              <a:cxnLst/>
              <a:rect l="0" t="0" r="0" b="0"/>
              <a:pathLst>
                <a:path w="136711" h="59994">
                  <a:moveTo>
                    <a:pt x="0" y="0"/>
                  </a:moveTo>
                  <a:lnTo>
                    <a:pt x="0" y="59994"/>
                  </a:lnTo>
                  <a:lnTo>
                    <a:pt x="136711" y="5999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3" name="pl92"/>
            <p:cNvSpPr/>
            <p:nvPr/>
          </p:nvSpPr>
          <p:spPr>
            <a:xfrm>
              <a:off x="4808203" y="428400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4" name="pl93"/>
            <p:cNvSpPr/>
            <p:nvPr/>
          </p:nvSpPr>
          <p:spPr>
            <a:xfrm>
              <a:off x="5058841" y="4170207"/>
              <a:ext cx="0" cy="46395"/>
            </a:xfrm>
            <a:custGeom>
              <a:avLst/>
              <a:gdLst/>
              <a:ahLst/>
              <a:cxnLst/>
              <a:rect l="0" t="0" r="0" b="0"/>
              <a:pathLst>
                <a:path h="46395">
                  <a:moveTo>
                    <a:pt x="0" y="46395"/>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5" name="pl94"/>
            <p:cNvSpPr/>
            <p:nvPr/>
          </p:nvSpPr>
          <p:spPr>
            <a:xfrm>
              <a:off x="5058841" y="4270600"/>
              <a:ext cx="0" cy="36449"/>
            </a:xfrm>
            <a:custGeom>
              <a:avLst/>
              <a:gdLst/>
              <a:ahLst/>
              <a:cxnLst/>
              <a:rect l="0" t="0" r="0" b="0"/>
              <a:pathLst>
                <a:path h="36449">
                  <a:moveTo>
                    <a:pt x="0" y="0"/>
                  </a:moveTo>
                  <a:lnTo>
                    <a:pt x="0" y="36449"/>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6" name="pg95"/>
            <p:cNvSpPr/>
            <p:nvPr/>
          </p:nvSpPr>
          <p:spPr>
            <a:xfrm>
              <a:off x="4990485" y="4216603"/>
              <a:ext cx="136711" cy="53997"/>
            </a:xfrm>
            <a:custGeom>
              <a:avLst/>
              <a:gdLst/>
              <a:ahLst/>
              <a:cxnLst/>
              <a:rect l="0" t="0" r="0" b="0"/>
              <a:pathLst>
                <a:path w="136711" h="53997">
                  <a:moveTo>
                    <a:pt x="0" y="0"/>
                  </a:moveTo>
                  <a:lnTo>
                    <a:pt x="0" y="53997"/>
                  </a:lnTo>
                  <a:lnTo>
                    <a:pt x="136711" y="5399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7" name="pl96"/>
            <p:cNvSpPr/>
            <p:nvPr/>
          </p:nvSpPr>
          <p:spPr>
            <a:xfrm>
              <a:off x="4990485" y="424802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8" name="pt97"/>
            <p:cNvSpPr/>
            <p:nvPr/>
          </p:nvSpPr>
          <p:spPr>
            <a:xfrm>
              <a:off x="5216298" y="4132761"/>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99" name="pl98"/>
            <p:cNvSpPr/>
            <p:nvPr/>
          </p:nvSpPr>
          <p:spPr>
            <a:xfrm>
              <a:off x="5241124" y="4187376"/>
              <a:ext cx="0" cy="29739"/>
            </a:xfrm>
            <a:custGeom>
              <a:avLst/>
              <a:gdLst/>
              <a:ahLst/>
              <a:cxnLst/>
              <a:rect l="0" t="0" r="0" b="0"/>
              <a:pathLst>
                <a:path h="29739">
                  <a:moveTo>
                    <a:pt x="0" y="29739"/>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0" name="pl99"/>
            <p:cNvSpPr/>
            <p:nvPr/>
          </p:nvSpPr>
          <p:spPr>
            <a:xfrm>
              <a:off x="5241124" y="4244203"/>
              <a:ext cx="0" cy="19890"/>
            </a:xfrm>
            <a:custGeom>
              <a:avLst/>
              <a:gdLst/>
              <a:ahLst/>
              <a:cxnLst/>
              <a:rect l="0" t="0" r="0" b="0"/>
              <a:pathLst>
                <a:path h="19890">
                  <a:moveTo>
                    <a:pt x="0" y="0"/>
                  </a:moveTo>
                  <a:lnTo>
                    <a:pt x="0" y="1989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1" name="pg100"/>
            <p:cNvSpPr/>
            <p:nvPr/>
          </p:nvSpPr>
          <p:spPr>
            <a:xfrm>
              <a:off x="5172768" y="4217115"/>
              <a:ext cx="136711" cy="27087"/>
            </a:xfrm>
            <a:custGeom>
              <a:avLst/>
              <a:gdLst/>
              <a:ahLst/>
              <a:cxnLst/>
              <a:rect l="0" t="0" r="0" b="0"/>
              <a:pathLst>
                <a:path w="136711" h="27087">
                  <a:moveTo>
                    <a:pt x="0" y="0"/>
                  </a:moveTo>
                  <a:lnTo>
                    <a:pt x="0" y="27087"/>
                  </a:lnTo>
                  <a:lnTo>
                    <a:pt x="136711" y="27087"/>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2" name="pl101"/>
            <p:cNvSpPr/>
            <p:nvPr/>
          </p:nvSpPr>
          <p:spPr>
            <a:xfrm>
              <a:off x="5172768" y="423203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3" name="pl102"/>
            <p:cNvSpPr/>
            <p:nvPr/>
          </p:nvSpPr>
          <p:spPr>
            <a:xfrm>
              <a:off x="5423406" y="4066590"/>
              <a:ext cx="0" cy="41236"/>
            </a:xfrm>
            <a:custGeom>
              <a:avLst/>
              <a:gdLst/>
              <a:ahLst/>
              <a:cxnLst/>
              <a:rect l="0" t="0" r="0" b="0"/>
              <a:pathLst>
                <a:path h="41236">
                  <a:moveTo>
                    <a:pt x="0" y="4123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4" name="pl103"/>
            <p:cNvSpPr/>
            <p:nvPr/>
          </p:nvSpPr>
          <p:spPr>
            <a:xfrm>
              <a:off x="5423406" y="4218190"/>
              <a:ext cx="0" cy="59820"/>
            </a:xfrm>
            <a:custGeom>
              <a:avLst/>
              <a:gdLst/>
              <a:ahLst/>
              <a:cxnLst/>
              <a:rect l="0" t="0" r="0" b="0"/>
              <a:pathLst>
                <a:path h="59820">
                  <a:moveTo>
                    <a:pt x="0" y="0"/>
                  </a:moveTo>
                  <a:lnTo>
                    <a:pt x="0" y="5982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5" name="pg104"/>
            <p:cNvSpPr/>
            <p:nvPr/>
          </p:nvSpPr>
          <p:spPr>
            <a:xfrm>
              <a:off x="5355051" y="4107826"/>
              <a:ext cx="136711" cy="110363"/>
            </a:xfrm>
            <a:custGeom>
              <a:avLst/>
              <a:gdLst/>
              <a:ahLst/>
              <a:cxnLst/>
              <a:rect l="0" t="0" r="0" b="0"/>
              <a:pathLst>
                <a:path w="136711" h="110363">
                  <a:moveTo>
                    <a:pt x="0" y="0"/>
                  </a:moveTo>
                  <a:lnTo>
                    <a:pt x="0" y="110363"/>
                  </a:lnTo>
                  <a:lnTo>
                    <a:pt x="136711" y="110363"/>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6" name="pl105"/>
            <p:cNvSpPr/>
            <p:nvPr/>
          </p:nvSpPr>
          <p:spPr>
            <a:xfrm>
              <a:off x="5355051" y="4173910"/>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7" name="pt106"/>
            <p:cNvSpPr/>
            <p:nvPr/>
          </p:nvSpPr>
          <p:spPr>
            <a:xfrm>
              <a:off x="5580863" y="3658451"/>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8" name="pl107"/>
            <p:cNvSpPr/>
            <p:nvPr/>
          </p:nvSpPr>
          <p:spPr>
            <a:xfrm>
              <a:off x="5605689" y="3809751"/>
              <a:ext cx="0" cy="10466"/>
            </a:xfrm>
            <a:custGeom>
              <a:avLst/>
              <a:gdLst/>
              <a:ahLst/>
              <a:cxnLst/>
              <a:rect l="0" t="0" r="0" b="0"/>
              <a:pathLst>
                <a:path h="10466">
                  <a:moveTo>
                    <a:pt x="0" y="1046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09" name="pl108"/>
            <p:cNvSpPr/>
            <p:nvPr/>
          </p:nvSpPr>
          <p:spPr>
            <a:xfrm>
              <a:off x="5605689" y="3906110"/>
              <a:ext cx="0" cy="62687"/>
            </a:xfrm>
            <a:custGeom>
              <a:avLst/>
              <a:gdLst/>
              <a:ahLst/>
              <a:cxnLst/>
              <a:rect l="0" t="0" r="0" b="0"/>
              <a:pathLst>
                <a:path h="62687">
                  <a:moveTo>
                    <a:pt x="0" y="0"/>
                  </a:moveTo>
                  <a:lnTo>
                    <a:pt x="0" y="62687"/>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0" name="pg109"/>
            <p:cNvSpPr/>
            <p:nvPr/>
          </p:nvSpPr>
          <p:spPr>
            <a:xfrm>
              <a:off x="5537333" y="3820217"/>
              <a:ext cx="136711" cy="85893"/>
            </a:xfrm>
            <a:custGeom>
              <a:avLst/>
              <a:gdLst/>
              <a:ahLst/>
              <a:cxnLst/>
              <a:rect l="0" t="0" r="0" b="0"/>
              <a:pathLst>
                <a:path w="136711" h="85893">
                  <a:moveTo>
                    <a:pt x="0" y="0"/>
                  </a:moveTo>
                  <a:lnTo>
                    <a:pt x="0" y="85893"/>
                  </a:lnTo>
                  <a:lnTo>
                    <a:pt x="136711" y="85893"/>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1" name="pl110"/>
            <p:cNvSpPr/>
            <p:nvPr/>
          </p:nvSpPr>
          <p:spPr>
            <a:xfrm>
              <a:off x="5537333" y="387297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2" name="pt111"/>
            <p:cNvSpPr/>
            <p:nvPr/>
          </p:nvSpPr>
          <p:spPr>
            <a:xfrm>
              <a:off x="5763146" y="3898212"/>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3" name="pl112"/>
            <p:cNvSpPr/>
            <p:nvPr/>
          </p:nvSpPr>
          <p:spPr>
            <a:xfrm>
              <a:off x="5787972" y="3658986"/>
              <a:ext cx="0" cy="87313"/>
            </a:xfrm>
            <a:custGeom>
              <a:avLst/>
              <a:gdLst/>
              <a:ahLst/>
              <a:cxnLst/>
              <a:rect l="0" t="0" r="0" b="0"/>
              <a:pathLst>
                <a:path h="87313">
                  <a:moveTo>
                    <a:pt x="0" y="87313"/>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4" name="pl113"/>
            <p:cNvSpPr/>
            <p:nvPr/>
          </p:nvSpPr>
          <p:spPr>
            <a:xfrm>
              <a:off x="5787972" y="3813104"/>
              <a:ext cx="0" cy="62593"/>
            </a:xfrm>
            <a:custGeom>
              <a:avLst/>
              <a:gdLst/>
              <a:ahLst/>
              <a:cxnLst/>
              <a:rect l="0" t="0" r="0" b="0"/>
              <a:pathLst>
                <a:path h="62593">
                  <a:moveTo>
                    <a:pt x="0" y="0"/>
                  </a:moveTo>
                  <a:lnTo>
                    <a:pt x="0" y="62593"/>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5" name="pg114"/>
            <p:cNvSpPr/>
            <p:nvPr/>
          </p:nvSpPr>
          <p:spPr>
            <a:xfrm>
              <a:off x="5719616" y="3746299"/>
              <a:ext cx="136711" cy="66804"/>
            </a:xfrm>
            <a:custGeom>
              <a:avLst/>
              <a:gdLst/>
              <a:ahLst/>
              <a:cxnLst/>
              <a:rect l="0" t="0" r="0" b="0"/>
              <a:pathLst>
                <a:path w="136711" h="66804">
                  <a:moveTo>
                    <a:pt x="0" y="0"/>
                  </a:moveTo>
                  <a:lnTo>
                    <a:pt x="0" y="66804"/>
                  </a:lnTo>
                  <a:lnTo>
                    <a:pt x="136711" y="6680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6" name="pl115"/>
            <p:cNvSpPr/>
            <p:nvPr/>
          </p:nvSpPr>
          <p:spPr>
            <a:xfrm>
              <a:off x="5719616" y="377250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7" name="pl116"/>
            <p:cNvSpPr/>
            <p:nvPr/>
          </p:nvSpPr>
          <p:spPr>
            <a:xfrm>
              <a:off x="5970254" y="3376207"/>
              <a:ext cx="0" cy="271517"/>
            </a:xfrm>
            <a:custGeom>
              <a:avLst/>
              <a:gdLst/>
              <a:ahLst/>
              <a:cxnLst/>
              <a:rect l="0" t="0" r="0" b="0"/>
              <a:pathLst>
                <a:path h="271517">
                  <a:moveTo>
                    <a:pt x="0" y="271517"/>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8" name="pl117"/>
            <p:cNvSpPr/>
            <p:nvPr/>
          </p:nvSpPr>
          <p:spPr>
            <a:xfrm>
              <a:off x="5970254" y="3875921"/>
              <a:ext cx="0" cy="94580"/>
            </a:xfrm>
            <a:custGeom>
              <a:avLst/>
              <a:gdLst/>
              <a:ahLst/>
              <a:cxnLst/>
              <a:rect l="0" t="0" r="0" b="0"/>
              <a:pathLst>
                <a:path h="94580">
                  <a:moveTo>
                    <a:pt x="0" y="0"/>
                  </a:moveTo>
                  <a:lnTo>
                    <a:pt x="0" y="9458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19" name="pg118"/>
            <p:cNvSpPr/>
            <p:nvPr/>
          </p:nvSpPr>
          <p:spPr>
            <a:xfrm>
              <a:off x="5901898" y="3647725"/>
              <a:ext cx="136711" cy="228196"/>
            </a:xfrm>
            <a:custGeom>
              <a:avLst/>
              <a:gdLst/>
              <a:ahLst/>
              <a:cxnLst/>
              <a:rect l="0" t="0" r="0" b="0"/>
              <a:pathLst>
                <a:path w="136711" h="228196">
                  <a:moveTo>
                    <a:pt x="0" y="0"/>
                  </a:moveTo>
                  <a:lnTo>
                    <a:pt x="0" y="228196"/>
                  </a:lnTo>
                  <a:lnTo>
                    <a:pt x="136711" y="22819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0" name="pl119"/>
            <p:cNvSpPr/>
            <p:nvPr/>
          </p:nvSpPr>
          <p:spPr>
            <a:xfrm>
              <a:off x="5901898" y="3833473"/>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1" name="pl120"/>
            <p:cNvSpPr/>
            <p:nvPr/>
          </p:nvSpPr>
          <p:spPr>
            <a:xfrm>
              <a:off x="6152537" y="3696276"/>
              <a:ext cx="0" cy="56813"/>
            </a:xfrm>
            <a:custGeom>
              <a:avLst/>
              <a:gdLst/>
              <a:ahLst/>
              <a:cxnLst/>
              <a:rect l="0" t="0" r="0" b="0"/>
              <a:pathLst>
                <a:path h="56813">
                  <a:moveTo>
                    <a:pt x="0" y="56813"/>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2" name="pl121"/>
            <p:cNvSpPr/>
            <p:nvPr/>
          </p:nvSpPr>
          <p:spPr>
            <a:xfrm>
              <a:off x="6152537" y="3929971"/>
              <a:ext cx="0" cy="122546"/>
            </a:xfrm>
            <a:custGeom>
              <a:avLst/>
              <a:gdLst/>
              <a:ahLst/>
              <a:cxnLst/>
              <a:rect l="0" t="0" r="0" b="0"/>
              <a:pathLst>
                <a:path h="122546">
                  <a:moveTo>
                    <a:pt x="0" y="0"/>
                  </a:moveTo>
                  <a:lnTo>
                    <a:pt x="0" y="122546"/>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3" name="pg122"/>
            <p:cNvSpPr/>
            <p:nvPr/>
          </p:nvSpPr>
          <p:spPr>
            <a:xfrm>
              <a:off x="6084181" y="3753090"/>
              <a:ext cx="136711" cy="176881"/>
            </a:xfrm>
            <a:custGeom>
              <a:avLst/>
              <a:gdLst/>
              <a:ahLst/>
              <a:cxnLst/>
              <a:rect l="0" t="0" r="0" b="0"/>
              <a:pathLst>
                <a:path w="136711" h="176881">
                  <a:moveTo>
                    <a:pt x="0" y="0"/>
                  </a:moveTo>
                  <a:lnTo>
                    <a:pt x="0" y="176881"/>
                  </a:lnTo>
                  <a:lnTo>
                    <a:pt x="136711" y="176881"/>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4" name="pl123"/>
            <p:cNvSpPr/>
            <p:nvPr/>
          </p:nvSpPr>
          <p:spPr>
            <a:xfrm>
              <a:off x="6084181" y="388371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5" name="pl124"/>
            <p:cNvSpPr/>
            <p:nvPr/>
          </p:nvSpPr>
          <p:spPr>
            <a:xfrm>
              <a:off x="6334819" y="3341398"/>
              <a:ext cx="0" cy="195569"/>
            </a:xfrm>
            <a:custGeom>
              <a:avLst/>
              <a:gdLst/>
              <a:ahLst/>
              <a:cxnLst/>
              <a:rect l="0" t="0" r="0" b="0"/>
              <a:pathLst>
                <a:path h="195569">
                  <a:moveTo>
                    <a:pt x="0" y="195569"/>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6" name="pl125"/>
            <p:cNvSpPr/>
            <p:nvPr/>
          </p:nvSpPr>
          <p:spPr>
            <a:xfrm>
              <a:off x="6334819" y="3724984"/>
              <a:ext cx="0" cy="184591"/>
            </a:xfrm>
            <a:custGeom>
              <a:avLst/>
              <a:gdLst/>
              <a:ahLst/>
              <a:cxnLst/>
              <a:rect l="0" t="0" r="0" b="0"/>
              <a:pathLst>
                <a:path h="184591">
                  <a:moveTo>
                    <a:pt x="0" y="0"/>
                  </a:moveTo>
                  <a:lnTo>
                    <a:pt x="0" y="184591"/>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7" name="pg126"/>
            <p:cNvSpPr/>
            <p:nvPr/>
          </p:nvSpPr>
          <p:spPr>
            <a:xfrm>
              <a:off x="6266463" y="3536968"/>
              <a:ext cx="136711" cy="188015"/>
            </a:xfrm>
            <a:custGeom>
              <a:avLst/>
              <a:gdLst/>
              <a:ahLst/>
              <a:cxnLst/>
              <a:rect l="0" t="0" r="0" b="0"/>
              <a:pathLst>
                <a:path w="136711" h="188015">
                  <a:moveTo>
                    <a:pt x="0" y="0"/>
                  </a:moveTo>
                  <a:lnTo>
                    <a:pt x="0" y="188015"/>
                  </a:lnTo>
                  <a:lnTo>
                    <a:pt x="136711" y="18801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8" name="pl127"/>
            <p:cNvSpPr/>
            <p:nvPr/>
          </p:nvSpPr>
          <p:spPr>
            <a:xfrm>
              <a:off x="6266463" y="3634681"/>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29" name="pl128"/>
            <p:cNvSpPr/>
            <p:nvPr/>
          </p:nvSpPr>
          <p:spPr>
            <a:xfrm>
              <a:off x="6517102" y="3512030"/>
              <a:ext cx="0" cy="85468"/>
            </a:xfrm>
            <a:custGeom>
              <a:avLst/>
              <a:gdLst/>
              <a:ahLst/>
              <a:cxnLst/>
              <a:rect l="0" t="0" r="0" b="0"/>
              <a:pathLst>
                <a:path h="85468">
                  <a:moveTo>
                    <a:pt x="0" y="8546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0" name="pl129"/>
            <p:cNvSpPr/>
            <p:nvPr/>
          </p:nvSpPr>
          <p:spPr>
            <a:xfrm>
              <a:off x="6517102" y="3754114"/>
              <a:ext cx="0" cy="156441"/>
            </a:xfrm>
            <a:custGeom>
              <a:avLst/>
              <a:gdLst/>
              <a:ahLst/>
              <a:cxnLst/>
              <a:rect l="0" t="0" r="0" b="0"/>
              <a:pathLst>
                <a:path h="156441">
                  <a:moveTo>
                    <a:pt x="0" y="0"/>
                  </a:moveTo>
                  <a:lnTo>
                    <a:pt x="0" y="156441"/>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1" name="pg130"/>
            <p:cNvSpPr/>
            <p:nvPr/>
          </p:nvSpPr>
          <p:spPr>
            <a:xfrm>
              <a:off x="6448746" y="3597499"/>
              <a:ext cx="136711" cy="156615"/>
            </a:xfrm>
            <a:custGeom>
              <a:avLst/>
              <a:gdLst/>
              <a:ahLst/>
              <a:cxnLst/>
              <a:rect l="0" t="0" r="0" b="0"/>
              <a:pathLst>
                <a:path w="136711" h="156615">
                  <a:moveTo>
                    <a:pt x="0" y="0"/>
                  </a:moveTo>
                  <a:lnTo>
                    <a:pt x="0" y="156615"/>
                  </a:lnTo>
                  <a:lnTo>
                    <a:pt x="136711" y="15661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2" name="pl131"/>
            <p:cNvSpPr/>
            <p:nvPr/>
          </p:nvSpPr>
          <p:spPr>
            <a:xfrm>
              <a:off x="6448746" y="368488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3" name="rc132"/>
            <p:cNvSpPr/>
            <p:nvPr/>
          </p:nvSpPr>
          <p:spPr>
            <a:xfrm>
              <a:off x="6753024" y="3118022"/>
              <a:ext cx="2155491" cy="1375992"/>
            </a:xfrm>
            <a:prstGeom prst="rect">
              <a:avLst/>
            </a:prstGeom>
            <a:solidFill>
              <a:srgbClr val="EBEBEB">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4" name="pl133"/>
            <p:cNvSpPr/>
            <p:nvPr/>
          </p:nvSpPr>
          <p:spPr>
            <a:xfrm>
              <a:off x="6753024" y="436956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5" name="pl134"/>
            <p:cNvSpPr/>
            <p:nvPr/>
          </p:nvSpPr>
          <p:spPr>
            <a:xfrm>
              <a:off x="6753024" y="3875693"/>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6" name="pl135"/>
            <p:cNvSpPr/>
            <p:nvPr/>
          </p:nvSpPr>
          <p:spPr>
            <a:xfrm>
              <a:off x="6753024" y="3381824"/>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7" name="pl136"/>
            <p:cNvSpPr/>
            <p:nvPr/>
          </p:nvSpPr>
          <p:spPr>
            <a:xfrm>
              <a:off x="7147210"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8" name="pl137"/>
            <p:cNvSpPr/>
            <p:nvPr/>
          </p:nvSpPr>
          <p:spPr>
            <a:xfrm>
              <a:off x="760291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39" name="pl138"/>
            <p:cNvSpPr/>
            <p:nvPr/>
          </p:nvSpPr>
          <p:spPr>
            <a:xfrm>
              <a:off x="805862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0" name="pl139"/>
            <p:cNvSpPr/>
            <p:nvPr/>
          </p:nvSpPr>
          <p:spPr>
            <a:xfrm>
              <a:off x="8514329"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1" name="pl140"/>
            <p:cNvSpPr/>
            <p:nvPr/>
          </p:nvSpPr>
          <p:spPr>
            <a:xfrm>
              <a:off x="6753024" y="412262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2" name="pl141"/>
            <p:cNvSpPr/>
            <p:nvPr/>
          </p:nvSpPr>
          <p:spPr>
            <a:xfrm>
              <a:off x="6753024" y="362875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3" name="pl142"/>
            <p:cNvSpPr/>
            <p:nvPr/>
          </p:nvSpPr>
          <p:spPr>
            <a:xfrm>
              <a:off x="6753024" y="3134889"/>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4" name="pl143"/>
            <p:cNvSpPr/>
            <p:nvPr/>
          </p:nvSpPr>
          <p:spPr>
            <a:xfrm>
              <a:off x="6919357"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5" name="pl144"/>
            <p:cNvSpPr/>
            <p:nvPr/>
          </p:nvSpPr>
          <p:spPr>
            <a:xfrm>
              <a:off x="7375063"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6" name="pl145"/>
            <p:cNvSpPr/>
            <p:nvPr/>
          </p:nvSpPr>
          <p:spPr>
            <a:xfrm>
              <a:off x="7830770"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7" name="pl146"/>
            <p:cNvSpPr/>
            <p:nvPr/>
          </p:nvSpPr>
          <p:spPr>
            <a:xfrm>
              <a:off x="828647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8" name="pl147"/>
            <p:cNvSpPr/>
            <p:nvPr/>
          </p:nvSpPr>
          <p:spPr>
            <a:xfrm>
              <a:off x="8742183"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49" name="pt148"/>
            <p:cNvSpPr/>
            <p:nvPr/>
          </p:nvSpPr>
          <p:spPr>
            <a:xfrm>
              <a:off x="6894531" y="3466265"/>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0" name="pl149"/>
            <p:cNvSpPr/>
            <p:nvPr/>
          </p:nvSpPr>
          <p:spPr>
            <a:xfrm>
              <a:off x="6919357" y="3590558"/>
              <a:ext cx="0" cy="88054"/>
            </a:xfrm>
            <a:custGeom>
              <a:avLst/>
              <a:gdLst/>
              <a:ahLst/>
              <a:cxnLst/>
              <a:rect l="0" t="0" r="0" b="0"/>
              <a:pathLst>
                <a:path h="88054">
                  <a:moveTo>
                    <a:pt x="0" y="8805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1" name="pl150"/>
            <p:cNvSpPr/>
            <p:nvPr/>
          </p:nvSpPr>
          <p:spPr>
            <a:xfrm>
              <a:off x="6919357" y="3751847"/>
              <a:ext cx="0" cy="38666"/>
            </a:xfrm>
            <a:custGeom>
              <a:avLst/>
              <a:gdLst/>
              <a:ahLst/>
              <a:cxnLst/>
              <a:rect l="0" t="0" r="0" b="0"/>
              <a:pathLst>
                <a:path h="38666">
                  <a:moveTo>
                    <a:pt x="0" y="0"/>
                  </a:moveTo>
                  <a:lnTo>
                    <a:pt x="0" y="38666"/>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2" name="pg151"/>
            <p:cNvSpPr/>
            <p:nvPr/>
          </p:nvSpPr>
          <p:spPr>
            <a:xfrm>
              <a:off x="6851001" y="3678612"/>
              <a:ext cx="136711" cy="73234"/>
            </a:xfrm>
            <a:custGeom>
              <a:avLst/>
              <a:gdLst/>
              <a:ahLst/>
              <a:cxnLst/>
              <a:rect l="0" t="0" r="0" b="0"/>
              <a:pathLst>
                <a:path w="136711" h="73234">
                  <a:moveTo>
                    <a:pt x="0" y="0"/>
                  </a:moveTo>
                  <a:lnTo>
                    <a:pt x="0" y="73234"/>
                  </a:lnTo>
                  <a:lnTo>
                    <a:pt x="136711" y="7323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3" name="pl152"/>
            <p:cNvSpPr/>
            <p:nvPr/>
          </p:nvSpPr>
          <p:spPr>
            <a:xfrm>
              <a:off x="6851001" y="373359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4" name="pl153"/>
            <p:cNvSpPr/>
            <p:nvPr/>
          </p:nvSpPr>
          <p:spPr>
            <a:xfrm>
              <a:off x="7101639" y="3580496"/>
              <a:ext cx="0" cy="73723"/>
            </a:xfrm>
            <a:custGeom>
              <a:avLst/>
              <a:gdLst/>
              <a:ahLst/>
              <a:cxnLst/>
              <a:rect l="0" t="0" r="0" b="0"/>
              <a:pathLst>
                <a:path h="73723">
                  <a:moveTo>
                    <a:pt x="0" y="73723"/>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5" name="pl154"/>
            <p:cNvSpPr/>
            <p:nvPr/>
          </p:nvSpPr>
          <p:spPr>
            <a:xfrm>
              <a:off x="7101639" y="3750042"/>
              <a:ext cx="0" cy="90378"/>
            </a:xfrm>
            <a:custGeom>
              <a:avLst/>
              <a:gdLst/>
              <a:ahLst/>
              <a:cxnLst/>
              <a:rect l="0" t="0" r="0" b="0"/>
              <a:pathLst>
                <a:path h="90378">
                  <a:moveTo>
                    <a:pt x="0" y="0"/>
                  </a:moveTo>
                  <a:lnTo>
                    <a:pt x="0" y="90378"/>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6" name="pg155"/>
            <p:cNvSpPr/>
            <p:nvPr/>
          </p:nvSpPr>
          <p:spPr>
            <a:xfrm>
              <a:off x="7033283" y="3654219"/>
              <a:ext cx="136711" cy="95822"/>
            </a:xfrm>
            <a:custGeom>
              <a:avLst/>
              <a:gdLst/>
              <a:ahLst/>
              <a:cxnLst/>
              <a:rect l="0" t="0" r="0" b="0"/>
              <a:pathLst>
                <a:path w="136711" h="95822">
                  <a:moveTo>
                    <a:pt x="0" y="0"/>
                  </a:moveTo>
                  <a:lnTo>
                    <a:pt x="0" y="95822"/>
                  </a:lnTo>
                  <a:lnTo>
                    <a:pt x="136711" y="9582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7" name="pl156"/>
            <p:cNvSpPr/>
            <p:nvPr/>
          </p:nvSpPr>
          <p:spPr>
            <a:xfrm>
              <a:off x="7033283" y="3716552"/>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8" name="pl157"/>
            <p:cNvSpPr/>
            <p:nvPr/>
          </p:nvSpPr>
          <p:spPr>
            <a:xfrm>
              <a:off x="7283922" y="3541423"/>
              <a:ext cx="0" cy="110158"/>
            </a:xfrm>
            <a:custGeom>
              <a:avLst/>
              <a:gdLst/>
              <a:ahLst/>
              <a:cxnLst/>
              <a:rect l="0" t="0" r="0" b="0"/>
              <a:pathLst>
                <a:path h="110158">
                  <a:moveTo>
                    <a:pt x="0" y="11015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59" name="pl158"/>
            <p:cNvSpPr/>
            <p:nvPr/>
          </p:nvSpPr>
          <p:spPr>
            <a:xfrm>
              <a:off x="7283922" y="3750124"/>
              <a:ext cx="0" cy="112533"/>
            </a:xfrm>
            <a:custGeom>
              <a:avLst/>
              <a:gdLst/>
              <a:ahLst/>
              <a:cxnLst/>
              <a:rect l="0" t="0" r="0" b="0"/>
              <a:pathLst>
                <a:path h="112533">
                  <a:moveTo>
                    <a:pt x="0" y="0"/>
                  </a:moveTo>
                  <a:lnTo>
                    <a:pt x="0" y="112533"/>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0" name="pg159"/>
            <p:cNvSpPr/>
            <p:nvPr/>
          </p:nvSpPr>
          <p:spPr>
            <a:xfrm>
              <a:off x="7215566" y="3651581"/>
              <a:ext cx="136711" cy="98542"/>
            </a:xfrm>
            <a:custGeom>
              <a:avLst/>
              <a:gdLst/>
              <a:ahLst/>
              <a:cxnLst/>
              <a:rect l="0" t="0" r="0" b="0"/>
              <a:pathLst>
                <a:path w="136711" h="98542">
                  <a:moveTo>
                    <a:pt x="0" y="0"/>
                  </a:moveTo>
                  <a:lnTo>
                    <a:pt x="0" y="98542"/>
                  </a:lnTo>
                  <a:lnTo>
                    <a:pt x="136711" y="98542"/>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1" name="pl160"/>
            <p:cNvSpPr/>
            <p:nvPr/>
          </p:nvSpPr>
          <p:spPr>
            <a:xfrm>
              <a:off x="7215566" y="3725301"/>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2" name="pl161"/>
            <p:cNvSpPr/>
            <p:nvPr/>
          </p:nvSpPr>
          <p:spPr>
            <a:xfrm>
              <a:off x="7466204" y="3502677"/>
              <a:ext cx="0" cy="134166"/>
            </a:xfrm>
            <a:custGeom>
              <a:avLst/>
              <a:gdLst/>
              <a:ahLst/>
              <a:cxnLst/>
              <a:rect l="0" t="0" r="0" b="0"/>
              <a:pathLst>
                <a:path h="134166">
                  <a:moveTo>
                    <a:pt x="0" y="13416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3" name="pl162"/>
            <p:cNvSpPr/>
            <p:nvPr/>
          </p:nvSpPr>
          <p:spPr>
            <a:xfrm>
              <a:off x="7466204" y="3763138"/>
              <a:ext cx="0" cy="58256"/>
            </a:xfrm>
            <a:custGeom>
              <a:avLst/>
              <a:gdLst/>
              <a:ahLst/>
              <a:cxnLst/>
              <a:rect l="0" t="0" r="0" b="0"/>
              <a:pathLst>
                <a:path h="58256">
                  <a:moveTo>
                    <a:pt x="0" y="0"/>
                  </a:moveTo>
                  <a:lnTo>
                    <a:pt x="0" y="58256"/>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4" name="pg163"/>
            <p:cNvSpPr/>
            <p:nvPr/>
          </p:nvSpPr>
          <p:spPr>
            <a:xfrm>
              <a:off x="7397849" y="3636844"/>
              <a:ext cx="136711" cy="126294"/>
            </a:xfrm>
            <a:custGeom>
              <a:avLst/>
              <a:gdLst/>
              <a:ahLst/>
              <a:cxnLst/>
              <a:rect l="0" t="0" r="0" b="0"/>
              <a:pathLst>
                <a:path w="136711" h="126294">
                  <a:moveTo>
                    <a:pt x="0" y="0"/>
                  </a:moveTo>
                  <a:lnTo>
                    <a:pt x="0" y="126294"/>
                  </a:lnTo>
                  <a:lnTo>
                    <a:pt x="136711" y="126294"/>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5" name="pl164"/>
            <p:cNvSpPr/>
            <p:nvPr/>
          </p:nvSpPr>
          <p:spPr>
            <a:xfrm>
              <a:off x="7397849" y="370293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6" name="pt165"/>
            <p:cNvSpPr/>
            <p:nvPr/>
          </p:nvSpPr>
          <p:spPr>
            <a:xfrm>
              <a:off x="7623661" y="3770126"/>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7" name="pt166"/>
            <p:cNvSpPr/>
            <p:nvPr/>
          </p:nvSpPr>
          <p:spPr>
            <a:xfrm>
              <a:off x="7623661" y="3452530"/>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8" name="pl167"/>
            <p:cNvSpPr/>
            <p:nvPr/>
          </p:nvSpPr>
          <p:spPr>
            <a:xfrm>
              <a:off x="7648487" y="3589144"/>
              <a:ext cx="0" cy="31416"/>
            </a:xfrm>
            <a:custGeom>
              <a:avLst/>
              <a:gdLst/>
              <a:ahLst/>
              <a:cxnLst/>
              <a:rect l="0" t="0" r="0" b="0"/>
              <a:pathLst>
                <a:path h="31416">
                  <a:moveTo>
                    <a:pt x="0" y="3141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69" name="pl168"/>
            <p:cNvSpPr/>
            <p:nvPr/>
          </p:nvSpPr>
          <p:spPr>
            <a:xfrm>
              <a:off x="7648487" y="3673471"/>
              <a:ext cx="0" cy="78545"/>
            </a:xfrm>
            <a:custGeom>
              <a:avLst/>
              <a:gdLst/>
              <a:ahLst/>
              <a:cxnLst/>
              <a:rect l="0" t="0" r="0" b="0"/>
              <a:pathLst>
                <a:path h="78545">
                  <a:moveTo>
                    <a:pt x="0" y="0"/>
                  </a:moveTo>
                  <a:lnTo>
                    <a:pt x="0" y="78545"/>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0" name="pg169"/>
            <p:cNvSpPr/>
            <p:nvPr/>
          </p:nvSpPr>
          <p:spPr>
            <a:xfrm>
              <a:off x="7580131" y="3620561"/>
              <a:ext cx="136711" cy="52910"/>
            </a:xfrm>
            <a:custGeom>
              <a:avLst/>
              <a:gdLst/>
              <a:ahLst/>
              <a:cxnLst/>
              <a:rect l="0" t="0" r="0" b="0"/>
              <a:pathLst>
                <a:path w="136711" h="52910">
                  <a:moveTo>
                    <a:pt x="0" y="0"/>
                  </a:moveTo>
                  <a:lnTo>
                    <a:pt x="0" y="52910"/>
                  </a:lnTo>
                  <a:lnTo>
                    <a:pt x="136711" y="5291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1" name="pl170"/>
            <p:cNvSpPr/>
            <p:nvPr/>
          </p:nvSpPr>
          <p:spPr>
            <a:xfrm>
              <a:off x="7580131" y="366578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2" name="pl171"/>
            <p:cNvSpPr/>
            <p:nvPr/>
          </p:nvSpPr>
          <p:spPr>
            <a:xfrm>
              <a:off x="7830770" y="3429937"/>
              <a:ext cx="0" cy="125278"/>
            </a:xfrm>
            <a:custGeom>
              <a:avLst/>
              <a:gdLst/>
              <a:ahLst/>
              <a:cxnLst/>
              <a:rect l="0" t="0" r="0" b="0"/>
              <a:pathLst>
                <a:path h="125278">
                  <a:moveTo>
                    <a:pt x="0" y="125278"/>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3" name="pl172"/>
            <p:cNvSpPr/>
            <p:nvPr/>
          </p:nvSpPr>
          <p:spPr>
            <a:xfrm>
              <a:off x="7830770" y="3672333"/>
              <a:ext cx="0" cy="136977"/>
            </a:xfrm>
            <a:custGeom>
              <a:avLst/>
              <a:gdLst/>
              <a:ahLst/>
              <a:cxnLst/>
              <a:rect l="0" t="0" r="0" b="0"/>
              <a:pathLst>
                <a:path h="136977">
                  <a:moveTo>
                    <a:pt x="0" y="0"/>
                  </a:moveTo>
                  <a:lnTo>
                    <a:pt x="0" y="136977"/>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4" name="pg173"/>
            <p:cNvSpPr/>
            <p:nvPr/>
          </p:nvSpPr>
          <p:spPr>
            <a:xfrm>
              <a:off x="7762414" y="3555216"/>
              <a:ext cx="136711" cy="117116"/>
            </a:xfrm>
            <a:custGeom>
              <a:avLst/>
              <a:gdLst/>
              <a:ahLst/>
              <a:cxnLst/>
              <a:rect l="0" t="0" r="0" b="0"/>
              <a:pathLst>
                <a:path w="136711" h="117116">
                  <a:moveTo>
                    <a:pt x="0" y="0"/>
                  </a:moveTo>
                  <a:lnTo>
                    <a:pt x="0" y="117116"/>
                  </a:lnTo>
                  <a:lnTo>
                    <a:pt x="136711" y="117116"/>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5" name="pl174"/>
            <p:cNvSpPr/>
            <p:nvPr/>
          </p:nvSpPr>
          <p:spPr>
            <a:xfrm>
              <a:off x="7762414" y="358722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6" name="pt175"/>
            <p:cNvSpPr/>
            <p:nvPr/>
          </p:nvSpPr>
          <p:spPr>
            <a:xfrm>
              <a:off x="7988226" y="3386153"/>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7" name="pl176"/>
            <p:cNvSpPr/>
            <p:nvPr/>
          </p:nvSpPr>
          <p:spPr>
            <a:xfrm>
              <a:off x="8013052" y="3585984"/>
              <a:ext cx="0" cy="34400"/>
            </a:xfrm>
            <a:custGeom>
              <a:avLst/>
              <a:gdLst/>
              <a:ahLst/>
              <a:cxnLst/>
              <a:rect l="0" t="0" r="0" b="0"/>
              <a:pathLst>
                <a:path h="34400">
                  <a:moveTo>
                    <a:pt x="0" y="34400"/>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8" name="pl177"/>
            <p:cNvSpPr/>
            <p:nvPr/>
          </p:nvSpPr>
          <p:spPr>
            <a:xfrm>
              <a:off x="8013052" y="3721189"/>
              <a:ext cx="0" cy="86682"/>
            </a:xfrm>
            <a:custGeom>
              <a:avLst/>
              <a:gdLst/>
              <a:ahLst/>
              <a:cxnLst/>
              <a:rect l="0" t="0" r="0" b="0"/>
              <a:pathLst>
                <a:path h="86682">
                  <a:moveTo>
                    <a:pt x="0" y="0"/>
                  </a:moveTo>
                  <a:lnTo>
                    <a:pt x="0" y="86682"/>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79" name="pg178"/>
            <p:cNvSpPr/>
            <p:nvPr/>
          </p:nvSpPr>
          <p:spPr>
            <a:xfrm>
              <a:off x="7944696" y="3620384"/>
              <a:ext cx="136711" cy="100805"/>
            </a:xfrm>
            <a:custGeom>
              <a:avLst/>
              <a:gdLst/>
              <a:ahLst/>
              <a:cxnLst/>
              <a:rect l="0" t="0" r="0" b="0"/>
              <a:pathLst>
                <a:path w="136711" h="100805">
                  <a:moveTo>
                    <a:pt x="0" y="0"/>
                  </a:moveTo>
                  <a:lnTo>
                    <a:pt x="0" y="100805"/>
                  </a:lnTo>
                  <a:lnTo>
                    <a:pt x="136711" y="100805"/>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0" name="pl179"/>
            <p:cNvSpPr/>
            <p:nvPr/>
          </p:nvSpPr>
          <p:spPr>
            <a:xfrm>
              <a:off x="7944696" y="3653206"/>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1" name="pt180"/>
            <p:cNvSpPr/>
            <p:nvPr/>
          </p:nvSpPr>
          <p:spPr>
            <a:xfrm>
              <a:off x="8170509" y="3858761"/>
              <a:ext cx="49651" cy="49651"/>
            </a:xfrm>
            <a:prstGeom prst="ellipse">
              <a:avLst/>
            </a:prstGeom>
            <a:solidFill>
              <a:srgbClr val="333333">
                <a:alpha val="100000"/>
              </a:srgbClr>
            </a:solidFill>
            <a:ln w="900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2" name="pl181"/>
            <p:cNvSpPr/>
            <p:nvPr/>
          </p:nvSpPr>
          <p:spPr>
            <a:xfrm>
              <a:off x="8195335" y="3557408"/>
              <a:ext cx="0" cy="38927"/>
            </a:xfrm>
            <a:custGeom>
              <a:avLst/>
              <a:gdLst/>
              <a:ahLst/>
              <a:cxnLst/>
              <a:rect l="0" t="0" r="0" b="0"/>
              <a:pathLst>
                <a:path h="38927">
                  <a:moveTo>
                    <a:pt x="0" y="38927"/>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3" name="pl182"/>
            <p:cNvSpPr/>
            <p:nvPr/>
          </p:nvSpPr>
          <p:spPr>
            <a:xfrm>
              <a:off x="8195335" y="3697397"/>
              <a:ext cx="0" cy="118633"/>
            </a:xfrm>
            <a:custGeom>
              <a:avLst/>
              <a:gdLst/>
              <a:ahLst/>
              <a:cxnLst/>
              <a:rect l="0" t="0" r="0" b="0"/>
              <a:pathLst>
                <a:path h="118633">
                  <a:moveTo>
                    <a:pt x="0" y="0"/>
                  </a:moveTo>
                  <a:lnTo>
                    <a:pt x="0" y="118633"/>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4" name="pg183"/>
            <p:cNvSpPr/>
            <p:nvPr/>
          </p:nvSpPr>
          <p:spPr>
            <a:xfrm>
              <a:off x="8126979" y="3596336"/>
              <a:ext cx="136711" cy="101061"/>
            </a:xfrm>
            <a:custGeom>
              <a:avLst/>
              <a:gdLst/>
              <a:ahLst/>
              <a:cxnLst/>
              <a:rect l="0" t="0" r="0" b="0"/>
              <a:pathLst>
                <a:path w="136711" h="101061">
                  <a:moveTo>
                    <a:pt x="0" y="0"/>
                  </a:moveTo>
                  <a:lnTo>
                    <a:pt x="0" y="101061"/>
                  </a:lnTo>
                  <a:lnTo>
                    <a:pt x="136711" y="101061"/>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5" name="pl184"/>
            <p:cNvSpPr/>
            <p:nvPr/>
          </p:nvSpPr>
          <p:spPr>
            <a:xfrm>
              <a:off x="8126979" y="3633629"/>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6" name="pl185"/>
            <p:cNvSpPr/>
            <p:nvPr/>
          </p:nvSpPr>
          <p:spPr>
            <a:xfrm>
              <a:off x="8377617" y="3486056"/>
              <a:ext cx="0" cy="46666"/>
            </a:xfrm>
            <a:custGeom>
              <a:avLst/>
              <a:gdLst/>
              <a:ahLst/>
              <a:cxnLst/>
              <a:rect l="0" t="0" r="0" b="0"/>
              <a:pathLst>
                <a:path h="46666">
                  <a:moveTo>
                    <a:pt x="0" y="4666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7" name="pl186"/>
            <p:cNvSpPr/>
            <p:nvPr/>
          </p:nvSpPr>
          <p:spPr>
            <a:xfrm>
              <a:off x="8377617" y="3700022"/>
              <a:ext cx="0" cy="180544"/>
            </a:xfrm>
            <a:custGeom>
              <a:avLst/>
              <a:gdLst/>
              <a:ahLst/>
              <a:cxnLst/>
              <a:rect l="0" t="0" r="0" b="0"/>
              <a:pathLst>
                <a:path h="180544">
                  <a:moveTo>
                    <a:pt x="0" y="0"/>
                  </a:moveTo>
                  <a:lnTo>
                    <a:pt x="0" y="180544"/>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8" name="pg187"/>
            <p:cNvSpPr/>
            <p:nvPr/>
          </p:nvSpPr>
          <p:spPr>
            <a:xfrm>
              <a:off x="8309261" y="3532723"/>
              <a:ext cx="136711" cy="167298"/>
            </a:xfrm>
            <a:custGeom>
              <a:avLst/>
              <a:gdLst/>
              <a:ahLst/>
              <a:cxnLst/>
              <a:rect l="0" t="0" r="0" b="0"/>
              <a:pathLst>
                <a:path w="136711" h="167298">
                  <a:moveTo>
                    <a:pt x="0" y="0"/>
                  </a:moveTo>
                  <a:lnTo>
                    <a:pt x="0" y="167298"/>
                  </a:lnTo>
                  <a:lnTo>
                    <a:pt x="136711" y="167298"/>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89" name="pl188"/>
            <p:cNvSpPr/>
            <p:nvPr/>
          </p:nvSpPr>
          <p:spPr>
            <a:xfrm>
              <a:off x="8309261" y="356918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0" name="pl189"/>
            <p:cNvSpPr/>
            <p:nvPr/>
          </p:nvSpPr>
          <p:spPr>
            <a:xfrm>
              <a:off x="8559900" y="3547442"/>
              <a:ext cx="0" cy="54886"/>
            </a:xfrm>
            <a:custGeom>
              <a:avLst/>
              <a:gdLst/>
              <a:ahLst/>
              <a:cxnLst/>
              <a:rect l="0" t="0" r="0" b="0"/>
              <a:pathLst>
                <a:path h="54886">
                  <a:moveTo>
                    <a:pt x="0" y="54886"/>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1" name="pl190"/>
            <p:cNvSpPr/>
            <p:nvPr/>
          </p:nvSpPr>
          <p:spPr>
            <a:xfrm>
              <a:off x="8559900" y="3681119"/>
              <a:ext cx="0" cy="58251"/>
            </a:xfrm>
            <a:custGeom>
              <a:avLst/>
              <a:gdLst/>
              <a:ahLst/>
              <a:cxnLst/>
              <a:rect l="0" t="0" r="0" b="0"/>
              <a:pathLst>
                <a:path h="58251">
                  <a:moveTo>
                    <a:pt x="0" y="0"/>
                  </a:moveTo>
                  <a:lnTo>
                    <a:pt x="0" y="58251"/>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2" name="pg191"/>
            <p:cNvSpPr/>
            <p:nvPr/>
          </p:nvSpPr>
          <p:spPr>
            <a:xfrm>
              <a:off x="8491544" y="3602328"/>
              <a:ext cx="136711" cy="78790"/>
            </a:xfrm>
            <a:custGeom>
              <a:avLst/>
              <a:gdLst/>
              <a:ahLst/>
              <a:cxnLst/>
              <a:rect l="0" t="0" r="0" b="0"/>
              <a:pathLst>
                <a:path w="136711" h="78790">
                  <a:moveTo>
                    <a:pt x="0" y="0"/>
                  </a:moveTo>
                  <a:lnTo>
                    <a:pt x="0" y="78790"/>
                  </a:lnTo>
                  <a:lnTo>
                    <a:pt x="136711" y="78790"/>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3" name="pl192"/>
            <p:cNvSpPr/>
            <p:nvPr/>
          </p:nvSpPr>
          <p:spPr>
            <a:xfrm>
              <a:off x="8491544" y="3630385"/>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4" name="pl193"/>
            <p:cNvSpPr/>
            <p:nvPr/>
          </p:nvSpPr>
          <p:spPr>
            <a:xfrm>
              <a:off x="8742183" y="3396026"/>
              <a:ext cx="0" cy="86783"/>
            </a:xfrm>
            <a:custGeom>
              <a:avLst/>
              <a:gdLst/>
              <a:ahLst/>
              <a:cxnLst/>
              <a:rect l="0" t="0" r="0" b="0"/>
              <a:pathLst>
                <a:path h="86783">
                  <a:moveTo>
                    <a:pt x="0" y="86783"/>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5" name="pl194"/>
            <p:cNvSpPr/>
            <p:nvPr/>
          </p:nvSpPr>
          <p:spPr>
            <a:xfrm>
              <a:off x="8742183" y="3688150"/>
              <a:ext cx="0" cy="99270"/>
            </a:xfrm>
            <a:custGeom>
              <a:avLst/>
              <a:gdLst/>
              <a:ahLst/>
              <a:cxnLst/>
              <a:rect l="0" t="0" r="0" b="0"/>
              <a:pathLst>
                <a:path h="99270">
                  <a:moveTo>
                    <a:pt x="0" y="0"/>
                  </a:moveTo>
                  <a:lnTo>
                    <a:pt x="0" y="9927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6" name="pg195"/>
            <p:cNvSpPr/>
            <p:nvPr/>
          </p:nvSpPr>
          <p:spPr>
            <a:xfrm>
              <a:off x="8673827" y="3482809"/>
              <a:ext cx="136711" cy="205341"/>
            </a:xfrm>
            <a:custGeom>
              <a:avLst/>
              <a:gdLst/>
              <a:ahLst/>
              <a:cxnLst/>
              <a:rect l="0" t="0" r="0" b="0"/>
              <a:pathLst>
                <a:path w="136711" h="205341">
                  <a:moveTo>
                    <a:pt x="0" y="0"/>
                  </a:moveTo>
                  <a:lnTo>
                    <a:pt x="0" y="205341"/>
                  </a:lnTo>
                  <a:lnTo>
                    <a:pt x="136711" y="205341"/>
                  </a:lnTo>
                  <a:lnTo>
                    <a:pt x="136711" y="0"/>
                  </a:lnTo>
                  <a:close/>
                </a:path>
              </a:pathLst>
            </a:custGeom>
            <a:solidFill>
              <a:srgbClr val="FFFFFF">
                <a:alpha val="100000"/>
              </a:srgbClr>
            </a:solidFill>
            <a:ln w="13550" cap="rnd">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7" name="pl196"/>
            <p:cNvSpPr/>
            <p:nvPr/>
          </p:nvSpPr>
          <p:spPr>
            <a:xfrm>
              <a:off x="8673827" y="3609837"/>
              <a:ext cx="136711" cy="0"/>
            </a:xfrm>
            <a:custGeom>
              <a:avLst/>
              <a:gdLst/>
              <a:ahLst/>
              <a:cxnLst/>
              <a:rect l="0" t="0" r="0" b="0"/>
              <a:pathLst>
                <a:path w="136711">
                  <a:moveTo>
                    <a:pt x="0" y="0"/>
                  </a:moveTo>
                  <a:lnTo>
                    <a:pt x="136711" y="0"/>
                  </a:lnTo>
                </a:path>
              </a:pathLst>
            </a:custGeom>
            <a:ln w="27101"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8" name="rc197"/>
            <p:cNvSpPr/>
            <p:nvPr/>
          </p:nvSpPr>
          <p:spPr>
            <a:xfrm>
              <a:off x="2302863" y="2826444"/>
              <a:ext cx="2155491" cy="291578"/>
            </a:xfrm>
            <a:prstGeom prst="rect">
              <a:avLst/>
            </a:prstGeom>
            <a:solidFill>
              <a:srgbClr val="D9D9D9">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199" name="tx198"/>
            <p:cNvSpPr/>
            <p:nvPr/>
          </p:nvSpPr>
          <p:spPr>
            <a:xfrm>
              <a:off x="3221858" y="2915083"/>
              <a:ext cx="3175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lang="ca-ES" sz="1500" dirty="0" smtClean="0">
                  <a:solidFill>
                    <a:srgbClr val="1A1A1A">
                      <a:alpha val="100000"/>
                    </a:srgbClr>
                  </a:solidFill>
                  <a:latin typeface="Calibri"/>
                  <a:cs typeface="Calibri"/>
                </a:rPr>
                <a:t>C</a:t>
              </a:r>
              <a:r>
                <a:rPr sz="1500" dirty="0" err="1" smtClean="0">
                  <a:solidFill>
                    <a:srgbClr val="1A1A1A">
                      <a:alpha val="100000"/>
                    </a:srgbClr>
                  </a:solidFill>
                  <a:latin typeface="Calibri"/>
                  <a:cs typeface="Calibri"/>
                </a:rPr>
                <a:t>ost</a:t>
              </a:r>
              <a:endParaRPr sz="1500" dirty="0">
                <a:solidFill>
                  <a:srgbClr val="1A1A1A">
                    <a:alpha val="100000"/>
                  </a:srgbClr>
                </a:solidFill>
                <a:latin typeface="Calibri"/>
                <a:cs typeface="Calibri"/>
              </a:endParaRPr>
            </a:p>
          </p:txBody>
        </p:sp>
        <p:sp>
          <p:nvSpPr>
            <p:cNvPr id="200" name="rc199"/>
            <p:cNvSpPr/>
            <p:nvPr/>
          </p:nvSpPr>
          <p:spPr>
            <a:xfrm>
              <a:off x="4527943" y="2826444"/>
              <a:ext cx="2155491" cy="291578"/>
            </a:xfrm>
            <a:prstGeom prst="rect">
              <a:avLst/>
            </a:prstGeom>
            <a:solidFill>
              <a:srgbClr val="D9D9D9">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1" name="tx200"/>
            <p:cNvSpPr/>
            <p:nvPr/>
          </p:nvSpPr>
          <p:spPr>
            <a:xfrm>
              <a:off x="5281839" y="2864283"/>
              <a:ext cx="647700" cy="1651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R</a:t>
              </a:r>
              <a:r>
                <a:rPr sz="1500" dirty="0" smtClean="0">
                  <a:solidFill>
                    <a:srgbClr val="1A1A1A">
                      <a:alpha val="100000"/>
                    </a:srgbClr>
                  </a:solidFill>
                  <a:latin typeface="Calibri"/>
                  <a:cs typeface="Calibri"/>
                </a:rPr>
                <a:t>out</a:t>
              </a:r>
              <a:r>
                <a:rPr lang="ca-ES" sz="1500" dirty="0" smtClean="0">
                  <a:solidFill>
                    <a:srgbClr val="1A1A1A">
                      <a:alpha val="100000"/>
                    </a:srgbClr>
                  </a:solidFill>
                  <a:latin typeface="Calibri"/>
                  <a:cs typeface="Calibri"/>
                </a:rPr>
                <a:t>ing E</a:t>
              </a:r>
              <a:r>
                <a:rPr sz="1500" dirty="0" err="1" smtClean="0">
                  <a:solidFill>
                    <a:srgbClr val="1A1A1A">
                      <a:alpha val="100000"/>
                    </a:srgbClr>
                  </a:solidFill>
                  <a:latin typeface="Calibri"/>
                  <a:cs typeface="Calibri"/>
                </a:rPr>
                <a:t>ff</a:t>
              </a:r>
              <a:r>
                <a:rPr lang="ca-ES" sz="1500" dirty="0" smtClean="0">
                  <a:solidFill>
                    <a:srgbClr val="1A1A1A">
                      <a:alpha val="100000"/>
                    </a:srgbClr>
                  </a:solidFill>
                  <a:latin typeface="Calibri"/>
                  <a:cs typeface="Calibri"/>
                </a:rPr>
                <a:t>iciency</a:t>
              </a:r>
              <a:endParaRPr sz="1500" dirty="0">
                <a:solidFill>
                  <a:srgbClr val="1A1A1A">
                    <a:alpha val="100000"/>
                  </a:srgbClr>
                </a:solidFill>
                <a:latin typeface="Calibri"/>
                <a:cs typeface="Calibri"/>
              </a:endParaRPr>
            </a:p>
          </p:txBody>
        </p:sp>
        <p:sp>
          <p:nvSpPr>
            <p:cNvPr id="202" name="rc201"/>
            <p:cNvSpPr/>
            <p:nvPr/>
          </p:nvSpPr>
          <p:spPr>
            <a:xfrm>
              <a:off x="6753024" y="2826444"/>
              <a:ext cx="2155491" cy="291578"/>
            </a:xfrm>
            <a:prstGeom prst="rect">
              <a:avLst/>
            </a:prstGeom>
            <a:solidFill>
              <a:srgbClr val="D9D9D9">
                <a:alpha val="100000"/>
              </a:srgbClr>
            </a:solidFill>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3" name="tx202"/>
            <p:cNvSpPr/>
            <p:nvPr/>
          </p:nvSpPr>
          <p:spPr>
            <a:xfrm>
              <a:off x="7583120" y="2876983"/>
              <a:ext cx="495300" cy="1524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lang="ca-ES" sz="1500" dirty="0" smtClean="0">
                  <a:solidFill>
                    <a:srgbClr val="1A1A1A">
                      <a:alpha val="100000"/>
                    </a:srgbClr>
                  </a:solidFill>
                  <a:latin typeface="Calibri"/>
                  <a:cs typeface="Calibri"/>
                </a:rPr>
                <a:t>S</a:t>
              </a:r>
              <a:r>
                <a:rPr sz="1500" dirty="0" smtClean="0">
                  <a:solidFill>
                    <a:srgbClr val="1A1A1A">
                      <a:alpha val="100000"/>
                    </a:srgbClr>
                  </a:solidFill>
                  <a:latin typeface="Calibri"/>
                  <a:cs typeface="Calibri"/>
                </a:rPr>
                <a:t>t</a:t>
              </a:r>
              <a:r>
                <a:rPr lang="ca-ES" sz="1500" dirty="0" smtClean="0">
                  <a:solidFill>
                    <a:srgbClr val="1A1A1A">
                      <a:alpha val="100000"/>
                    </a:srgbClr>
                  </a:solidFill>
                  <a:latin typeface="Calibri"/>
                  <a:cs typeface="Calibri"/>
                </a:rPr>
                <a:t>orage C</a:t>
              </a:r>
              <a:r>
                <a:rPr sz="1500" dirty="0" err="1" smtClean="0">
                  <a:solidFill>
                    <a:srgbClr val="1A1A1A">
                      <a:alpha val="100000"/>
                    </a:srgbClr>
                  </a:solidFill>
                  <a:latin typeface="Calibri"/>
                  <a:cs typeface="Calibri"/>
                </a:rPr>
                <a:t>ap</a:t>
              </a:r>
              <a:r>
                <a:rPr lang="ca-ES" sz="1500" dirty="0" smtClean="0">
                  <a:solidFill>
                    <a:srgbClr val="1A1A1A">
                      <a:alpha val="100000"/>
                    </a:srgbClr>
                  </a:solidFill>
                  <a:latin typeface="Calibri"/>
                  <a:cs typeface="Calibri"/>
                </a:rPr>
                <a:t>acity</a:t>
              </a:r>
              <a:endParaRPr sz="1500" dirty="0">
                <a:solidFill>
                  <a:srgbClr val="1A1A1A">
                    <a:alpha val="100000"/>
                  </a:srgbClr>
                </a:solidFill>
                <a:latin typeface="Calibri"/>
                <a:cs typeface="Calibri"/>
              </a:endParaRPr>
            </a:p>
          </p:txBody>
        </p:sp>
        <p:sp>
          <p:nvSpPr>
            <p:cNvPr id="204" name="pl203"/>
            <p:cNvSpPr/>
            <p:nvPr/>
          </p:nvSpPr>
          <p:spPr>
            <a:xfrm>
              <a:off x="246919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5" name="pl204"/>
            <p:cNvSpPr/>
            <p:nvPr/>
          </p:nvSpPr>
          <p:spPr>
            <a:xfrm>
              <a:off x="2924902"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6" name="pl205"/>
            <p:cNvSpPr/>
            <p:nvPr/>
          </p:nvSpPr>
          <p:spPr>
            <a:xfrm>
              <a:off x="3380608"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7" name="pl206"/>
            <p:cNvSpPr/>
            <p:nvPr/>
          </p:nvSpPr>
          <p:spPr>
            <a:xfrm>
              <a:off x="3836315"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8" name="pl207"/>
            <p:cNvSpPr/>
            <p:nvPr/>
          </p:nvSpPr>
          <p:spPr>
            <a:xfrm>
              <a:off x="4292021"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09" name="tx208"/>
            <p:cNvSpPr/>
            <p:nvPr/>
          </p:nvSpPr>
          <p:spPr>
            <a:xfrm>
              <a:off x="2354896"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0.0</a:t>
              </a:r>
            </a:p>
          </p:txBody>
        </p:sp>
        <p:sp>
          <p:nvSpPr>
            <p:cNvPr id="210" name="tx209"/>
            <p:cNvSpPr/>
            <p:nvPr/>
          </p:nvSpPr>
          <p:spPr>
            <a:xfrm>
              <a:off x="2810602"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11" name="tx210"/>
            <p:cNvSpPr/>
            <p:nvPr/>
          </p:nvSpPr>
          <p:spPr>
            <a:xfrm>
              <a:off x="3266308"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12" name="tx211"/>
            <p:cNvSpPr/>
            <p:nvPr/>
          </p:nvSpPr>
          <p:spPr>
            <a:xfrm>
              <a:off x="3722015"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13" name="tx212"/>
            <p:cNvSpPr/>
            <p:nvPr/>
          </p:nvSpPr>
          <p:spPr>
            <a:xfrm>
              <a:off x="4177721"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14" name="pl213"/>
            <p:cNvSpPr/>
            <p:nvPr/>
          </p:nvSpPr>
          <p:spPr>
            <a:xfrm>
              <a:off x="469427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5" name="pl214"/>
            <p:cNvSpPr/>
            <p:nvPr/>
          </p:nvSpPr>
          <p:spPr>
            <a:xfrm>
              <a:off x="5149983"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6" name="pl215"/>
            <p:cNvSpPr/>
            <p:nvPr/>
          </p:nvSpPr>
          <p:spPr>
            <a:xfrm>
              <a:off x="560568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7" name="pl216"/>
            <p:cNvSpPr/>
            <p:nvPr/>
          </p:nvSpPr>
          <p:spPr>
            <a:xfrm>
              <a:off x="606139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8" name="pl217"/>
            <p:cNvSpPr/>
            <p:nvPr/>
          </p:nvSpPr>
          <p:spPr>
            <a:xfrm>
              <a:off x="6517102"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19" name="tx218"/>
            <p:cNvSpPr/>
            <p:nvPr/>
          </p:nvSpPr>
          <p:spPr>
            <a:xfrm>
              <a:off x="4579976"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0.0</a:t>
              </a:r>
            </a:p>
          </p:txBody>
        </p:sp>
        <p:sp>
          <p:nvSpPr>
            <p:cNvPr id="220" name="tx219"/>
            <p:cNvSpPr/>
            <p:nvPr/>
          </p:nvSpPr>
          <p:spPr>
            <a:xfrm>
              <a:off x="5035683"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21" name="tx220"/>
            <p:cNvSpPr/>
            <p:nvPr/>
          </p:nvSpPr>
          <p:spPr>
            <a:xfrm>
              <a:off x="5491389"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22" name="tx221"/>
            <p:cNvSpPr/>
            <p:nvPr/>
          </p:nvSpPr>
          <p:spPr>
            <a:xfrm>
              <a:off x="5947096"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23" name="tx222"/>
            <p:cNvSpPr/>
            <p:nvPr/>
          </p:nvSpPr>
          <p:spPr>
            <a:xfrm>
              <a:off x="6402802"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24" name="pl223"/>
            <p:cNvSpPr/>
            <p:nvPr/>
          </p:nvSpPr>
          <p:spPr>
            <a:xfrm>
              <a:off x="6919357"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25" name="pl224"/>
            <p:cNvSpPr/>
            <p:nvPr/>
          </p:nvSpPr>
          <p:spPr>
            <a:xfrm>
              <a:off x="7375063"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26" name="pl225"/>
            <p:cNvSpPr/>
            <p:nvPr/>
          </p:nvSpPr>
          <p:spPr>
            <a:xfrm>
              <a:off x="7830770"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27" name="pl226"/>
            <p:cNvSpPr/>
            <p:nvPr/>
          </p:nvSpPr>
          <p:spPr>
            <a:xfrm>
              <a:off x="828647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28" name="pl227"/>
            <p:cNvSpPr/>
            <p:nvPr/>
          </p:nvSpPr>
          <p:spPr>
            <a:xfrm>
              <a:off x="8742183"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29" name="tx228"/>
            <p:cNvSpPr/>
            <p:nvPr/>
          </p:nvSpPr>
          <p:spPr>
            <a:xfrm>
              <a:off x="6805057"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0.0</a:t>
              </a:r>
            </a:p>
          </p:txBody>
        </p:sp>
        <p:sp>
          <p:nvSpPr>
            <p:cNvPr id="230" name="tx229"/>
            <p:cNvSpPr/>
            <p:nvPr/>
          </p:nvSpPr>
          <p:spPr>
            <a:xfrm>
              <a:off x="7260763"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31" name="tx230"/>
            <p:cNvSpPr/>
            <p:nvPr/>
          </p:nvSpPr>
          <p:spPr>
            <a:xfrm>
              <a:off x="7716470"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32" name="tx231"/>
            <p:cNvSpPr/>
            <p:nvPr/>
          </p:nvSpPr>
          <p:spPr>
            <a:xfrm>
              <a:off x="8172176"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33" name="tx232"/>
            <p:cNvSpPr/>
            <p:nvPr/>
          </p:nvSpPr>
          <p:spPr>
            <a:xfrm>
              <a:off x="8627883" y="4556645"/>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34" name="tx233"/>
            <p:cNvSpPr/>
            <p:nvPr/>
          </p:nvSpPr>
          <p:spPr>
            <a:xfrm>
              <a:off x="2011633" y="4065477"/>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35" name="tx234"/>
            <p:cNvSpPr/>
            <p:nvPr/>
          </p:nvSpPr>
          <p:spPr>
            <a:xfrm>
              <a:off x="2011633" y="3571608"/>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36" name="tx235"/>
            <p:cNvSpPr/>
            <p:nvPr/>
          </p:nvSpPr>
          <p:spPr>
            <a:xfrm>
              <a:off x="2011633" y="3077739"/>
              <a:ext cx="228600" cy="1143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37" name="pl236"/>
            <p:cNvSpPr/>
            <p:nvPr/>
          </p:nvSpPr>
          <p:spPr>
            <a:xfrm>
              <a:off x="2268068" y="412262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38" name="pl237"/>
            <p:cNvSpPr/>
            <p:nvPr/>
          </p:nvSpPr>
          <p:spPr>
            <a:xfrm>
              <a:off x="2268068" y="362875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39" name="pl238"/>
            <p:cNvSpPr/>
            <p:nvPr/>
          </p:nvSpPr>
          <p:spPr>
            <a:xfrm>
              <a:off x="2268068" y="3134889"/>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endParaRPr/>
            </a:p>
          </p:txBody>
        </p:sp>
        <p:sp>
          <p:nvSpPr>
            <p:cNvPr id="240" name="tx239"/>
            <p:cNvSpPr/>
            <p:nvPr/>
          </p:nvSpPr>
          <p:spPr>
            <a:xfrm>
              <a:off x="4980905" y="4727834"/>
              <a:ext cx="1249567" cy="1651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marL="0" marR="0" indent="0" algn="l">
                <a:lnSpc>
                  <a:spcPts val="1500"/>
                </a:lnSpc>
                <a:spcBef>
                  <a:spcPts val="0"/>
                </a:spcBef>
                <a:spcAft>
                  <a:spcPts val="0"/>
                </a:spcAft>
              </a:pPr>
              <a:r>
                <a:rPr sz="1500">
                  <a:solidFill>
                    <a:srgbClr val="000000">
                      <a:alpha val="100000"/>
                    </a:srgbClr>
                  </a:solidFill>
                  <a:latin typeface="Calibri"/>
                  <a:cs typeface="Calibri"/>
                </a:rPr>
                <a:t>Balancing factor</a:t>
              </a:r>
            </a:p>
          </p:txBody>
        </p:sp>
        <p:sp>
          <p:nvSpPr>
            <p:cNvPr id="241" name="tx240"/>
            <p:cNvSpPr/>
            <p:nvPr/>
          </p:nvSpPr>
          <p:spPr>
            <a:xfrm rot="-5400000">
              <a:off x="1624544" y="3742518"/>
              <a:ext cx="431800" cy="127000"/>
            </a:xfrm>
            <a:prstGeom prst="rect">
              <a:avLst/>
            </a:prstGeom>
            <a:noFill/>
          </p:spPr>
          <p:txBody>
            <a:bodyPr wrap="none" lIns="0" tIns="0" rIns="0" bIns="0" anchor="ctr" anchorCtr="1"/>
            <a:lstStyle>
              <a:defPPr>
                <a:defRPr lang="en-US"/>
              </a:defPPr>
              <a:lvl1pPr marL="0" algn="l" defTabSz="995964" rtl="0" eaLnBrk="1" latinLnBrk="0" hangingPunct="1">
                <a:defRPr sz="2000" kern="1200">
                  <a:solidFill>
                    <a:schemeClr val="tx1"/>
                  </a:solidFill>
                  <a:latin typeface="+mn-lt"/>
                  <a:ea typeface="+mn-ea"/>
                  <a:cs typeface="+mn-cs"/>
                </a:defRPr>
              </a:lvl1pPr>
              <a:lvl2pPr marL="497982" algn="l" defTabSz="995964" rtl="0" eaLnBrk="1" latinLnBrk="0" hangingPunct="1">
                <a:defRPr sz="2000" kern="1200">
                  <a:solidFill>
                    <a:schemeClr val="tx1"/>
                  </a:solidFill>
                  <a:latin typeface="+mn-lt"/>
                  <a:ea typeface="+mn-ea"/>
                  <a:cs typeface="+mn-cs"/>
                </a:defRPr>
              </a:lvl2pPr>
              <a:lvl3pPr marL="995964" algn="l" defTabSz="995964" rtl="0" eaLnBrk="1" latinLnBrk="0" hangingPunct="1">
                <a:defRPr sz="2000" kern="1200">
                  <a:solidFill>
                    <a:schemeClr val="tx1"/>
                  </a:solidFill>
                  <a:latin typeface="+mn-lt"/>
                  <a:ea typeface="+mn-ea"/>
                  <a:cs typeface="+mn-cs"/>
                </a:defRPr>
              </a:lvl3pPr>
              <a:lvl4pPr marL="1493947" algn="l" defTabSz="995964" rtl="0" eaLnBrk="1" latinLnBrk="0" hangingPunct="1">
                <a:defRPr sz="2000" kern="1200">
                  <a:solidFill>
                    <a:schemeClr val="tx1"/>
                  </a:solidFill>
                  <a:latin typeface="+mn-lt"/>
                  <a:ea typeface="+mn-ea"/>
                  <a:cs typeface="+mn-cs"/>
                </a:defRPr>
              </a:lvl4pPr>
              <a:lvl5pPr marL="1991929" algn="l" defTabSz="995964" rtl="0" eaLnBrk="1" latinLnBrk="0" hangingPunct="1">
                <a:defRPr sz="2000" kern="1200">
                  <a:solidFill>
                    <a:schemeClr val="tx1"/>
                  </a:solidFill>
                  <a:latin typeface="+mn-lt"/>
                  <a:ea typeface="+mn-ea"/>
                  <a:cs typeface="+mn-cs"/>
                </a:defRPr>
              </a:lvl5pPr>
              <a:lvl6pPr marL="2489911" algn="l" defTabSz="995964" rtl="0" eaLnBrk="1" latinLnBrk="0" hangingPunct="1">
                <a:defRPr sz="2000" kern="1200">
                  <a:solidFill>
                    <a:schemeClr val="tx1"/>
                  </a:solidFill>
                  <a:latin typeface="+mn-lt"/>
                  <a:ea typeface="+mn-ea"/>
                  <a:cs typeface="+mn-cs"/>
                </a:defRPr>
              </a:lvl6pPr>
              <a:lvl7pPr marL="2987893" algn="l" defTabSz="995964" rtl="0" eaLnBrk="1" latinLnBrk="0" hangingPunct="1">
                <a:defRPr sz="2000" kern="1200">
                  <a:solidFill>
                    <a:schemeClr val="tx1"/>
                  </a:solidFill>
                  <a:latin typeface="+mn-lt"/>
                  <a:ea typeface="+mn-ea"/>
                  <a:cs typeface="+mn-cs"/>
                </a:defRPr>
              </a:lvl7pPr>
              <a:lvl8pPr marL="3485876" algn="l" defTabSz="995964" rtl="0" eaLnBrk="1" latinLnBrk="0" hangingPunct="1">
                <a:defRPr sz="2000" kern="1200">
                  <a:solidFill>
                    <a:schemeClr val="tx1"/>
                  </a:solidFill>
                  <a:latin typeface="+mn-lt"/>
                  <a:ea typeface="+mn-ea"/>
                  <a:cs typeface="+mn-cs"/>
                </a:defRPr>
              </a:lvl8pPr>
              <a:lvl9pPr marL="3983858" algn="l" defTabSz="995964" rtl="0" eaLnBrk="1" latinLnBrk="0" hangingPunct="1">
                <a:defRPr sz="2000" kern="1200">
                  <a:solidFill>
                    <a:schemeClr val="tx1"/>
                  </a:solidFill>
                  <a:latin typeface="+mn-lt"/>
                  <a:ea typeface="+mn-ea"/>
                  <a:cs typeface="+mn-cs"/>
                </a:defRPr>
              </a:lvl9pPr>
            </a:lstStyle>
            <a:p>
              <a:pPr>
                <a:lnSpc>
                  <a:spcPts val="1500"/>
                </a:lnSpc>
              </a:pPr>
              <a:r>
                <a:rPr lang="ca-ES" sz="1500" dirty="0">
                  <a:solidFill>
                    <a:srgbClr val="000000">
                      <a:alpha val="100000"/>
                    </a:srgbClr>
                  </a:solidFill>
                  <a:cs typeface="Calibri"/>
                </a:rPr>
                <a:t>Variable ratio vs wild-type</a:t>
              </a:r>
            </a:p>
          </p:txBody>
        </p:sp>
      </p:grpSp>
      <p:grpSp>
        <p:nvGrpSpPr>
          <p:cNvPr id="242" name="Group 241"/>
          <p:cNvGrpSpPr/>
          <p:nvPr/>
        </p:nvGrpSpPr>
        <p:grpSpPr>
          <a:xfrm>
            <a:off x="9135179" y="991802"/>
            <a:ext cx="2925781" cy="1275487"/>
            <a:chOff x="1859676" y="5177541"/>
            <a:chExt cx="2457782" cy="1071464"/>
          </a:xfrm>
        </p:grpSpPr>
        <p:grpSp>
          <p:nvGrpSpPr>
            <p:cNvPr id="246" name="Group 245"/>
            <p:cNvGrpSpPr/>
            <p:nvPr/>
          </p:nvGrpSpPr>
          <p:grpSpPr>
            <a:xfrm>
              <a:off x="1859676" y="5177541"/>
              <a:ext cx="2457782" cy="1071464"/>
              <a:chOff x="1844234" y="5471625"/>
              <a:chExt cx="2457782" cy="1071464"/>
            </a:xfrm>
          </p:grpSpPr>
          <p:pic>
            <p:nvPicPr>
              <p:cNvPr id="248" name="Picture 247"/>
              <p:cNvPicPr>
                <a:picLocks noChangeAspect="1"/>
              </p:cNvPicPr>
              <p:nvPr/>
            </p:nvPicPr>
            <p:blipFill rotWithShape="1">
              <a:blip r:embed="rId3">
                <a:duotone>
                  <a:schemeClr val="accent5">
                    <a:shade val="45000"/>
                    <a:satMod val="135000"/>
                  </a:schemeClr>
                  <a:prstClr val="white"/>
                </a:duotone>
              </a:blip>
              <a:srcRect l="17707" b="15231"/>
              <a:stretch/>
            </p:blipFill>
            <p:spPr>
              <a:xfrm>
                <a:off x="1844234" y="5488189"/>
                <a:ext cx="1344009" cy="1038335"/>
              </a:xfrm>
              <a:prstGeom prst="rect">
                <a:avLst/>
              </a:prstGeom>
            </p:spPr>
          </p:pic>
          <p:pic>
            <p:nvPicPr>
              <p:cNvPr id="249" name="Picture 248"/>
              <p:cNvPicPr>
                <a:picLocks noChangeAspect="1"/>
              </p:cNvPicPr>
              <p:nvPr/>
            </p:nvPicPr>
            <p:blipFill rotWithShape="1">
              <a:blip r:embed="rId4">
                <a:duotone>
                  <a:schemeClr val="accent5">
                    <a:shade val="45000"/>
                    <a:satMod val="135000"/>
                  </a:schemeClr>
                  <a:prstClr val="white"/>
                </a:duotone>
              </a:blip>
              <a:srcRect l="20305" b="12526"/>
              <a:stretch/>
            </p:blipFill>
            <p:spPr>
              <a:xfrm>
                <a:off x="3000432" y="5471625"/>
                <a:ext cx="1301584" cy="1071464"/>
              </a:xfrm>
              <a:prstGeom prst="rect">
                <a:avLst/>
              </a:prstGeom>
            </p:spPr>
          </p:pic>
        </p:grpSp>
        <p:sp>
          <p:nvSpPr>
            <p:cNvPr id="244" name="Oval 243"/>
            <p:cNvSpPr/>
            <p:nvPr/>
          </p:nvSpPr>
          <p:spPr>
            <a:xfrm>
              <a:off x="3500188" y="5678275"/>
              <a:ext cx="95081" cy="97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p:cNvSpPr/>
            <p:nvPr/>
          </p:nvSpPr>
          <p:spPr>
            <a:xfrm>
              <a:off x="2390235" y="5713272"/>
              <a:ext cx="95081" cy="970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47" name="Picture 246"/>
          <p:cNvPicPr>
            <a:picLocks noChangeAspect="1"/>
          </p:cNvPicPr>
          <p:nvPr/>
        </p:nvPicPr>
        <p:blipFill rotWithShape="1">
          <a:blip r:embed="rId5"/>
          <a:srcRect l="10283" t="14459" r="52300" b="6708"/>
          <a:stretch/>
        </p:blipFill>
        <p:spPr>
          <a:xfrm flipV="1">
            <a:off x="270662" y="0"/>
            <a:ext cx="1547089" cy="2196630"/>
          </a:xfrm>
          <a:prstGeom prst="rect">
            <a:avLst/>
          </a:prstGeom>
        </p:spPr>
      </p:pic>
      <p:sp>
        <p:nvSpPr>
          <p:cNvPr id="243" name="Slide Number Placeholder 242"/>
          <p:cNvSpPr>
            <a:spLocks noGrp="1"/>
          </p:cNvSpPr>
          <p:nvPr>
            <p:ph type="sldNum" sz="quarter" idx="12"/>
          </p:nvPr>
        </p:nvSpPr>
        <p:spPr/>
        <p:txBody>
          <a:bodyPr/>
          <a:lstStyle/>
          <a:p>
            <a:fld id="{2BC1C898-5861-4646-8145-B26DFD443158}" type="slidenum">
              <a:rPr lang="en-US" smtClean="0"/>
              <a:t>32</a:t>
            </a:fld>
            <a:endParaRPr lang="en-US"/>
          </a:p>
        </p:txBody>
      </p:sp>
    </p:spTree>
    <p:extLst>
      <p:ext uri="{BB962C8B-B14F-4D97-AF65-F5344CB8AC3E}">
        <p14:creationId xmlns:p14="http://schemas.microsoft.com/office/powerpoint/2010/main" val="299015745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1401445" y="1259128"/>
            <a:ext cx="4780280" cy="5210252"/>
            <a:chOff x="782320" y="222250"/>
            <a:chExt cx="5760720" cy="6278880"/>
          </a:xfrm>
        </p:grpSpPr>
        <p:pic>
          <p:nvPicPr>
            <p:cNvPr id="11" name="Picture 10"/>
            <p:cNvPicPr>
              <a:picLocks noChangeAspect="1"/>
            </p:cNvPicPr>
            <p:nvPr/>
          </p:nvPicPr>
          <p:blipFill rotWithShape="1">
            <a:blip r:embed="rId3">
              <a:clrChange>
                <a:clrFrom>
                  <a:srgbClr val="FFFFFF"/>
                </a:clrFrom>
                <a:clrTo>
                  <a:srgbClr val="FFFFFF">
                    <a:alpha val="0"/>
                  </a:srgbClr>
                </a:clrTo>
              </a:clrChange>
            </a:blip>
            <a:srcRect l="23948" t="7292" r="32220" b="18044"/>
            <a:stretch/>
          </p:blipFill>
          <p:spPr>
            <a:xfrm>
              <a:off x="782320" y="222250"/>
              <a:ext cx="5760720" cy="6278880"/>
            </a:xfrm>
            <a:prstGeom prst="rect">
              <a:avLst/>
            </a:prstGeom>
          </p:spPr>
        </p:pic>
        <p:sp>
          <p:nvSpPr>
            <p:cNvPr id="12" name="Freeform 11"/>
            <p:cNvSpPr/>
            <p:nvPr/>
          </p:nvSpPr>
          <p:spPr>
            <a:xfrm>
              <a:off x="1335858" y="1016000"/>
              <a:ext cx="4737547" cy="5301531"/>
            </a:xfrm>
            <a:custGeom>
              <a:avLst/>
              <a:gdLst>
                <a:gd name="connsiteX0" fmla="*/ 2238375 w 5010150"/>
                <a:gd name="connsiteY0" fmla="*/ 5286375 h 5286375"/>
                <a:gd name="connsiteX1" fmla="*/ 4895850 w 5010150"/>
                <a:gd name="connsiteY1" fmla="*/ 1771650 h 5286375"/>
                <a:gd name="connsiteX2" fmla="*/ 5010150 w 5010150"/>
                <a:gd name="connsiteY2" fmla="*/ 1219200 h 5286375"/>
                <a:gd name="connsiteX3" fmla="*/ 2657475 w 5010150"/>
                <a:gd name="connsiteY3" fmla="*/ 0 h 5286375"/>
                <a:gd name="connsiteX4" fmla="*/ 0 w 5010150"/>
                <a:gd name="connsiteY4" fmla="*/ 962025 h 5286375"/>
                <a:gd name="connsiteX5" fmla="*/ 104775 w 5010150"/>
                <a:gd name="connsiteY5" fmla="*/ 1543050 h 5286375"/>
                <a:gd name="connsiteX6" fmla="*/ 2238375 w 5010150"/>
                <a:gd name="connsiteY6" fmla="*/ 5286375 h 5286375"/>
                <a:gd name="connsiteX0" fmla="*/ 2238375 w 5010150"/>
                <a:gd name="connsiteY0" fmla="*/ 5286375 h 5286375"/>
                <a:gd name="connsiteX1" fmla="*/ 4171950 w 5010150"/>
                <a:gd name="connsiteY1" fmla="*/ 3448050 h 5286375"/>
                <a:gd name="connsiteX2" fmla="*/ 4895850 w 5010150"/>
                <a:gd name="connsiteY2" fmla="*/ 1771650 h 5286375"/>
                <a:gd name="connsiteX3" fmla="*/ 5010150 w 5010150"/>
                <a:gd name="connsiteY3" fmla="*/ 1219200 h 5286375"/>
                <a:gd name="connsiteX4" fmla="*/ 2657475 w 5010150"/>
                <a:gd name="connsiteY4" fmla="*/ 0 h 5286375"/>
                <a:gd name="connsiteX5" fmla="*/ 0 w 5010150"/>
                <a:gd name="connsiteY5" fmla="*/ 962025 h 5286375"/>
                <a:gd name="connsiteX6" fmla="*/ 104775 w 5010150"/>
                <a:gd name="connsiteY6" fmla="*/ 1543050 h 5286375"/>
                <a:gd name="connsiteX7" fmla="*/ 2238375 w 5010150"/>
                <a:gd name="connsiteY7" fmla="*/ 5286375 h 5286375"/>
                <a:gd name="connsiteX0" fmla="*/ 2238375 w 5010150"/>
                <a:gd name="connsiteY0" fmla="*/ 5286375 h 5286375"/>
                <a:gd name="connsiteX1" fmla="*/ 4171950 w 5010150"/>
                <a:gd name="connsiteY1" fmla="*/ 3448050 h 5286375"/>
                <a:gd name="connsiteX2" fmla="*/ 4895850 w 5010150"/>
                <a:gd name="connsiteY2" fmla="*/ 1771650 h 5286375"/>
                <a:gd name="connsiteX3" fmla="*/ 5010150 w 5010150"/>
                <a:gd name="connsiteY3" fmla="*/ 1219200 h 5286375"/>
                <a:gd name="connsiteX4" fmla="*/ 2657475 w 5010150"/>
                <a:gd name="connsiteY4" fmla="*/ 0 h 5286375"/>
                <a:gd name="connsiteX5" fmla="*/ 0 w 5010150"/>
                <a:gd name="connsiteY5" fmla="*/ 962025 h 5286375"/>
                <a:gd name="connsiteX6" fmla="*/ 104775 w 5010150"/>
                <a:gd name="connsiteY6" fmla="*/ 1543050 h 5286375"/>
                <a:gd name="connsiteX7" fmla="*/ 2238375 w 5010150"/>
                <a:gd name="connsiteY7" fmla="*/ 5286375 h 5286375"/>
                <a:gd name="connsiteX0" fmla="*/ 2238375 w 5010150"/>
                <a:gd name="connsiteY0" fmla="*/ 5286375 h 5286375"/>
                <a:gd name="connsiteX1" fmla="*/ 4171950 w 5010150"/>
                <a:gd name="connsiteY1" fmla="*/ 3448050 h 5286375"/>
                <a:gd name="connsiteX2" fmla="*/ 4876800 w 5010150"/>
                <a:gd name="connsiteY2" fmla="*/ 1790700 h 5286375"/>
                <a:gd name="connsiteX3" fmla="*/ 5010150 w 5010150"/>
                <a:gd name="connsiteY3" fmla="*/ 1219200 h 5286375"/>
                <a:gd name="connsiteX4" fmla="*/ 2657475 w 5010150"/>
                <a:gd name="connsiteY4" fmla="*/ 0 h 5286375"/>
                <a:gd name="connsiteX5" fmla="*/ 0 w 5010150"/>
                <a:gd name="connsiteY5" fmla="*/ 962025 h 5286375"/>
                <a:gd name="connsiteX6" fmla="*/ 104775 w 5010150"/>
                <a:gd name="connsiteY6" fmla="*/ 1543050 h 5286375"/>
                <a:gd name="connsiteX7" fmla="*/ 2238375 w 5010150"/>
                <a:gd name="connsiteY7" fmla="*/ 5286375 h 5286375"/>
                <a:gd name="connsiteX0" fmla="*/ 2238375 w 5010150"/>
                <a:gd name="connsiteY0" fmla="*/ 5286375 h 5286375"/>
                <a:gd name="connsiteX1" fmla="*/ 3943350 w 5010150"/>
                <a:gd name="connsiteY1" fmla="*/ 3524250 h 5286375"/>
                <a:gd name="connsiteX2" fmla="*/ 4876800 w 5010150"/>
                <a:gd name="connsiteY2" fmla="*/ 1790700 h 5286375"/>
                <a:gd name="connsiteX3" fmla="*/ 5010150 w 5010150"/>
                <a:gd name="connsiteY3" fmla="*/ 1219200 h 5286375"/>
                <a:gd name="connsiteX4" fmla="*/ 2657475 w 5010150"/>
                <a:gd name="connsiteY4" fmla="*/ 0 h 5286375"/>
                <a:gd name="connsiteX5" fmla="*/ 0 w 5010150"/>
                <a:gd name="connsiteY5" fmla="*/ 962025 h 5286375"/>
                <a:gd name="connsiteX6" fmla="*/ 104775 w 5010150"/>
                <a:gd name="connsiteY6" fmla="*/ 1543050 h 5286375"/>
                <a:gd name="connsiteX7" fmla="*/ 2238375 w 5010150"/>
                <a:gd name="connsiteY7" fmla="*/ 5286375 h 5286375"/>
                <a:gd name="connsiteX0" fmla="*/ 2238375 w 5010150"/>
                <a:gd name="connsiteY0" fmla="*/ 5286375 h 5286375"/>
                <a:gd name="connsiteX1" fmla="*/ 3943350 w 5010150"/>
                <a:gd name="connsiteY1" fmla="*/ 3524250 h 5286375"/>
                <a:gd name="connsiteX2" fmla="*/ 4876800 w 5010150"/>
                <a:gd name="connsiteY2" fmla="*/ 1790700 h 5286375"/>
                <a:gd name="connsiteX3" fmla="*/ 5010150 w 5010150"/>
                <a:gd name="connsiteY3" fmla="*/ 1219200 h 5286375"/>
                <a:gd name="connsiteX4" fmla="*/ 2657475 w 5010150"/>
                <a:gd name="connsiteY4" fmla="*/ 0 h 5286375"/>
                <a:gd name="connsiteX5" fmla="*/ 0 w 5010150"/>
                <a:gd name="connsiteY5" fmla="*/ 962025 h 5286375"/>
                <a:gd name="connsiteX6" fmla="*/ 104775 w 5010150"/>
                <a:gd name="connsiteY6" fmla="*/ 1543050 h 5286375"/>
                <a:gd name="connsiteX7" fmla="*/ 723900 w 5010150"/>
                <a:gd name="connsiteY7" fmla="*/ 3419475 h 5286375"/>
                <a:gd name="connsiteX8" fmla="*/ 2238375 w 5010150"/>
                <a:gd name="connsiteY8" fmla="*/ 5286375 h 5286375"/>
                <a:gd name="connsiteX0" fmla="*/ 2238375 w 5010150"/>
                <a:gd name="connsiteY0" fmla="*/ 5286375 h 5286375"/>
                <a:gd name="connsiteX1" fmla="*/ 3943350 w 5010150"/>
                <a:gd name="connsiteY1" fmla="*/ 3524250 h 5286375"/>
                <a:gd name="connsiteX2" fmla="*/ 4876800 w 5010150"/>
                <a:gd name="connsiteY2" fmla="*/ 1790700 h 5286375"/>
                <a:gd name="connsiteX3" fmla="*/ 5010150 w 5010150"/>
                <a:gd name="connsiteY3" fmla="*/ 1219200 h 5286375"/>
                <a:gd name="connsiteX4" fmla="*/ 2657475 w 5010150"/>
                <a:gd name="connsiteY4" fmla="*/ 0 h 5286375"/>
                <a:gd name="connsiteX5" fmla="*/ 0 w 5010150"/>
                <a:gd name="connsiteY5" fmla="*/ 962025 h 5286375"/>
                <a:gd name="connsiteX6" fmla="*/ 114300 w 5010150"/>
                <a:gd name="connsiteY6" fmla="*/ 1362075 h 5286375"/>
                <a:gd name="connsiteX7" fmla="*/ 723900 w 5010150"/>
                <a:gd name="connsiteY7" fmla="*/ 3419475 h 5286375"/>
                <a:gd name="connsiteX8" fmla="*/ 2238375 w 5010150"/>
                <a:gd name="connsiteY8" fmla="*/ 5286375 h 5286375"/>
                <a:gd name="connsiteX0" fmla="*/ 2238375 w 5010150"/>
                <a:gd name="connsiteY0" fmla="*/ 5286375 h 5286375"/>
                <a:gd name="connsiteX1" fmla="*/ 3943350 w 5010150"/>
                <a:gd name="connsiteY1" fmla="*/ 3524250 h 5286375"/>
                <a:gd name="connsiteX2" fmla="*/ 4876800 w 5010150"/>
                <a:gd name="connsiteY2" fmla="*/ 1790700 h 5286375"/>
                <a:gd name="connsiteX3" fmla="*/ 5010150 w 5010150"/>
                <a:gd name="connsiteY3" fmla="*/ 1219200 h 5286375"/>
                <a:gd name="connsiteX4" fmla="*/ 2657475 w 5010150"/>
                <a:gd name="connsiteY4" fmla="*/ 0 h 5286375"/>
                <a:gd name="connsiteX5" fmla="*/ 0 w 5010150"/>
                <a:gd name="connsiteY5" fmla="*/ 962025 h 5286375"/>
                <a:gd name="connsiteX6" fmla="*/ 180975 w 5010150"/>
                <a:gd name="connsiteY6" fmla="*/ 1638300 h 5286375"/>
                <a:gd name="connsiteX7" fmla="*/ 723900 w 5010150"/>
                <a:gd name="connsiteY7" fmla="*/ 3419475 h 5286375"/>
                <a:gd name="connsiteX8" fmla="*/ 2238375 w 5010150"/>
                <a:gd name="connsiteY8" fmla="*/ 5286375 h 5286375"/>
                <a:gd name="connsiteX0" fmla="*/ 2057400 w 4829175"/>
                <a:gd name="connsiteY0" fmla="*/ 5286375 h 5286375"/>
                <a:gd name="connsiteX1" fmla="*/ 3762375 w 4829175"/>
                <a:gd name="connsiteY1" fmla="*/ 3524250 h 5286375"/>
                <a:gd name="connsiteX2" fmla="*/ 4695825 w 4829175"/>
                <a:gd name="connsiteY2" fmla="*/ 1790700 h 5286375"/>
                <a:gd name="connsiteX3" fmla="*/ 4829175 w 4829175"/>
                <a:gd name="connsiteY3" fmla="*/ 1219200 h 5286375"/>
                <a:gd name="connsiteX4" fmla="*/ 2476500 w 4829175"/>
                <a:gd name="connsiteY4" fmla="*/ 0 h 5286375"/>
                <a:gd name="connsiteX5" fmla="*/ 0 w 4829175"/>
                <a:gd name="connsiteY5" fmla="*/ 1676400 h 5286375"/>
                <a:gd name="connsiteX6" fmla="*/ 0 w 4829175"/>
                <a:gd name="connsiteY6" fmla="*/ 1638300 h 5286375"/>
                <a:gd name="connsiteX7" fmla="*/ 542925 w 4829175"/>
                <a:gd name="connsiteY7" fmla="*/ 3419475 h 5286375"/>
                <a:gd name="connsiteX8" fmla="*/ 2057400 w 4829175"/>
                <a:gd name="connsiteY8" fmla="*/ 5286375 h 5286375"/>
                <a:gd name="connsiteX0" fmla="*/ 2057400 w 4695825"/>
                <a:gd name="connsiteY0" fmla="*/ 5286375 h 5286375"/>
                <a:gd name="connsiteX1" fmla="*/ 3762375 w 4695825"/>
                <a:gd name="connsiteY1" fmla="*/ 3524250 h 5286375"/>
                <a:gd name="connsiteX2" fmla="*/ 4695825 w 4695825"/>
                <a:gd name="connsiteY2" fmla="*/ 1790700 h 5286375"/>
                <a:gd name="connsiteX3" fmla="*/ 4676775 w 4695825"/>
                <a:gd name="connsiteY3" fmla="*/ 1781175 h 5286375"/>
                <a:gd name="connsiteX4" fmla="*/ 2476500 w 4695825"/>
                <a:gd name="connsiteY4" fmla="*/ 0 h 5286375"/>
                <a:gd name="connsiteX5" fmla="*/ 0 w 4695825"/>
                <a:gd name="connsiteY5" fmla="*/ 1676400 h 5286375"/>
                <a:gd name="connsiteX6" fmla="*/ 0 w 4695825"/>
                <a:gd name="connsiteY6" fmla="*/ 1638300 h 5286375"/>
                <a:gd name="connsiteX7" fmla="*/ 542925 w 4695825"/>
                <a:gd name="connsiteY7" fmla="*/ 3419475 h 5286375"/>
                <a:gd name="connsiteX8" fmla="*/ 2057400 w 4695825"/>
                <a:gd name="connsiteY8" fmla="*/ 5286375 h 5286375"/>
                <a:gd name="connsiteX0" fmla="*/ 2057400 w 4695825"/>
                <a:gd name="connsiteY0" fmla="*/ 5286375 h 5286375"/>
                <a:gd name="connsiteX1" fmla="*/ 3762375 w 4695825"/>
                <a:gd name="connsiteY1" fmla="*/ 3524250 h 5286375"/>
                <a:gd name="connsiteX2" fmla="*/ 4695825 w 4695825"/>
                <a:gd name="connsiteY2" fmla="*/ 1790700 h 5286375"/>
                <a:gd name="connsiteX3" fmla="*/ 4648200 w 4695825"/>
                <a:gd name="connsiteY3" fmla="*/ 1743075 h 5286375"/>
                <a:gd name="connsiteX4" fmla="*/ 2476500 w 4695825"/>
                <a:gd name="connsiteY4" fmla="*/ 0 h 5286375"/>
                <a:gd name="connsiteX5" fmla="*/ 0 w 4695825"/>
                <a:gd name="connsiteY5" fmla="*/ 1676400 h 5286375"/>
                <a:gd name="connsiteX6" fmla="*/ 0 w 4695825"/>
                <a:gd name="connsiteY6" fmla="*/ 1638300 h 5286375"/>
                <a:gd name="connsiteX7" fmla="*/ 542925 w 4695825"/>
                <a:gd name="connsiteY7" fmla="*/ 3419475 h 5286375"/>
                <a:gd name="connsiteX8" fmla="*/ 2057400 w 4695825"/>
                <a:gd name="connsiteY8" fmla="*/ 5286375 h 5286375"/>
                <a:gd name="connsiteX0" fmla="*/ 2057400 w 4648200"/>
                <a:gd name="connsiteY0" fmla="*/ 5286375 h 5286375"/>
                <a:gd name="connsiteX1" fmla="*/ 3762375 w 4648200"/>
                <a:gd name="connsiteY1" fmla="*/ 3524250 h 5286375"/>
                <a:gd name="connsiteX2" fmla="*/ 4486275 w 4648200"/>
                <a:gd name="connsiteY2" fmla="*/ 2724150 h 5286375"/>
                <a:gd name="connsiteX3" fmla="*/ 4648200 w 4648200"/>
                <a:gd name="connsiteY3" fmla="*/ 1743075 h 5286375"/>
                <a:gd name="connsiteX4" fmla="*/ 2476500 w 4648200"/>
                <a:gd name="connsiteY4" fmla="*/ 0 h 5286375"/>
                <a:gd name="connsiteX5" fmla="*/ 0 w 4648200"/>
                <a:gd name="connsiteY5" fmla="*/ 1676400 h 5286375"/>
                <a:gd name="connsiteX6" fmla="*/ 0 w 4648200"/>
                <a:gd name="connsiteY6" fmla="*/ 1638300 h 5286375"/>
                <a:gd name="connsiteX7" fmla="*/ 542925 w 4648200"/>
                <a:gd name="connsiteY7" fmla="*/ 3419475 h 5286375"/>
                <a:gd name="connsiteX8" fmla="*/ 2057400 w 4648200"/>
                <a:gd name="connsiteY8" fmla="*/ 5286375 h 5286375"/>
                <a:gd name="connsiteX0" fmla="*/ 2057400 w 4495800"/>
                <a:gd name="connsiteY0" fmla="*/ 5286375 h 5286375"/>
                <a:gd name="connsiteX1" fmla="*/ 3762375 w 4495800"/>
                <a:gd name="connsiteY1" fmla="*/ 3524250 h 5286375"/>
                <a:gd name="connsiteX2" fmla="*/ 4486275 w 4495800"/>
                <a:gd name="connsiteY2" fmla="*/ 2724150 h 5286375"/>
                <a:gd name="connsiteX3" fmla="*/ 4495800 w 4495800"/>
                <a:gd name="connsiteY3" fmla="*/ 2743200 h 5286375"/>
                <a:gd name="connsiteX4" fmla="*/ 2476500 w 4495800"/>
                <a:gd name="connsiteY4" fmla="*/ 0 h 5286375"/>
                <a:gd name="connsiteX5" fmla="*/ 0 w 4495800"/>
                <a:gd name="connsiteY5" fmla="*/ 1676400 h 5286375"/>
                <a:gd name="connsiteX6" fmla="*/ 0 w 4495800"/>
                <a:gd name="connsiteY6" fmla="*/ 1638300 h 5286375"/>
                <a:gd name="connsiteX7" fmla="*/ 542925 w 4495800"/>
                <a:gd name="connsiteY7" fmla="*/ 3419475 h 5286375"/>
                <a:gd name="connsiteX8" fmla="*/ 2057400 w 4495800"/>
                <a:gd name="connsiteY8" fmla="*/ 5286375 h 5286375"/>
                <a:gd name="connsiteX0" fmla="*/ 2057400 w 4495800"/>
                <a:gd name="connsiteY0" fmla="*/ 3895725 h 3895725"/>
                <a:gd name="connsiteX1" fmla="*/ 3762375 w 4495800"/>
                <a:gd name="connsiteY1" fmla="*/ 2133600 h 3895725"/>
                <a:gd name="connsiteX2" fmla="*/ 4486275 w 4495800"/>
                <a:gd name="connsiteY2" fmla="*/ 1333500 h 3895725"/>
                <a:gd name="connsiteX3" fmla="*/ 4495800 w 4495800"/>
                <a:gd name="connsiteY3" fmla="*/ 1352550 h 3895725"/>
                <a:gd name="connsiteX4" fmla="*/ 2428875 w 4495800"/>
                <a:gd name="connsiteY4" fmla="*/ 0 h 3895725"/>
                <a:gd name="connsiteX5" fmla="*/ 0 w 4495800"/>
                <a:gd name="connsiteY5" fmla="*/ 285750 h 3895725"/>
                <a:gd name="connsiteX6" fmla="*/ 0 w 4495800"/>
                <a:gd name="connsiteY6" fmla="*/ 247650 h 3895725"/>
                <a:gd name="connsiteX7" fmla="*/ 542925 w 4495800"/>
                <a:gd name="connsiteY7" fmla="*/ 2028825 h 3895725"/>
                <a:gd name="connsiteX8" fmla="*/ 2057400 w 4495800"/>
                <a:gd name="connsiteY8" fmla="*/ 3895725 h 3895725"/>
                <a:gd name="connsiteX0" fmla="*/ 2057400 w 4495800"/>
                <a:gd name="connsiteY0" fmla="*/ 3895725 h 3895725"/>
                <a:gd name="connsiteX1" fmla="*/ 3762375 w 4495800"/>
                <a:gd name="connsiteY1" fmla="*/ 2133600 h 3895725"/>
                <a:gd name="connsiteX2" fmla="*/ 4486275 w 4495800"/>
                <a:gd name="connsiteY2" fmla="*/ 1333500 h 3895725"/>
                <a:gd name="connsiteX3" fmla="*/ 4495800 w 4495800"/>
                <a:gd name="connsiteY3" fmla="*/ 1352550 h 3895725"/>
                <a:gd name="connsiteX4" fmla="*/ 2428875 w 4495800"/>
                <a:gd name="connsiteY4" fmla="*/ 0 h 3895725"/>
                <a:gd name="connsiteX5" fmla="*/ 0 w 4495800"/>
                <a:gd name="connsiteY5" fmla="*/ 285750 h 3895725"/>
                <a:gd name="connsiteX6" fmla="*/ 276225 w 4495800"/>
                <a:gd name="connsiteY6" fmla="*/ 1333500 h 3895725"/>
                <a:gd name="connsiteX7" fmla="*/ 542925 w 4495800"/>
                <a:gd name="connsiteY7" fmla="*/ 2028825 h 3895725"/>
                <a:gd name="connsiteX8" fmla="*/ 2057400 w 4495800"/>
                <a:gd name="connsiteY8" fmla="*/ 3895725 h 3895725"/>
                <a:gd name="connsiteX0" fmla="*/ 1962150 w 4400550"/>
                <a:gd name="connsiteY0" fmla="*/ 3895725 h 3895725"/>
                <a:gd name="connsiteX1" fmla="*/ 3667125 w 4400550"/>
                <a:gd name="connsiteY1" fmla="*/ 2133600 h 3895725"/>
                <a:gd name="connsiteX2" fmla="*/ 4391025 w 4400550"/>
                <a:gd name="connsiteY2" fmla="*/ 1333500 h 3895725"/>
                <a:gd name="connsiteX3" fmla="*/ 4400550 w 4400550"/>
                <a:gd name="connsiteY3" fmla="*/ 1352550 h 3895725"/>
                <a:gd name="connsiteX4" fmla="*/ 2333625 w 4400550"/>
                <a:gd name="connsiteY4" fmla="*/ 0 h 3895725"/>
                <a:gd name="connsiteX5" fmla="*/ 0 w 4400550"/>
                <a:gd name="connsiteY5" fmla="*/ 1095375 h 3895725"/>
                <a:gd name="connsiteX6" fmla="*/ 180975 w 4400550"/>
                <a:gd name="connsiteY6" fmla="*/ 1333500 h 3895725"/>
                <a:gd name="connsiteX7" fmla="*/ 447675 w 4400550"/>
                <a:gd name="connsiteY7" fmla="*/ 2028825 h 3895725"/>
                <a:gd name="connsiteX8" fmla="*/ 1962150 w 4400550"/>
                <a:gd name="connsiteY8" fmla="*/ 3895725 h 3895725"/>
                <a:gd name="connsiteX0" fmla="*/ 1962150 w 4400550"/>
                <a:gd name="connsiteY0" fmla="*/ 3895725 h 3895725"/>
                <a:gd name="connsiteX1" fmla="*/ 3667125 w 4400550"/>
                <a:gd name="connsiteY1" fmla="*/ 2133600 h 3895725"/>
                <a:gd name="connsiteX2" fmla="*/ 4391025 w 4400550"/>
                <a:gd name="connsiteY2" fmla="*/ 1333500 h 3895725"/>
                <a:gd name="connsiteX3" fmla="*/ 4400550 w 4400550"/>
                <a:gd name="connsiteY3" fmla="*/ 1352550 h 3895725"/>
                <a:gd name="connsiteX4" fmla="*/ 2333625 w 4400550"/>
                <a:gd name="connsiteY4" fmla="*/ 0 h 3895725"/>
                <a:gd name="connsiteX5" fmla="*/ 0 w 4400550"/>
                <a:gd name="connsiteY5" fmla="*/ 1095375 h 3895725"/>
                <a:gd name="connsiteX6" fmla="*/ 180975 w 4400550"/>
                <a:gd name="connsiteY6" fmla="*/ 1333500 h 3895725"/>
                <a:gd name="connsiteX7" fmla="*/ 609600 w 4400550"/>
                <a:gd name="connsiteY7" fmla="*/ 2305050 h 3895725"/>
                <a:gd name="connsiteX8" fmla="*/ 1962150 w 4400550"/>
                <a:gd name="connsiteY8" fmla="*/ 3895725 h 3895725"/>
                <a:gd name="connsiteX0" fmla="*/ 1962150 w 4400550"/>
                <a:gd name="connsiteY0" fmla="*/ 4495800 h 4495800"/>
                <a:gd name="connsiteX1" fmla="*/ 3667125 w 4400550"/>
                <a:gd name="connsiteY1" fmla="*/ 2733675 h 4495800"/>
                <a:gd name="connsiteX2" fmla="*/ 4391025 w 4400550"/>
                <a:gd name="connsiteY2" fmla="*/ 1933575 h 4495800"/>
                <a:gd name="connsiteX3" fmla="*/ 4400550 w 4400550"/>
                <a:gd name="connsiteY3" fmla="*/ 1952625 h 4495800"/>
                <a:gd name="connsiteX4" fmla="*/ 2333625 w 4400550"/>
                <a:gd name="connsiteY4" fmla="*/ 0 h 4495800"/>
                <a:gd name="connsiteX5" fmla="*/ 0 w 4400550"/>
                <a:gd name="connsiteY5" fmla="*/ 1695450 h 4495800"/>
                <a:gd name="connsiteX6" fmla="*/ 180975 w 4400550"/>
                <a:gd name="connsiteY6" fmla="*/ 1933575 h 4495800"/>
                <a:gd name="connsiteX7" fmla="*/ 609600 w 4400550"/>
                <a:gd name="connsiteY7" fmla="*/ 2905125 h 4495800"/>
                <a:gd name="connsiteX8" fmla="*/ 1962150 w 4400550"/>
                <a:gd name="connsiteY8" fmla="*/ 4495800 h 4495800"/>
                <a:gd name="connsiteX0" fmla="*/ 1962150 w 4524375"/>
                <a:gd name="connsiteY0" fmla="*/ 4495800 h 4495800"/>
                <a:gd name="connsiteX1" fmla="*/ 3667125 w 4524375"/>
                <a:gd name="connsiteY1" fmla="*/ 2733675 h 4495800"/>
                <a:gd name="connsiteX2" fmla="*/ 4391025 w 4524375"/>
                <a:gd name="connsiteY2" fmla="*/ 1933575 h 4495800"/>
                <a:gd name="connsiteX3" fmla="*/ 4524375 w 4524375"/>
                <a:gd name="connsiteY3" fmla="*/ 1314450 h 4495800"/>
                <a:gd name="connsiteX4" fmla="*/ 2333625 w 4524375"/>
                <a:gd name="connsiteY4" fmla="*/ 0 h 4495800"/>
                <a:gd name="connsiteX5" fmla="*/ 0 w 4524375"/>
                <a:gd name="connsiteY5" fmla="*/ 1695450 h 4495800"/>
                <a:gd name="connsiteX6" fmla="*/ 180975 w 4524375"/>
                <a:gd name="connsiteY6" fmla="*/ 1933575 h 4495800"/>
                <a:gd name="connsiteX7" fmla="*/ 609600 w 4524375"/>
                <a:gd name="connsiteY7" fmla="*/ 2905125 h 4495800"/>
                <a:gd name="connsiteX8" fmla="*/ 1962150 w 4524375"/>
                <a:gd name="connsiteY8" fmla="*/ 4495800 h 4495800"/>
                <a:gd name="connsiteX0" fmla="*/ 1962150 w 4524375"/>
                <a:gd name="connsiteY0" fmla="*/ 4495800 h 4495800"/>
                <a:gd name="connsiteX1" fmla="*/ 3667125 w 4524375"/>
                <a:gd name="connsiteY1" fmla="*/ 2733675 h 4495800"/>
                <a:gd name="connsiteX2" fmla="*/ 4524375 w 4524375"/>
                <a:gd name="connsiteY2" fmla="*/ 1314450 h 4495800"/>
                <a:gd name="connsiteX3" fmla="*/ 2333625 w 4524375"/>
                <a:gd name="connsiteY3" fmla="*/ 0 h 4495800"/>
                <a:gd name="connsiteX4" fmla="*/ 0 w 4524375"/>
                <a:gd name="connsiteY4" fmla="*/ 1695450 h 4495800"/>
                <a:gd name="connsiteX5" fmla="*/ 180975 w 4524375"/>
                <a:gd name="connsiteY5" fmla="*/ 1933575 h 4495800"/>
                <a:gd name="connsiteX6" fmla="*/ 609600 w 4524375"/>
                <a:gd name="connsiteY6" fmla="*/ 2905125 h 4495800"/>
                <a:gd name="connsiteX7" fmla="*/ 1962150 w 4524375"/>
                <a:gd name="connsiteY7" fmla="*/ 4495800 h 4495800"/>
                <a:gd name="connsiteX0" fmla="*/ 1962150 w 4524375"/>
                <a:gd name="connsiteY0" fmla="*/ 4495800 h 4495800"/>
                <a:gd name="connsiteX1" fmla="*/ 3857625 w 4524375"/>
                <a:gd name="connsiteY1" fmla="*/ 2457450 h 4495800"/>
                <a:gd name="connsiteX2" fmla="*/ 4524375 w 4524375"/>
                <a:gd name="connsiteY2" fmla="*/ 1314450 h 4495800"/>
                <a:gd name="connsiteX3" fmla="*/ 2333625 w 4524375"/>
                <a:gd name="connsiteY3" fmla="*/ 0 h 4495800"/>
                <a:gd name="connsiteX4" fmla="*/ 0 w 4524375"/>
                <a:gd name="connsiteY4" fmla="*/ 1695450 h 4495800"/>
                <a:gd name="connsiteX5" fmla="*/ 180975 w 4524375"/>
                <a:gd name="connsiteY5" fmla="*/ 1933575 h 4495800"/>
                <a:gd name="connsiteX6" fmla="*/ 609600 w 4524375"/>
                <a:gd name="connsiteY6" fmla="*/ 2905125 h 4495800"/>
                <a:gd name="connsiteX7" fmla="*/ 1962150 w 4524375"/>
                <a:gd name="connsiteY7"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285750 w 4629150"/>
                <a:gd name="connsiteY5" fmla="*/ 1933575 h 4495800"/>
                <a:gd name="connsiteX6" fmla="*/ 714375 w 4629150"/>
                <a:gd name="connsiteY6" fmla="*/ 2905125 h 4495800"/>
                <a:gd name="connsiteX7" fmla="*/ 2066925 w 4629150"/>
                <a:gd name="connsiteY7"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714375 w 4629150"/>
                <a:gd name="connsiteY5" fmla="*/ 2905125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485775 w 4629150"/>
                <a:gd name="connsiteY5" fmla="*/ 24003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485775 w 4629150"/>
                <a:gd name="connsiteY5" fmla="*/ 24003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485775 w 4629150"/>
                <a:gd name="connsiteY5" fmla="*/ 24003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485775 w 4629150"/>
                <a:gd name="connsiteY5" fmla="*/ 2543175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485775 w 4629150"/>
                <a:gd name="connsiteY5" fmla="*/ 2543175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1009650 w 4629150"/>
                <a:gd name="connsiteY5" fmla="*/ 2371725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1009650 w 4629150"/>
                <a:gd name="connsiteY5" fmla="*/ 2371725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752475 w 4629150"/>
                <a:gd name="connsiteY5" fmla="*/ 24765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752475 w 4629150"/>
                <a:gd name="connsiteY5" fmla="*/ 24765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752475 w 4629150"/>
                <a:gd name="connsiteY5" fmla="*/ 24765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752475 w 4629150"/>
                <a:gd name="connsiteY5" fmla="*/ 24765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765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765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765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765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76500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885825 w 4629150"/>
                <a:gd name="connsiteY5" fmla="*/ 2524125 h 4495800"/>
                <a:gd name="connsiteX6" fmla="*/ 2066925 w 4629150"/>
                <a:gd name="connsiteY6" fmla="*/ 4495800 h 4495800"/>
                <a:gd name="connsiteX0" fmla="*/ 2066925 w 4629150"/>
                <a:gd name="connsiteY0" fmla="*/ 4495800 h 4495800"/>
                <a:gd name="connsiteX1" fmla="*/ 3962400 w 4629150"/>
                <a:gd name="connsiteY1" fmla="*/ 2457450 h 4495800"/>
                <a:gd name="connsiteX2" fmla="*/ 4629150 w 4629150"/>
                <a:gd name="connsiteY2" fmla="*/ 1314450 h 4495800"/>
                <a:gd name="connsiteX3" fmla="*/ 2438400 w 4629150"/>
                <a:gd name="connsiteY3" fmla="*/ 0 h 4495800"/>
                <a:gd name="connsiteX4" fmla="*/ 0 w 4629150"/>
                <a:gd name="connsiteY4" fmla="*/ 1066800 h 4495800"/>
                <a:gd name="connsiteX5" fmla="*/ 790575 w 4629150"/>
                <a:gd name="connsiteY5" fmla="*/ 2486025 h 4495800"/>
                <a:gd name="connsiteX6" fmla="*/ 2066925 w 4629150"/>
                <a:gd name="connsiteY6" fmla="*/ 4495800 h 4495800"/>
                <a:gd name="connsiteX0" fmla="*/ 2066925 w 4629150"/>
                <a:gd name="connsiteY0" fmla="*/ 4495800 h 4495800"/>
                <a:gd name="connsiteX1" fmla="*/ 3571875 w 4629150"/>
                <a:gd name="connsiteY1" fmla="*/ 2933700 h 4495800"/>
                <a:gd name="connsiteX2" fmla="*/ 4629150 w 4629150"/>
                <a:gd name="connsiteY2" fmla="*/ 1314450 h 4495800"/>
                <a:gd name="connsiteX3" fmla="*/ 2438400 w 4629150"/>
                <a:gd name="connsiteY3" fmla="*/ 0 h 4495800"/>
                <a:gd name="connsiteX4" fmla="*/ 0 w 4629150"/>
                <a:gd name="connsiteY4" fmla="*/ 1066800 h 4495800"/>
                <a:gd name="connsiteX5" fmla="*/ 790575 w 4629150"/>
                <a:gd name="connsiteY5" fmla="*/ 2486025 h 4495800"/>
                <a:gd name="connsiteX6" fmla="*/ 2066925 w 4629150"/>
                <a:gd name="connsiteY6" fmla="*/ 4495800 h 4495800"/>
                <a:gd name="connsiteX0" fmla="*/ 2066925 w 4629150"/>
                <a:gd name="connsiteY0" fmla="*/ 4495800 h 4495800"/>
                <a:gd name="connsiteX1" fmla="*/ 3571875 w 4629150"/>
                <a:gd name="connsiteY1" fmla="*/ 2933700 h 4495800"/>
                <a:gd name="connsiteX2" fmla="*/ 4629150 w 4629150"/>
                <a:gd name="connsiteY2" fmla="*/ 1314450 h 4495800"/>
                <a:gd name="connsiteX3" fmla="*/ 2438400 w 4629150"/>
                <a:gd name="connsiteY3" fmla="*/ 0 h 4495800"/>
                <a:gd name="connsiteX4" fmla="*/ 0 w 4629150"/>
                <a:gd name="connsiteY4" fmla="*/ 1066800 h 4495800"/>
                <a:gd name="connsiteX5" fmla="*/ 790575 w 4629150"/>
                <a:gd name="connsiteY5" fmla="*/ 2486025 h 4495800"/>
                <a:gd name="connsiteX6" fmla="*/ 2066925 w 4629150"/>
                <a:gd name="connsiteY6" fmla="*/ 4495800 h 4495800"/>
                <a:gd name="connsiteX0" fmla="*/ 2066925 w 4629150"/>
                <a:gd name="connsiteY0" fmla="*/ 4495800 h 4495800"/>
                <a:gd name="connsiteX1" fmla="*/ 3571875 w 4629150"/>
                <a:gd name="connsiteY1" fmla="*/ 2933700 h 4495800"/>
                <a:gd name="connsiteX2" fmla="*/ 4629150 w 4629150"/>
                <a:gd name="connsiteY2" fmla="*/ 1314450 h 4495800"/>
                <a:gd name="connsiteX3" fmla="*/ 2438400 w 4629150"/>
                <a:gd name="connsiteY3" fmla="*/ 0 h 4495800"/>
                <a:gd name="connsiteX4" fmla="*/ 0 w 4629150"/>
                <a:gd name="connsiteY4" fmla="*/ 1066800 h 4495800"/>
                <a:gd name="connsiteX5" fmla="*/ 790575 w 4629150"/>
                <a:gd name="connsiteY5" fmla="*/ 2486025 h 4495800"/>
                <a:gd name="connsiteX6" fmla="*/ 2066925 w 4629150"/>
                <a:gd name="connsiteY6" fmla="*/ 4495800 h 4495800"/>
                <a:gd name="connsiteX0" fmla="*/ 2066925 w 4629150"/>
                <a:gd name="connsiteY0" fmla="*/ 4495800 h 4495800"/>
                <a:gd name="connsiteX1" fmla="*/ 3571875 w 4629150"/>
                <a:gd name="connsiteY1" fmla="*/ 2933700 h 4495800"/>
                <a:gd name="connsiteX2" fmla="*/ 4629150 w 4629150"/>
                <a:gd name="connsiteY2" fmla="*/ 1314450 h 4495800"/>
                <a:gd name="connsiteX3" fmla="*/ 2438400 w 4629150"/>
                <a:gd name="connsiteY3" fmla="*/ 0 h 4495800"/>
                <a:gd name="connsiteX4" fmla="*/ 0 w 4629150"/>
                <a:gd name="connsiteY4" fmla="*/ 1066800 h 4495800"/>
                <a:gd name="connsiteX5" fmla="*/ 790575 w 4629150"/>
                <a:gd name="connsiteY5" fmla="*/ 2486025 h 4495800"/>
                <a:gd name="connsiteX6" fmla="*/ 2066925 w 4629150"/>
                <a:gd name="connsiteY6" fmla="*/ 4495800 h 4495800"/>
                <a:gd name="connsiteX0" fmla="*/ 2066925 w 4629150"/>
                <a:gd name="connsiteY0" fmla="*/ 4495800 h 4495800"/>
                <a:gd name="connsiteX1" fmla="*/ 3724275 w 4629150"/>
                <a:gd name="connsiteY1" fmla="*/ 2971800 h 4495800"/>
                <a:gd name="connsiteX2" fmla="*/ 4629150 w 4629150"/>
                <a:gd name="connsiteY2" fmla="*/ 1314450 h 4495800"/>
                <a:gd name="connsiteX3" fmla="*/ 2438400 w 4629150"/>
                <a:gd name="connsiteY3" fmla="*/ 0 h 4495800"/>
                <a:gd name="connsiteX4" fmla="*/ 0 w 4629150"/>
                <a:gd name="connsiteY4" fmla="*/ 1066800 h 4495800"/>
                <a:gd name="connsiteX5" fmla="*/ 790575 w 4629150"/>
                <a:gd name="connsiteY5" fmla="*/ 2486025 h 4495800"/>
                <a:gd name="connsiteX6" fmla="*/ 2066925 w 4629150"/>
                <a:gd name="connsiteY6" fmla="*/ 4495800 h 4495800"/>
                <a:gd name="connsiteX0" fmla="*/ 2066925 w 4629150"/>
                <a:gd name="connsiteY0" fmla="*/ 4495800 h 4495800"/>
                <a:gd name="connsiteX1" fmla="*/ 3724275 w 4629150"/>
                <a:gd name="connsiteY1" fmla="*/ 2971800 h 4495800"/>
                <a:gd name="connsiteX2" fmla="*/ 4629150 w 4629150"/>
                <a:gd name="connsiteY2" fmla="*/ 1314450 h 4495800"/>
                <a:gd name="connsiteX3" fmla="*/ 2438400 w 4629150"/>
                <a:gd name="connsiteY3" fmla="*/ 0 h 4495800"/>
                <a:gd name="connsiteX4" fmla="*/ 0 w 4629150"/>
                <a:gd name="connsiteY4" fmla="*/ 1066800 h 4495800"/>
                <a:gd name="connsiteX5" fmla="*/ 790575 w 4629150"/>
                <a:gd name="connsiteY5" fmla="*/ 2486025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790575 w 4629150"/>
                <a:gd name="connsiteY5" fmla="*/ 2486025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790575 w 4629150"/>
                <a:gd name="connsiteY5" fmla="*/ 2486025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295400 w 4629150"/>
                <a:gd name="connsiteY5" fmla="*/ 2905125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581150 w 4629150"/>
                <a:gd name="connsiteY5" fmla="*/ 291465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581150 w 4629150"/>
                <a:gd name="connsiteY5" fmla="*/ 291465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581150 w 4629150"/>
                <a:gd name="connsiteY5" fmla="*/ 291465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581150 w 4629150"/>
                <a:gd name="connsiteY5" fmla="*/ 291465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581150 w 4629150"/>
                <a:gd name="connsiteY5" fmla="*/ 291465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447800 w 4629150"/>
                <a:gd name="connsiteY5" fmla="*/ 291465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447800 w 4629150"/>
                <a:gd name="connsiteY5" fmla="*/ 245745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447800 w 4629150"/>
                <a:gd name="connsiteY5" fmla="*/ 245745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447800 w 4629150"/>
                <a:gd name="connsiteY5" fmla="*/ 245745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285875 w 4629150"/>
                <a:gd name="connsiteY5" fmla="*/ 236220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285875 w 4629150"/>
                <a:gd name="connsiteY5" fmla="*/ 236220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285875 w 4629150"/>
                <a:gd name="connsiteY5" fmla="*/ 2362200 h 4495800"/>
                <a:gd name="connsiteX6" fmla="*/ 2066925 w 4629150"/>
                <a:gd name="connsiteY6" fmla="*/ 4495800 h 4495800"/>
                <a:gd name="connsiteX0" fmla="*/ 2066925 w 4629150"/>
                <a:gd name="connsiteY0" fmla="*/ 4495800 h 4495800"/>
                <a:gd name="connsiteX1" fmla="*/ 3819525 w 4629150"/>
                <a:gd name="connsiteY1" fmla="*/ 30003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3648075 w 4629150"/>
                <a:gd name="connsiteY1" fmla="*/ 28098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629150 w 4629150"/>
                <a:gd name="connsiteY1" fmla="*/ 1314450 h 4495800"/>
                <a:gd name="connsiteX2" fmla="*/ 2438400 w 4629150"/>
                <a:gd name="connsiteY2" fmla="*/ 0 h 4495800"/>
                <a:gd name="connsiteX3" fmla="*/ 0 w 4629150"/>
                <a:gd name="connsiteY3" fmla="*/ 1066800 h 4495800"/>
                <a:gd name="connsiteX4" fmla="*/ 1085850 w 4629150"/>
                <a:gd name="connsiteY4" fmla="*/ 2457450 h 4495800"/>
                <a:gd name="connsiteX5" fmla="*/ 2066925 w 4629150"/>
                <a:gd name="connsiteY5" fmla="*/ 4495800 h 4495800"/>
                <a:gd name="connsiteX0" fmla="*/ 2066925 w 4629150"/>
                <a:gd name="connsiteY0" fmla="*/ 4495800 h 4495800"/>
                <a:gd name="connsiteX1" fmla="*/ 4629150 w 4629150"/>
                <a:gd name="connsiteY1" fmla="*/ 1314450 h 4495800"/>
                <a:gd name="connsiteX2" fmla="*/ 2438400 w 4629150"/>
                <a:gd name="connsiteY2" fmla="*/ 0 h 4495800"/>
                <a:gd name="connsiteX3" fmla="*/ 0 w 4629150"/>
                <a:gd name="connsiteY3" fmla="*/ 1066800 h 4495800"/>
                <a:gd name="connsiteX4" fmla="*/ 1085850 w 4629150"/>
                <a:gd name="connsiteY4" fmla="*/ 2457450 h 4495800"/>
                <a:gd name="connsiteX5" fmla="*/ 2066925 w 4629150"/>
                <a:gd name="connsiteY5" fmla="*/ 4495800 h 4495800"/>
                <a:gd name="connsiteX0" fmla="*/ 2066925 w 4629150"/>
                <a:gd name="connsiteY0" fmla="*/ 4495800 h 4495800"/>
                <a:gd name="connsiteX1" fmla="*/ 4629150 w 4629150"/>
                <a:gd name="connsiteY1" fmla="*/ 1314450 h 4495800"/>
                <a:gd name="connsiteX2" fmla="*/ 2438400 w 4629150"/>
                <a:gd name="connsiteY2" fmla="*/ 0 h 4495800"/>
                <a:gd name="connsiteX3" fmla="*/ 0 w 4629150"/>
                <a:gd name="connsiteY3" fmla="*/ 1066800 h 4495800"/>
                <a:gd name="connsiteX4" fmla="*/ 1085850 w 4629150"/>
                <a:gd name="connsiteY4" fmla="*/ 2457450 h 4495800"/>
                <a:gd name="connsiteX5" fmla="*/ 2066925 w 4629150"/>
                <a:gd name="connsiteY5" fmla="*/ 4495800 h 4495800"/>
                <a:gd name="connsiteX0" fmla="*/ 2066925 w 4731023"/>
                <a:gd name="connsiteY0" fmla="*/ 4495800 h 4495800"/>
                <a:gd name="connsiteX1" fmla="*/ 4133850 w 4731023"/>
                <a:gd name="connsiteY1" fmla="*/ 1857375 h 4495800"/>
                <a:gd name="connsiteX2" fmla="*/ 4629150 w 4731023"/>
                <a:gd name="connsiteY2" fmla="*/ 1314450 h 4495800"/>
                <a:gd name="connsiteX3" fmla="*/ 2438400 w 4731023"/>
                <a:gd name="connsiteY3" fmla="*/ 0 h 4495800"/>
                <a:gd name="connsiteX4" fmla="*/ 0 w 4731023"/>
                <a:gd name="connsiteY4" fmla="*/ 1066800 h 4495800"/>
                <a:gd name="connsiteX5" fmla="*/ 1085850 w 4731023"/>
                <a:gd name="connsiteY5" fmla="*/ 2457450 h 4495800"/>
                <a:gd name="connsiteX6" fmla="*/ 2066925 w 4731023"/>
                <a:gd name="connsiteY6" fmla="*/ 4495800 h 4495800"/>
                <a:gd name="connsiteX0" fmla="*/ 2066925 w 4629150"/>
                <a:gd name="connsiteY0" fmla="*/ 4495800 h 4495800"/>
                <a:gd name="connsiteX1" fmla="*/ 4133850 w 4629150"/>
                <a:gd name="connsiteY1" fmla="*/ 18573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133850 w 4629150"/>
                <a:gd name="connsiteY1" fmla="*/ 18573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133850 w 4629150"/>
                <a:gd name="connsiteY1" fmla="*/ 18573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133850 w 4629150"/>
                <a:gd name="connsiteY1" fmla="*/ 18573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219575 w 4629150"/>
                <a:gd name="connsiteY1" fmla="*/ 183832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219575 w 4629150"/>
                <a:gd name="connsiteY1" fmla="*/ 183832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229100 w 4629150"/>
                <a:gd name="connsiteY1" fmla="*/ 17430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229100 w 4629150"/>
                <a:gd name="connsiteY1" fmla="*/ 17430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229100 w 4629150"/>
                <a:gd name="connsiteY1" fmla="*/ 17430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229100 w 4629150"/>
                <a:gd name="connsiteY1" fmla="*/ 17430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229100 w 4629150"/>
                <a:gd name="connsiteY1" fmla="*/ 17430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229100 w 4629150"/>
                <a:gd name="connsiteY1" fmla="*/ 17430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229100 w 4629150"/>
                <a:gd name="connsiteY1" fmla="*/ 17430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229100 w 4629150"/>
                <a:gd name="connsiteY1" fmla="*/ 17430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495800 h 4495800"/>
                <a:gd name="connsiteX1" fmla="*/ 4229100 w 4629150"/>
                <a:gd name="connsiteY1" fmla="*/ 1743075 h 4495800"/>
                <a:gd name="connsiteX2" fmla="*/ 4629150 w 4629150"/>
                <a:gd name="connsiteY2" fmla="*/ 1314450 h 4495800"/>
                <a:gd name="connsiteX3" fmla="*/ 2438400 w 4629150"/>
                <a:gd name="connsiteY3" fmla="*/ 0 h 4495800"/>
                <a:gd name="connsiteX4" fmla="*/ 0 w 4629150"/>
                <a:gd name="connsiteY4" fmla="*/ 1066800 h 4495800"/>
                <a:gd name="connsiteX5" fmla="*/ 1085850 w 4629150"/>
                <a:gd name="connsiteY5" fmla="*/ 2457450 h 4495800"/>
                <a:gd name="connsiteX6" fmla="*/ 2066925 w 4629150"/>
                <a:gd name="connsiteY6" fmla="*/ 4495800 h 4495800"/>
                <a:gd name="connsiteX0" fmla="*/ 2066925 w 4629150"/>
                <a:gd name="connsiteY0" fmla="*/ 4838700 h 4838700"/>
                <a:gd name="connsiteX1" fmla="*/ 4229100 w 4629150"/>
                <a:gd name="connsiteY1" fmla="*/ 2085975 h 4838700"/>
                <a:gd name="connsiteX2" fmla="*/ 4629150 w 4629150"/>
                <a:gd name="connsiteY2" fmla="*/ 1657350 h 4838700"/>
                <a:gd name="connsiteX3" fmla="*/ 2463800 w 4629150"/>
                <a:gd name="connsiteY3" fmla="*/ 0 h 4838700"/>
                <a:gd name="connsiteX4" fmla="*/ 0 w 4629150"/>
                <a:gd name="connsiteY4" fmla="*/ 1409700 h 4838700"/>
                <a:gd name="connsiteX5" fmla="*/ 1085850 w 4629150"/>
                <a:gd name="connsiteY5" fmla="*/ 2800350 h 4838700"/>
                <a:gd name="connsiteX6" fmla="*/ 2066925 w 4629150"/>
                <a:gd name="connsiteY6" fmla="*/ 4838700 h 4838700"/>
                <a:gd name="connsiteX0" fmla="*/ 2066925 w 4629150"/>
                <a:gd name="connsiteY0" fmla="*/ 4838700 h 4838700"/>
                <a:gd name="connsiteX1" fmla="*/ 4229100 w 4629150"/>
                <a:gd name="connsiteY1" fmla="*/ 2085975 h 4838700"/>
                <a:gd name="connsiteX2" fmla="*/ 4629150 w 4629150"/>
                <a:gd name="connsiteY2" fmla="*/ 1657350 h 4838700"/>
                <a:gd name="connsiteX3" fmla="*/ 2463800 w 4629150"/>
                <a:gd name="connsiteY3" fmla="*/ 0 h 4838700"/>
                <a:gd name="connsiteX4" fmla="*/ 3108325 w 4629150"/>
                <a:gd name="connsiteY4" fmla="*/ 485775 h 4838700"/>
                <a:gd name="connsiteX5" fmla="*/ 0 w 4629150"/>
                <a:gd name="connsiteY5" fmla="*/ 1409700 h 4838700"/>
                <a:gd name="connsiteX6" fmla="*/ 1085850 w 4629150"/>
                <a:gd name="connsiteY6" fmla="*/ 2800350 h 4838700"/>
                <a:gd name="connsiteX7" fmla="*/ 2066925 w 4629150"/>
                <a:gd name="connsiteY7" fmla="*/ 4838700 h 4838700"/>
                <a:gd name="connsiteX0" fmla="*/ 2066925 w 4629150"/>
                <a:gd name="connsiteY0" fmla="*/ 4838700 h 4838700"/>
                <a:gd name="connsiteX1" fmla="*/ 4229100 w 4629150"/>
                <a:gd name="connsiteY1" fmla="*/ 2085975 h 4838700"/>
                <a:gd name="connsiteX2" fmla="*/ 4629150 w 4629150"/>
                <a:gd name="connsiteY2" fmla="*/ 1657350 h 4838700"/>
                <a:gd name="connsiteX3" fmla="*/ 2463800 w 4629150"/>
                <a:gd name="connsiteY3" fmla="*/ 0 h 4838700"/>
                <a:gd name="connsiteX4" fmla="*/ 2117725 w 4629150"/>
                <a:gd name="connsiteY4" fmla="*/ 168275 h 4838700"/>
                <a:gd name="connsiteX5" fmla="*/ 0 w 4629150"/>
                <a:gd name="connsiteY5" fmla="*/ 1409700 h 4838700"/>
                <a:gd name="connsiteX6" fmla="*/ 1085850 w 4629150"/>
                <a:gd name="connsiteY6" fmla="*/ 2800350 h 4838700"/>
                <a:gd name="connsiteX7" fmla="*/ 2066925 w 4629150"/>
                <a:gd name="connsiteY7" fmla="*/ 4838700 h 4838700"/>
                <a:gd name="connsiteX0" fmla="*/ 2066925 w 4629150"/>
                <a:gd name="connsiteY0" fmla="*/ 4838700 h 4838700"/>
                <a:gd name="connsiteX1" fmla="*/ 4229100 w 4629150"/>
                <a:gd name="connsiteY1" fmla="*/ 2085975 h 4838700"/>
                <a:gd name="connsiteX2" fmla="*/ 4629150 w 4629150"/>
                <a:gd name="connsiteY2" fmla="*/ 1657350 h 4838700"/>
                <a:gd name="connsiteX3" fmla="*/ 3019425 w 4629150"/>
                <a:gd name="connsiteY3" fmla="*/ 396875 h 4838700"/>
                <a:gd name="connsiteX4" fmla="*/ 2463800 w 4629150"/>
                <a:gd name="connsiteY4" fmla="*/ 0 h 4838700"/>
                <a:gd name="connsiteX5" fmla="*/ 2117725 w 4629150"/>
                <a:gd name="connsiteY5" fmla="*/ 168275 h 4838700"/>
                <a:gd name="connsiteX6" fmla="*/ 0 w 4629150"/>
                <a:gd name="connsiteY6" fmla="*/ 1409700 h 4838700"/>
                <a:gd name="connsiteX7" fmla="*/ 1085850 w 4629150"/>
                <a:gd name="connsiteY7" fmla="*/ 2800350 h 4838700"/>
                <a:gd name="connsiteX8" fmla="*/ 2066925 w 4629150"/>
                <a:gd name="connsiteY8" fmla="*/ 4838700 h 4838700"/>
                <a:gd name="connsiteX0" fmla="*/ 2066925 w 4629150"/>
                <a:gd name="connsiteY0" fmla="*/ 4838700 h 4838700"/>
                <a:gd name="connsiteX1" fmla="*/ 4229100 w 4629150"/>
                <a:gd name="connsiteY1" fmla="*/ 2085975 h 4838700"/>
                <a:gd name="connsiteX2" fmla="*/ 4629150 w 4629150"/>
                <a:gd name="connsiteY2" fmla="*/ 1657350 h 4838700"/>
                <a:gd name="connsiteX3" fmla="*/ 3616325 w 4629150"/>
                <a:gd name="connsiteY3" fmla="*/ 625475 h 4838700"/>
                <a:gd name="connsiteX4" fmla="*/ 2463800 w 4629150"/>
                <a:gd name="connsiteY4" fmla="*/ 0 h 4838700"/>
                <a:gd name="connsiteX5" fmla="*/ 2117725 w 4629150"/>
                <a:gd name="connsiteY5" fmla="*/ 168275 h 4838700"/>
                <a:gd name="connsiteX6" fmla="*/ 0 w 4629150"/>
                <a:gd name="connsiteY6" fmla="*/ 1409700 h 4838700"/>
                <a:gd name="connsiteX7" fmla="*/ 1085850 w 4629150"/>
                <a:gd name="connsiteY7" fmla="*/ 2800350 h 4838700"/>
                <a:gd name="connsiteX8" fmla="*/ 2066925 w 4629150"/>
                <a:gd name="connsiteY8" fmla="*/ 4838700 h 4838700"/>
                <a:gd name="connsiteX0" fmla="*/ 2066925 w 4603750"/>
                <a:gd name="connsiteY0" fmla="*/ 4838700 h 4838700"/>
                <a:gd name="connsiteX1" fmla="*/ 4229100 w 4603750"/>
                <a:gd name="connsiteY1" fmla="*/ 2085975 h 4838700"/>
                <a:gd name="connsiteX2" fmla="*/ 4603750 w 4603750"/>
                <a:gd name="connsiteY2" fmla="*/ 1822450 h 4838700"/>
                <a:gd name="connsiteX3" fmla="*/ 3616325 w 4603750"/>
                <a:gd name="connsiteY3" fmla="*/ 625475 h 4838700"/>
                <a:gd name="connsiteX4" fmla="*/ 2463800 w 4603750"/>
                <a:gd name="connsiteY4" fmla="*/ 0 h 4838700"/>
                <a:gd name="connsiteX5" fmla="*/ 2117725 w 4603750"/>
                <a:gd name="connsiteY5" fmla="*/ 168275 h 4838700"/>
                <a:gd name="connsiteX6" fmla="*/ 0 w 4603750"/>
                <a:gd name="connsiteY6" fmla="*/ 1409700 h 4838700"/>
                <a:gd name="connsiteX7" fmla="*/ 1085850 w 4603750"/>
                <a:gd name="connsiteY7" fmla="*/ 2800350 h 4838700"/>
                <a:gd name="connsiteX8" fmla="*/ 2066925 w 4603750"/>
                <a:gd name="connsiteY8" fmla="*/ 4838700 h 4838700"/>
                <a:gd name="connsiteX0" fmla="*/ 2066925 w 4603750"/>
                <a:gd name="connsiteY0" fmla="*/ 4838700 h 4838700"/>
                <a:gd name="connsiteX1" fmla="*/ 4203700 w 4603750"/>
                <a:gd name="connsiteY1" fmla="*/ 2187575 h 4838700"/>
                <a:gd name="connsiteX2" fmla="*/ 4603750 w 4603750"/>
                <a:gd name="connsiteY2" fmla="*/ 1822450 h 4838700"/>
                <a:gd name="connsiteX3" fmla="*/ 3616325 w 4603750"/>
                <a:gd name="connsiteY3" fmla="*/ 625475 h 4838700"/>
                <a:gd name="connsiteX4" fmla="*/ 2463800 w 4603750"/>
                <a:gd name="connsiteY4" fmla="*/ 0 h 4838700"/>
                <a:gd name="connsiteX5" fmla="*/ 2117725 w 4603750"/>
                <a:gd name="connsiteY5" fmla="*/ 168275 h 4838700"/>
                <a:gd name="connsiteX6" fmla="*/ 0 w 4603750"/>
                <a:gd name="connsiteY6" fmla="*/ 1409700 h 4838700"/>
                <a:gd name="connsiteX7" fmla="*/ 1085850 w 4603750"/>
                <a:gd name="connsiteY7" fmla="*/ 2800350 h 4838700"/>
                <a:gd name="connsiteX8" fmla="*/ 2066925 w 4603750"/>
                <a:gd name="connsiteY8" fmla="*/ 4838700 h 4838700"/>
                <a:gd name="connsiteX0" fmla="*/ 2066925 w 4603750"/>
                <a:gd name="connsiteY0" fmla="*/ 5080000 h 5080000"/>
                <a:gd name="connsiteX1" fmla="*/ 4203700 w 4603750"/>
                <a:gd name="connsiteY1" fmla="*/ 2428875 h 5080000"/>
                <a:gd name="connsiteX2" fmla="*/ 4603750 w 4603750"/>
                <a:gd name="connsiteY2" fmla="*/ 2063750 h 5080000"/>
                <a:gd name="connsiteX3" fmla="*/ 3616325 w 4603750"/>
                <a:gd name="connsiteY3" fmla="*/ 866775 h 5080000"/>
                <a:gd name="connsiteX4" fmla="*/ 2451100 w 4603750"/>
                <a:gd name="connsiteY4" fmla="*/ 0 h 5080000"/>
                <a:gd name="connsiteX5" fmla="*/ 2117725 w 4603750"/>
                <a:gd name="connsiteY5" fmla="*/ 409575 h 5080000"/>
                <a:gd name="connsiteX6" fmla="*/ 0 w 4603750"/>
                <a:gd name="connsiteY6" fmla="*/ 1651000 h 5080000"/>
                <a:gd name="connsiteX7" fmla="*/ 1085850 w 4603750"/>
                <a:gd name="connsiteY7" fmla="*/ 3041650 h 5080000"/>
                <a:gd name="connsiteX8" fmla="*/ 2066925 w 4603750"/>
                <a:gd name="connsiteY8" fmla="*/ 5080000 h 5080000"/>
                <a:gd name="connsiteX0" fmla="*/ 2066925 w 4603750"/>
                <a:gd name="connsiteY0" fmla="*/ 5080000 h 5080000"/>
                <a:gd name="connsiteX1" fmla="*/ 4203700 w 4603750"/>
                <a:gd name="connsiteY1" fmla="*/ 2428875 h 5080000"/>
                <a:gd name="connsiteX2" fmla="*/ 4603750 w 4603750"/>
                <a:gd name="connsiteY2" fmla="*/ 2063750 h 5080000"/>
                <a:gd name="connsiteX3" fmla="*/ 3616325 w 4603750"/>
                <a:gd name="connsiteY3" fmla="*/ 866775 h 5080000"/>
                <a:gd name="connsiteX4" fmla="*/ 2451100 w 4603750"/>
                <a:gd name="connsiteY4" fmla="*/ 0 h 5080000"/>
                <a:gd name="connsiteX5" fmla="*/ 0 w 4603750"/>
                <a:gd name="connsiteY5" fmla="*/ 1651000 h 5080000"/>
                <a:gd name="connsiteX6" fmla="*/ 1085850 w 4603750"/>
                <a:gd name="connsiteY6" fmla="*/ 3041650 h 5080000"/>
                <a:gd name="connsiteX7" fmla="*/ 2066925 w 4603750"/>
                <a:gd name="connsiteY7" fmla="*/ 5080000 h 5080000"/>
                <a:gd name="connsiteX0" fmla="*/ 2066925 w 4603750"/>
                <a:gd name="connsiteY0" fmla="*/ 5080000 h 5080000"/>
                <a:gd name="connsiteX1" fmla="*/ 4229100 w 4603750"/>
                <a:gd name="connsiteY1" fmla="*/ 2505075 h 5080000"/>
                <a:gd name="connsiteX2" fmla="*/ 4603750 w 4603750"/>
                <a:gd name="connsiteY2" fmla="*/ 2063750 h 5080000"/>
                <a:gd name="connsiteX3" fmla="*/ 3616325 w 4603750"/>
                <a:gd name="connsiteY3" fmla="*/ 866775 h 5080000"/>
                <a:gd name="connsiteX4" fmla="*/ 2451100 w 4603750"/>
                <a:gd name="connsiteY4" fmla="*/ 0 h 5080000"/>
                <a:gd name="connsiteX5" fmla="*/ 0 w 4603750"/>
                <a:gd name="connsiteY5" fmla="*/ 1651000 h 5080000"/>
                <a:gd name="connsiteX6" fmla="*/ 1085850 w 4603750"/>
                <a:gd name="connsiteY6" fmla="*/ 3041650 h 5080000"/>
                <a:gd name="connsiteX7" fmla="*/ 2066925 w 4603750"/>
                <a:gd name="connsiteY7" fmla="*/ 5080000 h 5080000"/>
                <a:gd name="connsiteX0" fmla="*/ 2066925 w 4603750"/>
                <a:gd name="connsiteY0" fmla="*/ 5080000 h 5080000"/>
                <a:gd name="connsiteX1" fmla="*/ 4191000 w 4603750"/>
                <a:gd name="connsiteY1" fmla="*/ 2466975 h 5080000"/>
                <a:gd name="connsiteX2" fmla="*/ 4603750 w 4603750"/>
                <a:gd name="connsiteY2" fmla="*/ 2063750 h 5080000"/>
                <a:gd name="connsiteX3" fmla="*/ 3616325 w 4603750"/>
                <a:gd name="connsiteY3" fmla="*/ 866775 h 5080000"/>
                <a:gd name="connsiteX4" fmla="*/ 2451100 w 4603750"/>
                <a:gd name="connsiteY4" fmla="*/ 0 h 5080000"/>
                <a:gd name="connsiteX5" fmla="*/ 0 w 4603750"/>
                <a:gd name="connsiteY5" fmla="*/ 1651000 h 5080000"/>
                <a:gd name="connsiteX6" fmla="*/ 1085850 w 4603750"/>
                <a:gd name="connsiteY6" fmla="*/ 3041650 h 5080000"/>
                <a:gd name="connsiteX7" fmla="*/ 2066925 w 4603750"/>
                <a:gd name="connsiteY7" fmla="*/ 5080000 h 5080000"/>
                <a:gd name="connsiteX0" fmla="*/ 2066925 w 4603750"/>
                <a:gd name="connsiteY0" fmla="*/ 5080000 h 5080000"/>
                <a:gd name="connsiteX1" fmla="*/ 4191000 w 4603750"/>
                <a:gd name="connsiteY1" fmla="*/ 2466975 h 5080000"/>
                <a:gd name="connsiteX2" fmla="*/ 4603750 w 4603750"/>
                <a:gd name="connsiteY2" fmla="*/ 2063750 h 5080000"/>
                <a:gd name="connsiteX3" fmla="*/ 3705225 w 4603750"/>
                <a:gd name="connsiteY3" fmla="*/ 714375 h 5080000"/>
                <a:gd name="connsiteX4" fmla="*/ 2451100 w 4603750"/>
                <a:gd name="connsiteY4" fmla="*/ 0 h 5080000"/>
                <a:gd name="connsiteX5" fmla="*/ 0 w 4603750"/>
                <a:gd name="connsiteY5" fmla="*/ 1651000 h 5080000"/>
                <a:gd name="connsiteX6" fmla="*/ 1085850 w 4603750"/>
                <a:gd name="connsiteY6" fmla="*/ 3041650 h 5080000"/>
                <a:gd name="connsiteX7" fmla="*/ 2066925 w 4603750"/>
                <a:gd name="connsiteY7" fmla="*/ 5080000 h 5080000"/>
                <a:gd name="connsiteX0" fmla="*/ 2066925 w 4603750"/>
                <a:gd name="connsiteY0" fmla="*/ 5080000 h 5080000"/>
                <a:gd name="connsiteX1" fmla="*/ 4191000 w 4603750"/>
                <a:gd name="connsiteY1" fmla="*/ 2466975 h 5080000"/>
                <a:gd name="connsiteX2" fmla="*/ 4603750 w 4603750"/>
                <a:gd name="connsiteY2" fmla="*/ 2063750 h 5080000"/>
                <a:gd name="connsiteX3" fmla="*/ 3705225 w 4603750"/>
                <a:gd name="connsiteY3" fmla="*/ 714375 h 5080000"/>
                <a:gd name="connsiteX4" fmla="*/ 2451100 w 4603750"/>
                <a:gd name="connsiteY4" fmla="*/ 0 h 5080000"/>
                <a:gd name="connsiteX5" fmla="*/ 0 w 4603750"/>
                <a:gd name="connsiteY5" fmla="*/ 1651000 h 5080000"/>
                <a:gd name="connsiteX6" fmla="*/ 1085850 w 4603750"/>
                <a:gd name="connsiteY6" fmla="*/ 3041650 h 5080000"/>
                <a:gd name="connsiteX7" fmla="*/ 2066925 w 4603750"/>
                <a:gd name="connsiteY7" fmla="*/ 5080000 h 5080000"/>
                <a:gd name="connsiteX0" fmla="*/ 2066925 w 4603750"/>
                <a:gd name="connsiteY0" fmla="*/ 5080000 h 5080000"/>
                <a:gd name="connsiteX1" fmla="*/ 4191000 w 4603750"/>
                <a:gd name="connsiteY1" fmla="*/ 2466975 h 5080000"/>
                <a:gd name="connsiteX2" fmla="*/ 4603750 w 4603750"/>
                <a:gd name="connsiteY2" fmla="*/ 2063750 h 5080000"/>
                <a:gd name="connsiteX3" fmla="*/ 3705225 w 4603750"/>
                <a:gd name="connsiteY3" fmla="*/ 714375 h 5080000"/>
                <a:gd name="connsiteX4" fmla="*/ 2451100 w 4603750"/>
                <a:gd name="connsiteY4" fmla="*/ 0 h 5080000"/>
                <a:gd name="connsiteX5" fmla="*/ 0 w 4603750"/>
                <a:gd name="connsiteY5" fmla="*/ 1651000 h 5080000"/>
                <a:gd name="connsiteX6" fmla="*/ 1085850 w 4603750"/>
                <a:gd name="connsiteY6" fmla="*/ 3041650 h 5080000"/>
                <a:gd name="connsiteX7" fmla="*/ 2066925 w 4603750"/>
                <a:gd name="connsiteY7" fmla="*/ 5080000 h 5080000"/>
                <a:gd name="connsiteX0" fmla="*/ 2066925 w 4603750"/>
                <a:gd name="connsiteY0" fmla="*/ 5080000 h 5080000"/>
                <a:gd name="connsiteX1" fmla="*/ 4191000 w 4603750"/>
                <a:gd name="connsiteY1" fmla="*/ 2466975 h 5080000"/>
                <a:gd name="connsiteX2" fmla="*/ 4603750 w 4603750"/>
                <a:gd name="connsiteY2" fmla="*/ 2063750 h 5080000"/>
                <a:gd name="connsiteX3" fmla="*/ 3705225 w 4603750"/>
                <a:gd name="connsiteY3" fmla="*/ 714375 h 5080000"/>
                <a:gd name="connsiteX4" fmla="*/ 2451100 w 4603750"/>
                <a:gd name="connsiteY4" fmla="*/ 0 h 5080000"/>
                <a:gd name="connsiteX5" fmla="*/ 0 w 4603750"/>
                <a:gd name="connsiteY5" fmla="*/ 1651000 h 5080000"/>
                <a:gd name="connsiteX6" fmla="*/ 1085850 w 4603750"/>
                <a:gd name="connsiteY6" fmla="*/ 3041650 h 5080000"/>
                <a:gd name="connsiteX7" fmla="*/ 2066925 w 4603750"/>
                <a:gd name="connsiteY7" fmla="*/ 5080000 h 5080000"/>
                <a:gd name="connsiteX0" fmla="*/ 2066925 w 4603750"/>
                <a:gd name="connsiteY0" fmla="*/ 5080000 h 5080000"/>
                <a:gd name="connsiteX1" fmla="*/ 4191000 w 4603750"/>
                <a:gd name="connsiteY1" fmla="*/ 2466975 h 5080000"/>
                <a:gd name="connsiteX2" fmla="*/ 4603750 w 4603750"/>
                <a:gd name="connsiteY2" fmla="*/ 2063750 h 5080000"/>
                <a:gd name="connsiteX3" fmla="*/ 3705225 w 4603750"/>
                <a:gd name="connsiteY3" fmla="*/ 714375 h 5080000"/>
                <a:gd name="connsiteX4" fmla="*/ 2451100 w 4603750"/>
                <a:gd name="connsiteY4" fmla="*/ 0 h 5080000"/>
                <a:gd name="connsiteX5" fmla="*/ 2054225 w 4603750"/>
                <a:gd name="connsiteY5" fmla="*/ 282575 h 5080000"/>
                <a:gd name="connsiteX6" fmla="*/ 0 w 4603750"/>
                <a:gd name="connsiteY6" fmla="*/ 1651000 h 5080000"/>
                <a:gd name="connsiteX7" fmla="*/ 1085850 w 4603750"/>
                <a:gd name="connsiteY7" fmla="*/ 3041650 h 5080000"/>
                <a:gd name="connsiteX8" fmla="*/ 2066925 w 4603750"/>
                <a:gd name="connsiteY8" fmla="*/ 5080000 h 5080000"/>
                <a:gd name="connsiteX0" fmla="*/ 2066925 w 4603750"/>
                <a:gd name="connsiteY0" fmla="*/ 5080000 h 5080000"/>
                <a:gd name="connsiteX1" fmla="*/ 4191000 w 4603750"/>
                <a:gd name="connsiteY1" fmla="*/ 2466975 h 5080000"/>
                <a:gd name="connsiteX2" fmla="*/ 4603750 w 4603750"/>
                <a:gd name="connsiteY2" fmla="*/ 2063750 h 5080000"/>
                <a:gd name="connsiteX3" fmla="*/ 3705225 w 4603750"/>
                <a:gd name="connsiteY3" fmla="*/ 714375 h 5080000"/>
                <a:gd name="connsiteX4" fmla="*/ 2451100 w 4603750"/>
                <a:gd name="connsiteY4" fmla="*/ 0 h 5080000"/>
                <a:gd name="connsiteX5" fmla="*/ 2079625 w 4603750"/>
                <a:gd name="connsiteY5" fmla="*/ 155575 h 5080000"/>
                <a:gd name="connsiteX6" fmla="*/ 0 w 4603750"/>
                <a:gd name="connsiteY6" fmla="*/ 1651000 h 5080000"/>
                <a:gd name="connsiteX7" fmla="*/ 1085850 w 4603750"/>
                <a:gd name="connsiteY7" fmla="*/ 3041650 h 5080000"/>
                <a:gd name="connsiteX8" fmla="*/ 2066925 w 4603750"/>
                <a:gd name="connsiteY8" fmla="*/ 5080000 h 5080000"/>
                <a:gd name="connsiteX0" fmla="*/ 2066925 w 4603750"/>
                <a:gd name="connsiteY0" fmla="*/ 5080000 h 5080000"/>
                <a:gd name="connsiteX1" fmla="*/ 4191000 w 4603750"/>
                <a:gd name="connsiteY1" fmla="*/ 2466975 h 5080000"/>
                <a:gd name="connsiteX2" fmla="*/ 4603750 w 4603750"/>
                <a:gd name="connsiteY2" fmla="*/ 2063750 h 5080000"/>
                <a:gd name="connsiteX3" fmla="*/ 3705225 w 4603750"/>
                <a:gd name="connsiteY3" fmla="*/ 714375 h 5080000"/>
                <a:gd name="connsiteX4" fmla="*/ 2451100 w 4603750"/>
                <a:gd name="connsiteY4" fmla="*/ 0 h 5080000"/>
                <a:gd name="connsiteX5" fmla="*/ 2168525 w 4603750"/>
                <a:gd name="connsiteY5" fmla="*/ 79375 h 5080000"/>
                <a:gd name="connsiteX6" fmla="*/ 0 w 4603750"/>
                <a:gd name="connsiteY6" fmla="*/ 1651000 h 5080000"/>
                <a:gd name="connsiteX7" fmla="*/ 1085850 w 4603750"/>
                <a:gd name="connsiteY7" fmla="*/ 3041650 h 5080000"/>
                <a:gd name="connsiteX8" fmla="*/ 2066925 w 4603750"/>
                <a:gd name="connsiteY8" fmla="*/ 5080000 h 5080000"/>
                <a:gd name="connsiteX0" fmla="*/ 2066925 w 4603750"/>
                <a:gd name="connsiteY0" fmla="*/ 5080000 h 5080000"/>
                <a:gd name="connsiteX1" fmla="*/ 4191000 w 4603750"/>
                <a:gd name="connsiteY1" fmla="*/ 2466975 h 5080000"/>
                <a:gd name="connsiteX2" fmla="*/ 4603750 w 4603750"/>
                <a:gd name="connsiteY2" fmla="*/ 2063750 h 5080000"/>
                <a:gd name="connsiteX3" fmla="*/ 3705225 w 4603750"/>
                <a:gd name="connsiteY3" fmla="*/ 714375 h 5080000"/>
                <a:gd name="connsiteX4" fmla="*/ 2451100 w 4603750"/>
                <a:gd name="connsiteY4" fmla="*/ 0 h 5080000"/>
                <a:gd name="connsiteX5" fmla="*/ 2193925 w 4603750"/>
                <a:gd name="connsiteY5" fmla="*/ 117475 h 5080000"/>
                <a:gd name="connsiteX6" fmla="*/ 0 w 4603750"/>
                <a:gd name="connsiteY6" fmla="*/ 1651000 h 5080000"/>
                <a:gd name="connsiteX7" fmla="*/ 1085850 w 4603750"/>
                <a:gd name="connsiteY7" fmla="*/ 3041650 h 5080000"/>
                <a:gd name="connsiteX8" fmla="*/ 2066925 w 4603750"/>
                <a:gd name="connsiteY8" fmla="*/ 5080000 h 5080000"/>
                <a:gd name="connsiteX0" fmla="*/ 1876425 w 4413250"/>
                <a:gd name="connsiteY0" fmla="*/ 5080000 h 5080000"/>
                <a:gd name="connsiteX1" fmla="*/ 4000500 w 4413250"/>
                <a:gd name="connsiteY1" fmla="*/ 2466975 h 5080000"/>
                <a:gd name="connsiteX2" fmla="*/ 4413250 w 4413250"/>
                <a:gd name="connsiteY2" fmla="*/ 2063750 h 5080000"/>
                <a:gd name="connsiteX3" fmla="*/ 3514725 w 4413250"/>
                <a:gd name="connsiteY3" fmla="*/ 714375 h 5080000"/>
                <a:gd name="connsiteX4" fmla="*/ 2260600 w 4413250"/>
                <a:gd name="connsiteY4" fmla="*/ 0 h 5080000"/>
                <a:gd name="connsiteX5" fmla="*/ 2003425 w 4413250"/>
                <a:gd name="connsiteY5" fmla="*/ 117475 h 5080000"/>
                <a:gd name="connsiteX6" fmla="*/ 0 w 4413250"/>
                <a:gd name="connsiteY6" fmla="*/ 2222500 h 5080000"/>
                <a:gd name="connsiteX7" fmla="*/ 895350 w 4413250"/>
                <a:gd name="connsiteY7" fmla="*/ 3041650 h 5080000"/>
                <a:gd name="connsiteX8" fmla="*/ 1876425 w 4413250"/>
                <a:gd name="connsiteY8" fmla="*/ 5080000 h 5080000"/>
                <a:gd name="connsiteX0" fmla="*/ 1876425 w 4413250"/>
                <a:gd name="connsiteY0" fmla="*/ 5080000 h 5080000"/>
                <a:gd name="connsiteX1" fmla="*/ 4000500 w 4413250"/>
                <a:gd name="connsiteY1" fmla="*/ 2466975 h 5080000"/>
                <a:gd name="connsiteX2" fmla="*/ 4413250 w 4413250"/>
                <a:gd name="connsiteY2" fmla="*/ 2063750 h 5080000"/>
                <a:gd name="connsiteX3" fmla="*/ 3514725 w 4413250"/>
                <a:gd name="connsiteY3" fmla="*/ 714375 h 5080000"/>
                <a:gd name="connsiteX4" fmla="*/ 2260600 w 4413250"/>
                <a:gd name="connsiteY4" fmla="*/ 0 h 5080000"/>
                <a:gd name="connsiteX5" fmla="*/ 2003425 w 4413250"/>
                <a:gd name="connsiteY5" fmla="*/ 117475 h 5080000"/>
                <a:gd name="connsiteX6" fmla="*/ 0 w 4413250"/>
                <a:gd name="connsiteY6" fmla="*/ 2222500 h 5080000"/>
                <a:gd name="connsiteX7" fmla="*/ 933450 w 4413250"/>
                <a:gd name="connsiteY7" fmla="*/ 3232150 h 5080000"/>
                <a:gd name="connsiteX8" fmla="*/ 1876425 w 4413250"/>
                <a:gd name="connsiteY8" fmla="*/ 5080000 h 5080000"/>
                <a:gd name="connsiteX0" fmla="*/ 1895475 w 4432300"/>
                <a:gd name="connsiteY0" fmla="*/ 5080000 h 5080000"/>
                <a:gd name="connsiteX1" fmla="*/ 4019550 w 4432300"/>
                <a:gd name="connsiteY1" fmla="*/ 2466975 h 5080000"/>
                <a:gd name="connsiteX2" fmla="*/ 4432300 w 4432300"/>
                <a:gd name="connsiteY2" fmla="*/ 2063750 h 5080000"/>
                <a:gd name="connsiteX3" fmla="*/ 3533775 w 4432300"/>
                <a:gd name="connsiteY3" fmla="*/ 714375 h 5080000"/>
                <a:gd name="connsiteX4" fmla="*/ 2279650 w 4432300"/>
                <a:gd name="connsiteY4" fmla="*/ 0 h 5080000"/>
                <a:gd name="connsiteX5" fmla="*/ 2022475 w 4432300"/>
                <a:gd name="connsiteY5" fmla="*/ 117475 h 5080000"/>
                <a:gd name="connsiteX6" fmla="*/ 0 w 4432300"/>
                <a:gd name="connsiteY6" fmla="*/ 2336800 h 5080000"/>
                <a:gd name="connsiteX7" fmla="*/ 952500 w 4432300"/>
                <a:gd name="connsiteY7" fmla="*/ 3232150 h 5080000"/>
                <a:gd name="connsiteX8" fmla="*/ 1895475 w 4432300"/>
                <a:gd name="connsiteY8" fmla="*/ 5080000 h 5080000"/>
                <a:gd name="connsiteX0" fmla="*/ 1895475 w 4432300"/>
                <a:gd name="connsiteY0" fmla="*/ 5080000 h 5080000"/>
                <a:gd name="connsiteX1" fmla="*/ 4019550 w 4432300"/>
                <a:gd name="connsiteY1" fmla="*/ 2466975 h 5080000"/>
                <a:gd name="connsiteX2" fmla="*/ 4432300 w 4432300"/>
                <a:gd name="connsiteY2" fmla="*/ 2063750 h 5080000"/>
                <a:gd name="connsiteX3" fmla="*/ 3533775 w 4432300"/>
                <a:gd name="connsiteY3" fmla="*/ 714375 h 5080000"/>
                <a:gd name="connsiteX4" fmla="*/ 2279650 w 4432300"/>
                <a:gd name="connsiteY4" fmla="*/ 0 h 5080000"/>
                <a:gd name="connsiteX5" fmla="*/ 2022475 w 4432300"/>
                <a:gd name="connsiteY5" fmla="*/ 117475 h 5080000"/>
                <a:gd name="connsiteX6" fmla="*/ 0 w 4432300"/>
                <a:gd name="connsiteY6" fmla="*/ 2336800 h 5080000"/>
                <a:gd name="connsiteX7" fmla="*/ 952500 w 4432300"/>
                <a:gd name="connsiteY7" fmla="*/ 3232150 h 5080000"/>
                <a:gd name="connsiteX8" fmla="*/ 1895475 w 4432300"/>
                <a:gd name="connsiteY8" fmla="*/ 5080000 h 5080000"/>
                <a:gd name="connsiteX0" fmla="*/ 1895475 w 4432300"/>
                <a:gd name="connsiteY0" fmla="*/ 5080000 h 5080000"/>
                <a:gd name="connsiteX1" fmla="*/ 4019550 w 4432300"/>
                <a:gd name="connsiteY1" fmla="*/ 2466975 h 5080000"/>
                <a:gd name="connsiteX2" fmla="*/ 4432300 w 4432300"/>
                <a:gd name="connsiteY2" fmla="*/ 2063750 h 5080000"/>
                <a:gd name="connsiteX3" fmla="*/ 3533775 w 4432300"/>
                <a:gd name="connsiteY3" fmla="*/ 714375 h 5080000"/>
                <a:gd name="connsiteX4" fmla="*/ 2279650 w 4432300"/>
                <a:gd name="connsiteY4" fmla="*/ 0 h 5080000"/>
                <a:gd name="connsiteX5" fmla="*/ 2022475 w 4432300"/>
                <a:gd name="connsiteY5" fmla="*/ 117475 h 5080000"/>
                <a:gd name="connsiteX6" fmla="*/ 0 w 4432300"/>
                <a:gd name="connsiteY6" fmla="*/ 2336800 h 5080000"/>
                <a:gd name="connsiteX7" fmla="*/ 952500 w 4432300"/>
                <a:gd name="connsiteY7" fmla="*/ 3232150 h 5080000"/>
                <a:gd name="connsiteX8" fmla="*/ 1895475 w 4432300"/>
                <a:gd name="connsiteY8" fmla="*/ 5080000 h 5080000"/>
                <a:gd name="connsiteX0" fmla="*/ 1895475 w 4432300"/>
                <a:gd name="connsiteY0" fmla="*/ 5080000 h 5080000"/>
                <a:gd name="connsiteX1" fmla="*/ 4019550 w 4432300"/>
                <a:gd name="connsiteY1" fmla="*/ 2466975 h 5080000"/>
                <a:gd name="connsiteX2" fmla="*/ 4432300 w 4432300"/>
                <a:gd name="connsiteY2" fmla="*/ 2063750 h 5080000"/>
                <a:gd name="connsiteX3" fmla="*/ 3533775 w 4432300"/>
                <a:gd name="connsiteY3" fmla="*/ 714375 h 5080000"/>
                <a:gd name="connsiteX4" fmla="*/ 2279650 w 4432300"/>
                <a:gd name="connsiteY4" fmla="*/ 0 h 5080000"/>
                <a:gd name="connsiteX5" fmla="*/ 2022475 w 4432300"/>
                <a:gd name="connsiteY5" fmla="*/ 117475 h 5080000"/>
                <a:gd name="connsiteX6" fmla="*/ 0 w 4432300"/>
                <a:gd name="connsiteY6" fmla="*/ 2336800 h 5080000"/>
                <a:gd name="connsiteX7" fmla="*/ 1181100 w 4432300"/>
                <a:gd name="connsiteY7" fmla="*/ 3308350 h 5080000"/>
                <a:gd name="connsiteX8" fmla="*/ 1895475 w 4432300"/>
                <a:gd name="connsiteY8" fmla="*/ 5080000 h 5080000"/>
                <a:gd name="connsiteX0" fmla="*/ 1895475 w 4432300"/>
                <a:gd name="connsiteY0" fmla="*/ 5080000 h 5080000"/>
                <a:gd name="connsiteX1" fmla="*/ 4019550 w 4432300"/>
                <a:gd name="connsiteY1" fmla="*/ 2466975 h 5080000"/>
                <a:gd name="connsiteX2" fmla="*/ 4432300 w 4432300"/>
                <a:gd name="connsiteY2" fmla="*/ 2063750 h 5080000"/>
                <a:gd name="connsiteX3" fmla="*/ 3533775 w 4432300"/>
                <a:gd name="connsiteY3" fmla="*/ 714375 h 5080000"/>
                <a:gd name="connsiteX4" fmla="*/ 2279650 w 4432300"/>
                <a:gd name="connsiteY4" fmla="*/ 0 h 5080000"/>
                <a:gd name="connsiteX5" fmla="*/ 2022475 w 4432300"/>
                <a:gd name="connsiteY5" fmla="*/ 117475 h 5080000"/>
                <a:gd name="connsiteX6" fmla="*/ 0 w 4432300"/>
                <a:gd name="connsiteY6" fmla="*/ 2336800 h 5080000"/>
                <a:gd name="connsiteX7" fmla="*/ 1181100 w 4432300"/>
                <a:gd name="connsiteY7" fmla="*/ 3308350 h 5080000"/>
                <a:gd name="connsiteX8" fmla="*/ 1895475 w 4432300"/>
                <a:gd name="connsiteY8" fmla="*/ 5080000 h 5080000"/>
                <a:gd name="connsiteX0" fmla="*/ 1895475 w 4432300"/>
                <a:gd name="connsiteY0" fmla="*/ 5080000 h 5129923"/>
                <a:gd name="connsiteX1" fmla="*/ 4019550 w 4432300"/>
                <a:gd name="connsiteY1" fmla="*/ 2466975 h 5129923"/>
                <a:gd name="connsiteX2" fmla="*/ 4432300 w 4432300"/>
                <a:gd name="connsiteY2" fmla="*/ 2063750 h 5129923"/>
                <a:gd name="connsiteX3" fmla="*/ 3533775 w 4432300"/>
                <a:gd name="connsiteY3" fmla="*/ 714375 h 5129923"/>
                <a:gd name="connsiteX4" fmla="*/ 2279650 w 4432300"/>
                <a:gd name="connsiteY4" fmla="*/ 0 h 5129923"/>
                <a:gd name="connsiteX5" fmla="*/ 2022475 w 4432300"/>
                <a:gd name="connsiteY5" fmla="*/ 117475 h 5129923"/>
                <a:gd name="connsiteX6" fmla="*/ 0 w 4432300"/>
                <a:gd name="connsiteY6" fmla="*/ 2336800 h 5129923"/>
                <a:gd name="connsiteX7" fmla="*/ 1181100 w 4432300"/>
                <a:gd name="connsiteY7" fmla="*/ 3308350 h 5129923"/>
                <a:gd name="connsiteX8" fmla="*/ 1541809 w 4432300"/>
                <a:gd name="connsiteY8" fmla="*/ 4119583 h 5129923"/>
                <a:gd name="connsiteX9" fmla="*/ 1895475 w 4432300"/>
                <a:gd name="connsiteY9" fmla="*/ 5080000 h 5129923"/>
                <a:gd name="connsiteX0" fmla="*/ 1895475 w 4432300"/>
                <a:gd name="connsiteY0" fmla="*/ 5080000 h 5161905"/>
                <a:gd name="connsiteX1" fmla="*/ 4019550 w 4432300"/>
                <a:gd name="connsiteY1" fmla="*/ 2466975 h 5161905"/>
                <a:gd name="connsiteX2" fmla="*/ 4432300 w 4432300"/>
                <a:gd name="connsiteY2" fmla="*/ 2063750 h 5161905"/>
                <a:gd name="connsiteX3" fmla="*/ 3533775 w 4432300"/>
                <a:gd name="connsiteY3" fmla="*/ 714375 h 5161905"/>
                <a:gd name="connsiteX4" fmla="*/ 2279650 w 4432300"/>
                <a:gd name="connsiteY4" fmla="*/ 0 h 5161905"/>
                <a:gd name="connsiteX5" fmla="*/ 2022475 w 4432300"/>
                <a:gd name="connsiteY5" fmla="*/ 117475 h 5161905"/>
                <a:gd name="connsiteX6" fmla="*/ 0 w 4432300"/>
                <a:gd name="connsiteY6" fmla="*/ 2336800 h 5161905"/>
                <a:gd name="connsiteX7" fmla="*/ 1181100 w 4432300"/>
                <a:gd name="connsiteY7" fmla="*/ 3308350 h 5161905"/>
                <a:gd name="connsiteX8" fmla="*/ 1408459 w 4432300"/>
                <a:gd name="connsiteY8" fmla="*/ 4576783 h 5161905"/>
                <a:gd name="connsiteX9" fmla="*/ 1895475 w 4432300"/>
                <a:gd name="connsiteY9" fmla="*/ 5080000 h 5161905"/>
                <a:gd name="connsiteX0" fmla="*/ 1895475 w 4432300"/>
                <a:gd name="connsiteY0" fmla="*/ 5080000 h 5163915"/>
                <a:gd name="connsiteX1" fmla="*/ 4019550 w 4432300"/>
                <a:gd name="connsiteY1" fmla="*/ 2466975 h 5163915"/>
                <a:gd name="connsiteX2" fmla="*/ 4432300 w 4432300"/>
                <a:gd name="connsiteY2" fmla="*/ 2063750 h 5163915"/>
                <a:gd name="connsiteX3" fmla="*/ 3533775 w 4432300"/>
                <a:gd name="connsiteY3" fmla="*/ 714375 h 5163915"/>
                <a:gd name="connsiteX4" fmla="*/ 2279650 w 4432300"/>
                <a:gd name="connsiteY4" fmla="*/ 0 h 5163915"/>
                <a:gd name="connsiteX5" fmla="*/ 2022475 w 4432300"/>
                <a:gd name="connsiteY5" fmla="*/ 117475 h 5163915"/>
                <a:gd name="connsiteX6" fmla="*/ 0 w 4432300"/>
                <a:gd name="connsiteY6" fmla="*/ 2336800 h 5163915"/>
                <a:gd name="connsiteX7" fmla="*/ 1181100 w 4432300"/>
                <a:gd name="connsiteY7" fmla="*/ 3308350 h 5163915"/>
                <a:gd name="connsiteX8" fmla="*/ 1408459 w 4432300"/>
                <a:gd name="connsiteY8" fmla="*/ 4576783 h 5163915"/>
                <a:gd name="connsiteX9" fmla="*/ 1895475 w 4432300"/>
                <a:gd name="connsiteY9" fmla="*/ 5080000 h 5163915"/>
                <a:gd name="connsiteX0" fmla="*/ 1895475 w 4432300"/>
                <a:gd name="connsiteY0" fmla="*/ 5080000 h 5080000"/>
                <a:gd name="connsiteX1" fmla="*/ 4019550 w 4432300"/>
                <a:gd name="connsiteY1" fmla="*/ 2466975 h 5080000"/>
                <a:gd name="connsiteX2" fmla="*/ 4432300 w 4432300"/>
                <a:gd name="connsiteY2" fmla="*/ 2063750 h 5080000"/>
                <a:gd name="connsiteX3" fmla="*/ 3533775 w 4432300"/>
                <a:gd name="connsiteY3" fmla="*/ 714375 h 5080000"/>
                <a:gd name="connsiteX4" fmla="*/ 2279650 w 4432300"/>
                <a:gd name="connsiteY4" fmla="*/ 0 h 5080000"/>
                <a:gd name="connsiteX5" fmla="*/ 2022475 w 4432300"/>
                <a:gd name="connsiteY5" fmla="*/ 117475 h 5080000"/>
                <a:gd name="connsiteX6" fmla="*/ 0 w 4432300"/>
                <a:gd name="connsiteY6" fmla="*/ 2336800 h 5080000"/>
                <a:gd name="connsiteX7" fmla="*/ 1181100 w 4432300"/>
                <a:gd name="connsiteY7" fmla="*/ 3308350 h 5080000"/>
                <a:gd name="connsiteX8" fmla="*/ 1408459 w 4432300"/>
                <a:gd name="connsiteY8" fmla="*/ 4576783 h 5080000"/>
                <a:gd name="connsiteX9" fmla="*/ 1895475 w 4432300"/>
                <a:gd name="connsiteY9" fmla="*/ 5080000 h 5080000"/>
                <a:gd name="connsiteX0" fmla="*/ 1895475 w 4432300"/>
                <a:gd name="connsiteY0" fmla="*/ 5080000 h 5080000"/>
                <a:gd name="connsiteX1" fmla="*/ 4019550 w 4432300"/>
                <a:gd name="connsiteY1" fmla="*/ 2466975 h 5080000"/>
                <a:gd name="connsiteX2" fmla="*/ 4432300 w 4432300"/>
                <a:gd name="connsiteY2" fmla="*/ 2063750 h 5080000"/>
                <a:gd name="connsiteX3" fmla="*/ 3533775 w 4432300"/>
                <a:gd name="connsiteY3" fmla="*/ 714375 h 5080000"/>
                <a:gd name="connsiteX4" fmla="*/ 2279650 w 4432300"/>
                <a:gd name="connsiteY4" fmla="*/ 0 h 5080000"/>
                <a:gd name="connsiteX5" fmla="*/ 2022475 w 4432300"/>
                <a:gd name="connsiteY5" fmla="*/ 117475 h 5080000"/>
                <a:gd name="connsiteX6" fmla="*/ 0 w 4432300"/>
                <a:gd name="connsiteY6" fmla="*/ 2336800 h 5080000"/>
                <a:gd name="connsiteX7" fmla="*/ 895350 w 4432300"/>
                <a:gd name="connsiteY7" fmla="*/ 3194050 h 5080000"/>
                <a:gd name="connsiteX8" fmla="*/ 1408459 w 4432300"/>
                <a:gd name="connsiteY8" fmla="*/ 4576783 h 5080000"/>
                <a:gd name="connsiteX9" fmla="*/ 1895475 w 4432300"/>
                <a:gd name="connsiteY9" fmla="*/ 5080000 h 5080000"/>
                <a:gd name="connsiteX0" fmla="*/ 1895475 w 4432300"/>
                <a:gd name="connsiteY0" fmla="*/ 5080000 h 5080000"/>
                <a:gd name="connsiteX1" fmla="*/ 4019550 w 4432300"/>
                <a:gd name="connsiteY1" fmla="*/ 2466975 h 5080000"/>
                <a:gd name="connsiteX2" fmla="*/ 4432300 w 4432300"/>
                <a:gd name="connsiteY2" fmla="*/ 2063750 h 5080000"/>
                <a:gd name="connsiteX3" fmla="*/ 3533775 w 4432300"/>
                <a:gd name="connsiteY3" fmla="*/ 714375 h 5080000"/>
                <a:gd name="connsiteX4" fmla="*/ 2279650 w 4432300"/>
                <a:gd name="connsiteY4" fmla="*/ 0 h 5080000"/>
                <a:gd name="connsiteX5" fmla="*/ 2022475 w 4432300"/>
                <a:gd name="connsiteY5" fmla="*/ 117475 h 5080000"/>
                <a:gd name="connsiteX6" fmla="*/ 0 w 4432300"/>
                <a:gd name="connsiteY6" fmla="*/ 2336800 h 5080000"/>
                <a:gd name="connsiteX7" fmla="*/ 895350 w 4432300"/>
                <a:gd name="connsiteY7" fmla="*/ 3194050 h 5080000"/>
                <a:gd name="connsiteX8" fmla="*/ 1408459 w 4432300"/>
                <a:gd name="connsiteY8" fmla="*/ 4576783 h 5080000"/>
                <a:gd name="connsiteX9" fmla="*/ 1895475 w 4432300"/>
                <a:gd name="connsiteY9" fmla="*/ 5080000 h 5080000"/>
                <a:gd name="connsiteX0" fmla="*/ 1895475 w 4470400"/>
                <a:gd name="connsiteY0" fmla="*/ 5080000 h 5080000"/>
                <a:gd name="connsiteX1" fmla="*/ 4019550 w 4470400"/>
                <a:gd name="connsiteY1" fmla="*/ 2466975 h 5080000"/>
                <a:gd name="connsiteX2" fmla="*/ 4470400 w 4470400"/>
                <a:gd name="connsiteY2" fmla="*/ 1720850 h 5080000"/>
                <a:gd name="connsiteX3" fmla="*/ 3533775 w 4470400"/>
                <a:gd name="connsiteY3" fmla="*/ 714375 h 5080000"/>
                <a:gd name="connsiteX4" fmla="*/ 2279650 w 4470400"/>
                <a:gd name="connsiteY4" fmla="*/ 0 h 5080000"/>
                <a:gd name="connsiteX5" fmla="*/ 2022475 w 4470400"/>
                <a:gd name="connsiteY5" fmla="*/ 117475 h 5080000"/>
                <a:gd name="connsiteX6" fmla="*/ 0 w 4470400"/>
                <a:gd name="connsiteY6" fmla="*/ 2336800 h 5080000"/>
                <a:gd name="connsiteX7" fmla="*/ 895350 w 4470400"/>
                <a:gd name="connsiteY7" fmla="*/ 3194050 h 5080000"/>
                <a:gd name="connsiteX8" fmla="*/ 1408459 w 4470400"/>
                <a:gd name="connsiteY8" fmla="*/ 4576783 h 5080000"/>
                <a:gd name="connsiteX9" fmla="*/ 1895475 w 4470400"/>
                <a:gd name="connsiteY9" fmla="*/ 5080000 h 5080000"/>
                <a:gd name="connsiteX0" fmla="*/ 1895475 w 4470400"/>
                <a:gd name="connsiteY0" fmla="*/ 5080000 h 5080000"/>
                <a:gd name="connsiteX1" fmla="*/ 4000500 w 4470400"/>
                <a:gd name="connsiteY1" fmla="*/ 2333625 h 5080000"/>
                <a:gd name="connsiteX2" fmla="*/ 4470400 w 4470400"/>
                <a:gd name="connsiteY2" fmla="*/ 1720850 h 5080000"/>
                <a:gd name="connsiteX3" fmla="*/ 3533775 w 4470400"/>
                <a:gd name="connsiteY3" fmla="*/ 714375 h 5080000"/>
                <a:gd name="connsiteX4" fmla="*/ 2279650 w 4470400"/>
                <a:gd name="connsiteY4" fmla="*/ 0 h 5080000"/>
                <a:gd name="connsiteX5" fmla="*/ 2022475 w 4470400"/>
                <a:gd name="connsiteY5" fmla="*/ 117475 h 5080000"/>
                <a:gd name="connsiteX6" fmla="*/ 0 w 4470400"/>
                <a:gd name="connsiteY6" fmla="*/ 2336800 h 5080000"/>
                <a:gd name="connsiteX7" fmla="*/ 895350 w 4470400"/>
                <a:gd name="connsiteY7" fmla="*/ 3194050 h 5080000"/>
                <a:gd name="connsiteX8" fmla="*/ 1408459 w 4470400"/>
                <a:gd name="connsiteY8" fmla="*/ 4576783 h 5080000"/>
                <a:gd name="connsiteX9" fmla="*/ 1895475 w 4470400"/>
                <a:gd name="connsiteY9" fmla="*/ 5080000 h 5080000"/>
                <a:gd name="connsiteX0" fmla="*/ 1895475 w 4471536"/>
                <a:gd name="connsiteY0" fmla="*/ 5080000 h 5080000"/>
                <a:gd name="connsiteX1" fmla="*/ 4000500 w 4471536"/>
                <a:gd name="connsiteY1" fmla="*/ 2333625 h 5080000"/>
                <a:gd name="connsiteX2" fmla="*/ 4470400 w 4471536"/>
                <a:gd name="connsiteY2" fmla="*/ 1720850 h 5080000"/>
                <a:gd name="connsiteX3" fmla="*/ 4113559 w 4471536"/>
                <a:gd name="connsiteY3" fmla="*/ 1243033 h 5080000"/>
                <a:gd name="connsiteX4" fmla="*/ 3533775 w 4471536"/>
                <a:gd name="connsiteY4" fmla="*/ 714375 h 5080000"/>
                <a:gd name="connsiteX5" fmla="*/ 2279650 w 4471536"/>
                <a:gd name="connsiteY5" fmla="*/ 0 h 5080000"/>
                <a:gd name="connsiteX6" fmla="*/ 2022475 w 4471536"/>
                <a:gd name="connsiteY6" fmla="*/ 117475 h 5080000"/>
                <a:gd name="connsiteX7" fmla="*/ 0 w 4471536"/>
                <a:gd name="connsiteY7" fmla="*/ 2336800 h 5080000"/>
                <a:gd name="connsiteX8" fmla="*/ 895350 w 4471536"/>
                <a:gd name="connsiteY8" fmla="*/ 3194050 h 5080000"/>
                <a:gd name="connsiteX9" fmla="*/ 1408459 w 4471536"/>
                <a:gd name="connsiteY9" fmla="*/ 4576783 h 5080000"/>
                <a:gd name="connsiteX10" fmla="*/ 1895475 w 4471536"/>
                <a:gd name="connsiteY10" fmla="*/ 5080000 h 5080000"/>
                <a:gd name="connsiteX0" fmla="*/ 1895475 w 4471378"/>
                <a:gd name="connsiteY0" fmla="*/ 5080000 h 5080000"/>
                <a:gd name="connsiteX1" fmla="*/ 4000500 w 4471378"/>
                <a:gd name="connsiteY1" fmla="*/ 2333625 h 5080000"/>
                <a:gd name="connsiteX2" fmla="*/ 4470400 w 4471378"/>
                <a:gd name="connsiteY2" fmla="*/ 1720850 h 5080000"/>
                <a:gd name="connsiteX3" fmla="*/ 4075459 w 4471378"/>
                <a:gd name="connsiteY3" fmla="*/ 1300183 h 5080000"/>
                <a:gd name="connsiteX4" fmla="*/ 3533775 w 4471378"/>
                <a:gd name="connsiteY4" fmla="*/ 714375 h 5080000"/>
                <a:gd name="connsiteX5" fmla="*/ 2279650 w 4471378"/>
                <a:gd name="connsiteY5" fmla="*/ 0 h 5080000"/>
                <a:gd name="connsiteX6" fmla="*/ 2022475 w 4471378"/>
                <a:gd name="connsiteY6" fmla="*/ 117475 h 5080000"/>
                <a:gd name="connsiteX7" fmla="*/ 0 w 4471378"/>
                <a:gd name="connsiteY7" fmla="*/ 2336800 h 5080000"/>
                <a:gd name="connsiteX8" fmla="*/ 895350 w 4471378"/>
                <a:gd name="connsiteY8" fmla="*/ 3194050 h 5080000"/>
                <a:gd name="connsiteX9" fmla="*/ 1408459 w 4471378"/>
                <a:gd name="connsiteY9" fmla="*/ 4576783 h 5080000"/>
                <a:gd name="connsiteX10" fmla="*/ 1895475 w 4471378"/>
                <a:gd name="connsiteY10" fmla="*/ 5080000 h 5080000"/>
                <a:gd name="connsiteX0" fmla="*/ 1895475 w 4470400"/>
                <a:gd name="connsiteY0" fmla="*/ 5080000 h 5080000"/>
                <a:gd name="connsiteX1" fmla="*/ 4000500 w 4470400"/>
                <a:gd name="connsiteY1" fmla="*/ 2333625 h 5080000"/>
                <a:gd name="connsiteX2" fmla="*/ 4470400 w 4470400"/>
                <a:gd name="connsiteY2" fmla="*/ 1720850 h 5080000"/>
                <a:gd name="connsiteX3" fmla="*/ 4075459 w 4470400"/>
                <a:gd name="connsiteY3" fmla="*/ 1300183 h 5080000"/>
                <a:gd name="connsiteX4" fmla="*/ 3533775 w 4470400"/>
                <a:gd name="connsiteY4" fmla="*/ 714375 h 5080000"/>
                <a:gd name="connsiteX5" fmla="*/ 2279650 w 4470400"/>
                <a:gd name="connsiteY5" fmla="*/ 0 h 5080000"/>
                <a:gd name="connsiteX6" fmla="*/ 2022475 w 4470400"/>
                <a:gd name="connsiteY6" fmla="*/ 117475 h 5080000"/>
                <a:gd name="connsiteX7" fmla="*/ 0 w 4470400"/>
                <a:gd name="connsiteY7" fmla="*/ 2336800 h 5080000"/>
                <a:gd name="connsiteX8" fmla="*/ 895350 w 4470400"/>
                <a:gd name="connsiteY8" fmla="*/ 3194050 h 5080000"/>
                <a:gd name="connsiteX9" fmla="*/ 1408459 w 4470400"/>
                <a:gd name="connsiteY9" fmla="*/ 4576783 h 5080000"/>
                <a:gd name="connsiteX10" fmla="*/ 1895475 w 4470400"/>
                <a:gd name="connsiteY10" fmla="*/ 5080000 h 5080000"/>
                <a:gd name="connsiteX0" fmla="*/ 1895475 w 4470400"/>
                <a:gd name="connsiteY0" fmla="*/ 5080000 h 5080000"/>
                <a:gd name="connsiteX1" fmla="*/ 4000500 w 4470400"/>
                <a:gd name="connsiteY1" fmla="*/ 2333625 h 5080000"/>
                <a:gd name="connsiteX2" fmla="*/ 4470400 w 4470400"/>
                <a:gd name="connsiteY2" fmla="*/ 1720850 h 5080000"/>
                <a:gd name="connsiteX3" fmla="*/ 4189759 w 4470400"/>
                <a:gd name="connsiteY3" fmla="*/ 1490683 h 5080000"/>
                <a:gd name="connsiteX4" fmla="*/ 3533775 w 4470400"/>
                <a:gd name="connsiteY4" fmla="*/ 714375 h 5080000"/>
                <a:gd name="connsiteX5" fmla="*/ 2279650 w 4470400"/>
                <a:gd name="connsiteY5" fmla="*/ 0 h 5080000"/>
                <a:gd name="connsiteX6" fmla="*/ 2022475 w 4470400"/>
                <a:gd name="connsiteY6" fmla="*/ 117475 h 5080000"/>
                <a:gd name="connsiteX7" fmla="*/ 0 w 4470400"/>
                <a:gd name="connsiteY7" fmla="*/ 2336800 h 5080000"/>
                <a:gd name="connsiteX8" fmla="*/ 895350 w 4470400"/>
                <a:gd name="connsiteY8" fmla="*/ 3194050 h 5080000"/>
                <a:gd name="connsiteX9" fmla="*/ 1408459 w 4470400"/>
                <a:gd name="connsiteY9" fmla="*/ 4576783 h 5080000"/>
                <a:gd name="connsiteX10" fmla="*/ 1895475 w 4470400"/>
                <a:gd name="connsiteY10" fmla="*/ 5080000 h 5080000"/>
                <a:gd name="connsiteX0" fmla="*/ 1895475 w 4470400"/>
                <a:gd name="connsiteY0" fmla="*/ 5080000 h 5082346"/>
                <a:gd name="connsiteX1" fmla="*/ 2227609 w 4470400"/>
                <a:gd name="connsiteY1" fmla="*/ 4633933 h 5082346"/>
                <a:gd name="connsiteX2" fmla="*/ 4000500 w 4470400"/>
                <a:gd name="connsiteY2" fmla="*/ 2333625 h 5082346"/>
                <a:gd name="connsiteX3" fmla="*/ 4470400 w 4470400"/>
                <a:gd name="connsiteY3" fmla="*/ 1720850 h 5082346"/>
                <a:gd name="connsiteX4" fmla="*/ 4189759 w 4470400"/>
                <a:gd name="connsiteY4" fmla="*/ 1490683 h 5082346"/>
                <a:gd name="connsiteX5" fmla="*/ 3533775 w 4470400"/>
                <a:gd name="connsiteY5" fmla="*/ 714375 h 5082346"/>
                <a:gd name="connsiteX6" fmla="*/ 2279650 w 4470400"/>
                <a:gd name="connsiteY6" fmla="*/ 0 h 5082346"/>
                <a:gd name="connsiteX7" fmla="*/ 2022475 w 4470400"/>
                <a:gd name="connsiteY7" fmla="*/ 117475 h 5082346"/>
                <a:gd name="connsiteX8" fmla="*/ 0 w 4470400"/>
                <a:gd name="connsiteY8" fmla="*/ 2336800 h 5082346"/>
                <a:gd name="connsiteX9" fmla="*/ 895350 w 4470400"/>
                <a:gd name="connsiteY9" fmla="*/ 3194050 h 5082346"/>
                <a:gd name="connsiteX10" fmla="*/ 1408459 w 4470400"/>
                <a:gd name="connsiteY10" fmla="*/ 4576783 h 5082346"/>
                <a:gd name="connsiteX11" fmla="*/ 1895475 w 4470400"/>
                <a:gd name="connsiteY11" fmla="*/ 5080000 h 5082346"/>
                <a:gd name="connsiteX0" fmla="*/ 1895475 w 4470400"/>
                <a:gd name="connsiteY0" fmla="*/ 5080000 h 5100095"/>
                <a:gd name="connsiteX1" fmla="*/ 2303809 w 4470400"/>
                <a:gd name="connsiteY1" fmla="*/ 4748233 h 5100095"/>
                <a:gd name="connsiteX2" fmla="*/ 4000500 w 4470400"/>
                <a:gd name="connsiteY2" fmla="*/ 2333625 h 5100095"/>
                <a:gd name="connsiteX3" fmla="*/ 4470400 w 4470400"/>
                <a:gd name="connsiteY3" fmla="*/ 1720850 h 5100095"/>
                <a:gd name="connsiteX4" fmla="*/ 4189759 w 4470400"/>
                <a:gd name="connsiteY4" fmla="*/ 1490683 h 5100095"/>
                <a:gd name="connsiteX5" fmla="*/ 3533775 w 4470400"/>
                <a:gd name="connsiteY5" fmla="*/ 714375 h 5100095"/>
                <a:gd name="connsiteX6" fmla="*/ 2279650 w 4470400"/>
                <a:gd name="connsiteY6" fmla="*/ 0 h 5100095"/>
                <a:gd name="connsiteX7" fmla="*/ 2022475 w 4470400"/>
                <a:gd name="connsiteY7" fmla="*/ 117475 h 5100095"/>
                <a:gd name="connsiteX8" fmla="*/ 0 w 4470400"/>
                <a:gd name="connsiteY8" fmla="*/ 2336800 h 5100095"/>
                <a:gd name="connsiteX9" fmla="*/ 895350 w 4470400"/>
                <a:gd name="connsiteY9" fmla="*/ 3194050 h 5100095"/>
                <a:gd name="connsiteX10" fmla="*/ 1408459 w 4470400"/>
                <a:gd name="connsiteY10" fmla="*/ 4576783 h 5100095"/>
                <a:gd name="connsiteX11" fmla="*/ 1895475 w 4470400"/>
                <a:gd name="connsiteY11" fmla="*/ 5080000 h 5100095"/>
                <a:gd name="connsiteX0" fmla="*/ 1895475 w 4470400"/>
                <a:gd name="connsiteY0" fmla="*/ 5080000 h 5081810"/>
                <a:gd name="connsiteX1" fmla="*/ 2303809 w 4470400"/>
                <a:gd name="connsiteY1" fmla="*/ 4748233 h 5081810"/>
                <a:gd name="connsiteX2" fmla="*/ 4000500 w 4470400"/>
                <a:gd name="connsiteY2" fmla="*/ 2333625 h 5081810"/>
                <a:gd name="connsiteX3" fmla="*/ 4470400 w 4470400"/>
                <a:gd name="connsiteY3" fmla="*/ 1720850 h 5081810"/>
                <a:gd name="connsiteX4" fmla="*/ 4189759 w 4470400"/>
                <a:gd name="connsiteY4" fmla="*/ 1490683 h 5081810"/>
                <a:gd name="connsiteX5" fmla="*/ 3533775 w 4470400"/>
                <a:gd name="connsiteY5" fmla="*/ 714375 h 5081810"/>
                <a:gd name="connsiteX6" fmla="*/ 2279650 w 4470400"/>
                <a:gd name="connsiteY6" fmla="*/ 0 h 5081810"/>
                <a:gd name="connsiteX7" fmla="*/ 2022475 w 4470400"/>
                <a:gd name="connsiteY7" fmla="*/ 117475 h 5081810"/>
                <a:gd name="connsiteX8" fmla="*/ 0 w 4470400"/>
                <a:gd name="connsiteY8" fmla="*/ 2336800 h 5081810"/>
                <a:gd name="connsiteX9" fmla="*/ 895350 w 4470400"/>
                <a:gd name="connsiteY9" fmla="*/ 3194050 h 5081810"/>
                <a:gd name="connsiteX10" fmla="*/ 1408459 w 4470400"/>
                <a:gd name="connsiteY10" fmla="*/ 4576783 h 5081810"/>
                <a:gd name="connsiteX11" fmla="*/ 1895475 w 4470400"/>
                <a:gd name="connsiteY11" fmla="*/ 5080000 h 5081810"/>
                <a:gd name="connsiteX0" fmla="*/ 1990725 w 4470400"/>
                <a:gd name="connsiteY0" fmla="*/ 5041900 h 5046156"/>
                <a:gd name="connsiteX1" fmla="*/ 2303809 w 4470400"/>
                <a:gd name="connsiteY1" fmla="*/ 4748233 h 5046156"/>
                <a:gd name="connsiteX2" fmla="*/ 4000500 w 4470400"/>
                <a:gd name="connsiteY2" fmla="*/ 2333625 h 5046156"/>
                <a:gd name="connsiteX3" fmla="*/ 4470400 w 4470400"/>
                <a:gd name="connsiteY3" fmla="*/ 1720850 h 5046156"/>
                <a:gd name="connsiteX4" fmla="*/ 4189759 w 4470400"/>
                <a:gd name="connsiteY4" fmla="*/ 1490683 h 5046156"/>
                <a:gd name="connsiteX5" fmla="*/ 3533775 w 4470400"/>
                <a:gd name="connsiteY5" fmla="*/ 714375 h 5046156"/>
                <a:gd name="connsiteX6" fmla="*/ 2279650 w 4470400"/>
                <a:gd name="connsiteY6" fmla="*/ 0 h 5046156"/>
                <a:gd name="connsiteX7" fmla="*/ 2022475 w 4470400"/>
                <a:gd name="connsiteY7" fmla="*/ 117475 h 5046156"/>
                <a:gd name="connsiteX8" fmla="*/ 0 w 4470400"/>
                <a:gd name="connsiteY8" fmla="*/ 2336800 h 5046156"/>
                <a:gd name="connsiteX9" fmla="*/ 895350 w 4470400"/>
                <a:gd name="connsiteY9" fmla="*/ 3194050 h 5046156"/>
                <a:gd name="connsiteX10" fmla="*/ 1408459 w 4470400"/>
                <a:gd name="connsiteY10" fmla="*/ 4576783 h 5046156"/>
                <a:gd name="connsiteX11" fmla="*/ 1990725 w 4470400"/>
                <a:gd name="connsiteY11" fmla="*/ 5041900 h 5046156"/>
                <a:gd name="connsiteX0" fmla="*/ 1990725 w 4470400"/>
                <a:gd name="connsiteY0" fmla="*/ 5041900 h 5041900"/>
                <a:gd name="connsiteX1" fmla="*/ 2303809 w 4470400"/>
                <a:gd name="connsiteY1" fmla="*/ 4748233 h 5041900"/>
                <a:gd name="connsiteX2" fmla="*/ 4000500 w 4470400"/>
                <a:gd name="connsiteY2" fmla="*/ 2333625 h 5041900"/>
                <a:gd name="connsiteX3" fmla="*/ 4470400 w 4470400"/>
                <a:gd name="connsiteY3" fmla="*/ 1720850 h 5041900"/>
                <a:gd name="connsiteX4" fmla="*/ 4189759 w 4470400"/>
                <a:gd name="connsiteY4" fmla="*/ 1490683 h 5041900"/>
                <a:gd name="connsiteX5" fmla="*/ 3533775 w 4470400"/>
                <a:gd name="connsiteY5" fmla="*/ 714375 h 5041900"/>
                <a:gd name="connsiteX6" fmla="*/ 2279650 w 4470400"/>
                <a:gd name="connsiteY6" fmla="*/ 0 h 5041900"/>
                <a:gd name="connsiteX7" fmla="*/ 2022475 w 4470400"/>
                <a:gd name="connsiteY7" fmla="*/ 117475 h 5041900"/>
                <a:gd name="connsiteX8" fmla="*/ 0 w 4470400"/>
                <a:gd name="connsiteY8" fmla="*/ 2336800 h 5041900"/>
                <a:gd name="connsiteX9" fmla="*/ 895350 w 4470400"/>
                <a:gd name="connsiteY9" fmla="*/ 3194050 h 5041900"/>
                <a:gd name="connsiteX10" fmla="*/ 1408459 w 4470400"/>
                <a:gd name="connsiteY10" fmla="*/ 4576783 h 5041900"/>
                <a:gd name="connsiteX11" fmla="*/ 1990725 w 4470400"/>
                <a:gd name="connsiteY11" fmla="*/ 5041900 h 5041900"/>
                <a:gd name="connsiteX0" fmla="*/ 1990725 w 4470400"/>
                <a:gd name="connsiteY0" fmla="*/ 5041900 h 5041900"/>
                <a:gd name="connsiteX1" fmla="*/ 2418109 w 4470400"/>
                <a:gd name="connsiteY1" fmla="*/ 4691083 h 5041900"/>
                <a:gd name="connsiteX2" fmla="*/ 4000500 w 4470400"/>
                <a:gd name="connsiteY2" fmla="*/ 2333625 h 5041900"/>
                <a:gd name="connsiteX3" fmla="*/ 4470400 w 4470400"/>
                <a:gd name="connsiteY3" fmla="*/ 1720850 h 5041900"/>
                <a:gd name="connsiteX4" fmla="*/ 4189759 w 4470400"/>
                <a:gd name="connsiteY4" fmla="*/ 1490683 h 5041900"/>
                <a:gd name="connsiteX5" fmla="*/ 3533775 w 4470400"/>
                <a:gd name="connsiteY5" fmla="*/ 714375 h 5041900"/>
                <a:gd name="connsiteX6" fmla="*/ 2279650 w 4470400"/>
                <a:gd name="connsiteY6" fmla="*/ 0 h 5041900"/>
                <a:gd name="connsiteX7" fmla="*/ 2022475 w 4470400"/>
                <a:gd name="connsiteY7" fmla="*/ 117475 h 5041900"/>
                <a:gd name="connsiteX8" fmla="*/ 0 w 4470400"/>
                <a:gd name="connsiteY8" fmla="*/ 2336800 h 5041900"/>
                <a:gd name="connsiteX9" fmla="*/ 895350 w 4470400"/>
                <a:gd name="connsiteY9" fmla="*/ 3194050 h 5041900"/>
                <a:gd name="connsiteX10" fmla="*/ 1408459 w 4470400"/>
                <a:gd name="connsiteY10" fmla="*/ 4576783 h 5041900"/>
                <a:gd name="connsiteX11" fmla="*/ 1990725 w 4470400"/>
                <a:gd name="connsiteY11" fmla="*/ 5041900 h 5041900"/>
                <a:gd name="connsiteX0" fmla="*/ 1952625 w 4470400"/>
                <a:gd name="connsiteY0" fmla="*/ 5080000 h 5080000"/>
                <a:gd name="connsiteX1" fmla="*/ 2418109 w 4470400"/>
                <a:gd name="connsiteY1" fmla="*/ 4691083 h 5080000"/>
                <a:gd name="connsiteX2" fmla="*/ 4000500 w 4470400"/>
                <a:gd name="connsiteY2" fmla="*/ 2333625 h 5080000"/>
                <a:gd name="connsiteX3" fmla="*/ 4470400 w 4470400"/>
                <a:gd name="connsiteY3" fmla="*/ 1720850 h 5080000"/>
                <a:gd name="connsiteX4" fmla="*/ 4189759 w 4470400"/>
                <a:gd name="connsiteY4" fmla="*/ 1490683 h 5080000"/>
                <a:gd name="connsiteX5" fmla="*/ 3533775 w 4470400"/>
                <a:gd name="connsiteY5" fmla="*/ 714375 h 5080000"/>
                <a:gd name="connsiteX6" fmla="*/ 2279650 w 4470400"/>
                <a:gd name="connsiteY6" fmla="*/ 0 h 5080000"/>
                <a:gd name="connsiteX7" fmla="*/ 2022475 w 4470400"/>
                <a:gd name="connsiteY7" fmla="*/ 117475 h 5080000"/>
                <a:gd name="connsiteX8" fmla="*/ 0 w 4470400"/>
                <a:gd name="connsiteY8" fmla="*/ 2336800 h 5080000"/>
                <a:gd name="connsiteX9" fmla="*/ 895350 w 4470400"/>
                <a:gd name="connsiteY9" fmla="*/ 3194050 h 5080000"/>
                <a:gd name="connsiteX10" fmla="*/ 1408459 w 4470400"/>
                <a:gd name="connsiteY10" fmla="*/ 4576783 h 5080000"/>
                <a:gd name="connsiteX11" fmla="*/ 1952625 w 4470400"/>
                <a:gd name="connsiteY11" fmla="*/ 5080000 h 5080000"/>
                <a:gd name="connsiteX0" fmla="*/ 1952625 w 4470400"/>
                <a:gd name="connsiteY0" fmla="*/ 5080000 h 5080000"/>
                <a:gd name="connsiteX1" fmla="*/ 2418109 w 4470400"/>
                <a:gd name="connsiteY1" fmla="*/ 4691083 h 5080000"/>
                <a:gd name="connsiteX2" fmla="*/ 4000500 w 4470400"/>
                <a:gd name="connsiteY2" fmla="*/ 2333625 h 5080000"/>
                <a:gd name="connsiteX3" fmla="*/ 4470400 w 4470400"/>
                <a:gd name="connsiteY3" fmla="*/ 1720850 h 5080000"/>
                <a:gd name="connsiteX4" fmla="*/ 4189759 w 4470400"/>
                <a:gd name="connsiteY4" fmla="*/ 1490683 h 5080000"/>
                <a:gd name="connsiteX5" fmla="*/ 3533775 w 4470400"/>
                <a:gd name="connsiteY5" fmla="*/ 714375 h 5080000"/>
                <a:gd name="connsiteX6" fmla="*/ 2279650 w 4470400"/>
                <a:gd name="connsiteY6" fmla="*/ 0 h 5080000"/>
                <a:gd name="connsiteX7" fmla="*/ 2022475 w 4470400"/>
                <a:gd name="connsiteY7" fmla="*/ 117475 h 5080000"/>
                <a:gd name="connsiteX8" fmla="*/ 0 w 4470400"/>
                <a:gd name="connsiteY8" fmla="*/ 2336800 h 5080000"/>
                <a:gd name="connsiteX9" fmla="*/ 895350 w 4470400"/>
                <a:gd name="connsiteY9" fmla="*/ 3194050 h 5080000"/>
                <a:gd name="connsiteX10" fmla="*/ 1408459 w 4470400"/>
                <a:gd name="connsiteY10" fmla="*/ 4576783 h 5080000"/>
                <a:gd name="connsiteX11" fmla="*/ 1952625 w 4470400"/>
                <a:gd name="connsiteY11" fmla="*/ 5080000 h 5080000"/>
                <a:gd name="connsiteX0" fmla="*/ 1952625 w 4470400"/>
                <a:gd name="connsiteY0" fmla="*/ 5080000 h 5080000"/>
                <a:gd name="connsiteX1" fmla="*/ 2418109 w 4470400"/>
                <a:gd name="connsiteY1" fmla="*/ 4691083 h 5080000"/>
                <a:gd name="connsiteX2" fmla="*/ 4000500 w 4470400"/>
                <a:gd name="connsiteY2" fmla="*/ 2333625 h 5080000"/>
                <a:gd name="connsiteX3" fmla="*/ 4470400 w 4470400"/>
                <a:gd name="connsiteY3" fmla="*/ 1720850 h 5080000"/>
                <a:gd name="connsiteX4" fmla="*/ 4189759 w 4470400"/>
                <a:gd name="connsiteY4" fmla="*/ 1490683 h 5080000"/>
                <a:gd name="connsiteX5" fmla="*/ 3533775 w 4470400"/>
                <a:gd name="connsiteY5" fmla="*/ 714375 h 5080000"/>
                <a:gd name="connsiteX6" fmla="*/ 2279650 w 4470400"/>
                <a:gd name="connsiteY6" fmla="*/ 0 h 5080000"/>
                <a:gd name="connsiteX7" fmla="*/ 2022475 w 4470400"/>
                <a:gd name="connsiteY7" fmla="*/ 117475 h 5080000"/>
                <a:gd name="connsiteX8" fmla="*/ 0 w 4470400"/>
                <a:gd name="connsiteY8" fmla="*/ 2336800 h 5080000"/>
                <a:gd name="connsiteX9" fmla="*/ 895350 w 4470400"/>
                <a:gd name="connsiteY9" fmla="*/ 3194050 h 5080000"/>
                <a:gd name="connsiteX10" fmla="*/ 1408459 w 4470400"/>
                <a:gd name="connsiteY10" fmla="*/ 4576783 h 5080000"/>
                <a:gd name="connsiteX11" fmla="*/ 1952625 w 4470400"/>
                <a:gd name="connsiteY11" fmla="*/ 5080000 h 5080000"/>
                <a:gd name="connsiteX0" fmla="*/ 1952625 w 4470400"/>
                <a:gd name="connsiteY0" fmla="*/ 5080000 h 5080000"/>
                <a:gd name="connsiteX1" fmla="*/ 2418109 w 4470400"/>
                <a:gd name="connsiteY1" fmla="*/ 4691083 h 5080000"/>
                <a:gd name="connsiteX2" fmla="*/ 4000500 w 4470400"/>
                <a:gd name="connsiteY2" fmla="*/ 2333625 h 5080000"/>
                <a:gd name="connsiteX3" fmla="*/ 4470400 w 4470400"/>
                <a:gd name="connsiteY3" fmla="*/ 1720850 h 5080000"/>
                <a:gd name="connsiteX4" fmla="*/ 4113559 w 4470400"/>
                <a:gd name="connsiteY4" fmla="*/ 1528783 h 5080000"/>
                <a:gd name="connsiteX5" fmla="*/ 3533775 w 4470400"/>
                <a:gd name="connsiteY5" fmla="*/ 714375 h 5080000"/>
                <a:gd name="connsiteX6" fmla="*/ 2279650 w 4470400"/>
                <a:gd name="connsiteY6" fmla="*/ 0 h 5080000"/>
                <a:gd name="connsiteX7" fmla="*/ 2022475 w 4470400"/>
                <a:gd name="connsiteY7" fmla="*/ 117475 h 5080000"/>
                <a:gd name="connsiteX8" fmla="*/ 0 w 4470400"/>
                <a:gd name="connsiteY8" fmla="*/ 2336800 h 5080000"/>
                <a:gd name="connsiteX9" fmla="*/ 895350 w 4470400"/>
                <a:gd name="connsiteY9" fmla="*/ 3194050 h 5080000"/>
                <a:gd name="connsiteX10" fmla="*/ 1408459 w 4470400"/>
                <a:gd name="connsiteY10" fmla="*/ 4576783 h 5080000"/>
                <a:gd name="connsiteX11" fmla="*/ 1952625 w 4470400"/>
                <a:gd name="connsiteY11" fmla="*/ 5080000 h 5080000"/>
                <a:gd name="connsiteX0" fmla="*/ 1952625 w 4470400"/>
                <a:gd name="connsiteY0" fmla="*/ 5080000 h 5080000"/>
                <a:gd name="connsiteX1" fmla="*/ 2418109 w 4470400"/>
                <a:gd name="connsiteY1" fmla="*/ 4691083 h 5080000"/>
                <a:gd name="connsiteX2" fmla="*/ 4000500 w 4470400"/>
                <a:gd name="connsiteY2" fmla="*/ 2333625 h 5080000"/>
                <a:gd name="connsiteX3" fmla="*/ 4470400 w 4470400"/>
                <a:gd name="connsiteY3" fmla="*/ 1720850 h 5080000"/>
                <a:gd name="connsiteX4" fmla="*/ 4094509 w 4470400"/>
                <a:gd name="connsiteY4" fmla="*/ 1452583 h 5080000"/>
                <a:gd name="connsiteX5" fmla="*/ 3533775 w 4470400"/>
                <a:gd name="connsiteY5" fmla="*/ 714375 h 5080000"/>
                <a:gd name="connsiteX6" fmla="*/ 2279650 w 4470400"/>
                <a:gd name="connsiteY6" fmla="*/ 0 h 5080000"/>
                <a:gd name="connsiteX7" fmla="*/ 2022475 w 4470400"/>
                <a:gd name="connsiteY7" fmla="*/ 117475 h 5080000"/>
                <a:gd name="connsiteX8" fmla="*/ 0 w 4470400"/>
                <a:gd name="connsiteY8" fmla="*/ 2336800 h 5080000"/>
                <a:gd name="connsiteX9" fmla="*/ 895350 w 4470400"/>
                <a:gd name="connsiteY9" fmla="*/ 3194050 h 5080000"/>
                <a:gd name="connsiteX10" fmla="*/ 1408459 w 4470400"/>
                <a:gd name="connsiteY10" fmla="*/ 4576783 h 5080000"/>
                <a:gd name="connsiteX11" fmla="*/ 1952625 w 4470400"/>
                <a:gd name="connsiteY11" fmla="*/ 5080000 h 5080000"/>
                <a:gd name="connsiteX0" fmla="*/ 1952625 w 4470400"/>
                <a:gd name="connsiteY0" fmla="*/ 5080000 h 5080000"/>
                <a:gd name="connsiteX1" fmla="*/ 2418109 w 4470400"/>
                <a:gd name="connsiteY1" fmla="*/ 4691083 h 5080000"/>
                <a:gd name="connsiteX2" fmla="*/ 4000500 w 4470400"/>
                <a:gd name="connsiteY2" fmla="*/ 2333625 h 5080000"/>
                <a:gd name="connsiteX3" fmla="*/ 4470400 w 4470400"/>
                <a:gd name="connsiteY3" fmla="*/ 1720850 h 5080000"/>
                <a:gd name="connsiteX4" fmla="*/ 4094509 w 4470400"/>
                <a:gd name="connsiteY4" fmla="*/ 1452583 h 5080000"/>
                <a:gd name="connsiteX5" fmla="*/ 3533775 w 4470400"/>
                <a:gd name="connsiteY5" fmla="*/ 714375 h 5080000"/>
                <a:gd name="connsiteX6" fmla="*/ 2279650 w 4470400"/>
                <a:gd name="connsiteY6" fmla="*/ 0 h 5080000"/>
                <a:gd name="connsiteX7" fmla="*/ 2022475 w 4470400"/>
                <a:gd name="connsiteY7" fmla="*/ 117475 h 5080000"/>
                <a:gd name="connsiteX8" fmla="*/ 0 w 4470400"/>
                <a:gd name="connsiteY8" fmla="*/ 2336800 h 5080000"/>
                <a:gd name="connsiteX9" fmla="*/ 895350 w 4470400"/>
                <a:gd name="connsiteY9" fmla="*/ 3194050 h 5080000"/>
                <a:gd name="connsiteX10" fmla="*/ 1408459 w 4470400"/>
                <a:gd name="connsiteY10" fmla="*/ 4576783 h 5080000"/>
                <a:gd name="connsiteX11" fmla="*/ 1952625 w 4470400"/>
                <a:gd name="connsiteY11" fmla="*/ 5080000 h 5080000"/>
                <a:gd name="connsiteX0" fmla="*/ 1952625 w 4470400"/>
                <a:gd name="connsiteY0" fmla="*/ 5080000 h 5080000"/>
                <a:gd name="connsiteX1" fmla="*/ 2418109 w 4470400"/>
                <a:gd name="connsiteY1" fmla="*/ 4691083 h 5080000"/>
                <a:gd name="connsiteX2" fmla="*/ 4000500 w 4470400"/>
                <a:gd name="connsiteY2" fmla="*/ 2333625 h 5080000"/>
                <a:gd name="connsiteX3" fmla="*/ 4470400 w 4470400"/>
                <a:gd name="connsiteY3" fmla="*/ 1720850 h 5080000"/>
                <a:gd name="connsiteX4" fmla="*/ 4094509 w 4470400"/>
                <a:gd name="connsiteY4" fmla="*/ 1452583 h 5080000"/>
                <a:gd name="connsiteX5" fmla="*/ 3533775 w 4470400"/>
                <a:gd name="connsiteY5" fmla="*/ 714375 h 5080000"/>
                <a:gd name="connsiteX6" fmla="*/ 2279650 w 4470400"/>
                <a:gd name="connsiteY6" fmla="*/ 0 h 5080000"/>
                <a:gd name="connsiteX7" fmla="*/ 2022475 w 4470400"/>
                <a:gd name="connsiteY7" fmla="*/ 117475 h 5080000"/>
                <a:gd name="connsiteX8" fmla="*/ 0 w 4470400"/>
                <a:gd name="connsiteY8" fmla="*/ 2336800 h 5080000"/>
                <a:gd name="connsiteX9" fmla="*/ 895350 w 4470400"/>
                <a:gd name="connsiteY9" fmla="*/ 3194050 h 5080000"/>
                <a:gd name="connsiteX10" fmla="*/ 1408459 w 4470400"/>
                <a:gd name="connsiteY10" fmla="*/ 4576783 h 5080000"/>
                <a:gd name="connsiteX11" fmla="*/ 1952625 w 4470400"/>
                <a:gd name="connsiteY11" fmla="*/ 5080000 h 5080000"/>
                <a:gd name="connsiteX0" fmla="*/ 1952625 w 4470400"/>
                <a:gd name="connsiteY0" fmla="*/ 5080000 h 5080000"/>
                <a:gd name="connsiteX1" fmla="*/ 2418109 w 4470400"/>
                <a:gd name="connsiteY1" fmla="*/ 4691083 h 5080000"/>
                <a:gd name="connsiteX2" fmla="*/ 4000500 w 4470400"/>
                <a:gd name="connsiteY2" fmla="*/ 2333625 h 5080000"/>
                <a:gd name="connsiteX3" fmla="*/ 4470400 w 4470400"/>
                <a:gd name="connsiteY3" fmla="*/ 1720850 h 5080000"/>
                <a:gd name="connsiteX4" fmla="*/ 4094509 w 4470400"/>
                <a:gd name="connsiteY4" fmla="*/ 1452583 h 5080000"/>
                <a:gd name="connsiteX5" fmla="*/ 3533775 w 4470400"/>
                <a:gd name="connsiteY5" fmla="*/ 714375 h 5080000"/>
                <a:gd name="connsiteX6" fmla="*/ 2279650 w 4470400"/>
                <a:gd name="connsiteY6" fmla="*/ 0 h 5080000"/>
                <a:gd name="connsiteX7" fmla="*/ 2022475 w 4470400"/>
                <a:gd name="connsiteY7" fmla="*/ 117475 h 5080000"/>
                <a:gd name="connsiteX8" fmla="*/ 0 w 4470400"/>
                <a:gd name="connsiteY8" fmla="*/ 2336800 h 5080000"/>
                <a:gd name="connsiteX9" fmla="*/ 895350 w 4470400"/>
                <a:gd name="connsiteY9" fmla="*/ 3194050 h 5080000"/>
                <a:gd name="connsiteX10" fmla="*/ 1408459 w 4470400"/>
                <a:gd name="connsiteY10" fmla="*/ 4576783 h 5080000"/>
                <a:gd name="connsiteX11" fmla="*/ 1952625 w 4470400"/>
                <a:gd name="connsiteY11" fmla="*/ 5080000 h 5080000"/>
                <a:gd name="connsiteX0" fmla="*/ 1952625 w 4470400"/>
                <a:gd name="connsiteY0" fmla="*/ 5080000 h 5080000"/>
                <a:gd name="connsiteX1" fmla="*/ 2418109 w 4470400"/>
                <a:gd name="connsiteY1" fmla="*/ 4691083 h 5080000"/>
                <a:gd name="connsiteX2" fmla="*/ 4000500 w 4470400"/>
                <a:gd name="connsiteY2" fmla="*/ 2333625 h 5080000"/>
                <a:gd name="connsiteX3" fmla="*/ 4470400 w 4470400"/>
                <a:gd name="connsiteY3" fmla="*/ 1720850 h 5080000"/>
                <a:gd name="connsiteX4" fmla="*/ 4094509 w 4470400"/>
                <a:gd name="connsiteY4" fmla="*/ 1452583 h 5080000"/>
                <a:gd name="connsiteX5" fmla="*/ 3533775 w 4470400"/>
                <a:gd name="connsiteY5" fmla="*/ 714375 h 5080000"/>
                <a:gd name="connsiteX6" fmla="*/ 2279650 w 4470400"/>
                <a:gd name="connsiteY6" fmla="*/ 0 h 5080000"/>
                <a:gd name="connsiteX7" fmla="*/ 2022475 w 4470400"/>
                <a:gd name="connsiteY7" fmla="*/ 117475 h 5080000"/>
                <a:gd name="connsiteX8" fmla="*/ 0 w 4470400"/>
                <a:gd name="connsiteY8" fmla="*/ 2336800 h 5080000"/>
                <a:gd name="connsiteX9" fmla="*/ 895350 w 4470400"/>
                <a:gd name="connsiteY9" fmla="*/ 3194050 h 5080000"/>
                <a:gd name="connsiteX10" fmla="*/ 1408459 w 4470400"/>
                <a:gd name="connsiteY10" fmla="*/ 4576783 h 5080000"/>
                <a:gd name="connsiteX11" fmla="*/ 1952625 w 4470400"/>
                <a:gd name="connsiteY11" fmla="*/ 5080000 h 5080000"/>
                <a:gd name="connsiteX0" fmla="*/ 1952625 w 4584700"/>
                <a:gd name="connsiteY0" fmla="*/ 5080000 h 5080000"/>
                <a:gd name="connsiteX1" fmla="*/ 2418109 w 4584700"/>
                <a:gd name="connsiteY1" fmla="*/ 4691083 h 5080000"/>
                <a:gd name="connsiteX2" fmla="*/ 4000500 w 4584700"/>
                <a:gd name="connsiteY2" fmla="*/ 2333625 h 5080000"/>
                <a:gd name="connsiteX3" fmla="*/ 4584700 w 4584700"/>
                <a:gd name="connsiteY3" fmla="*/ 1778000 h 5080000"/>
                <a:gd name="connsiteX4" fmla="*/ 4094509 w 4584700"/>
                <a:gd name="connsiteY4" fmla="*/ 1452583 h 5080000"/>
                <a:gd name="connsiteX5" fmla="*/ 3533775 w 4584700"/>
                <a:gd name="connsiteY5" fmla="*/ 714375 h 5080000"/>
                <a:gd name="connsiteX6" fmla="*/ 2279650 w 4584700"/>
                <a:gd name="connsiteY6" fmla="*/ 0 h 5080000"/>
                <a:gd name="connsiteX7" fmla="*/ 2022475 w 4584700"/>
                <a:gd name="connsiteY7" fmla="*/ 117475 h 5080000"/>
                <a:gd name="connsiteX8" fmla="*/ 0 w 4584700"/>
                <a:gd name="connsiteY8" fmla="*/ 2336800 h 5080000"/>
                <a:gd name="connsiteX9" fmla="*/ 895350 w 4584700"/>
                <a:gd name="connsiteY9" fmla="*/ 3194050 h 5080000"/>
                <a:gd name="connsiteX10" fmla="*/ 1408459 w 4584700"/>
                <a:gd name="connsiteY10" fmla="*/ 4576783 h 5080000"/>
                <a:gd name="connsiteX11" fmla="*/ 1952625 w 4584700"/>
                <a:gd name="connsiteY11" fmla="*/ 5080000 h 5080000"/>
                <a:gd name="connsiteX0" fmla="*/ 1952625 w 4489450"/>
                <a:gd name="connsiteY0" fmla="*/ 5080000 h 5080000"/>
                <a:gd name="connsiteX1" fmla="*/ 2418109 w 4489450"/>
                <a:gd name="connsiteY1" fmla="*/ 4691083 h 5080000"/>
                <a:gd name="connsiteX2" fmla="*/ 4000500 w 4489450"/>
                <a:gd name="connsiteY2" fmla="*/ 2333625 h 5080000"/>
                <a:gd name="connsiteX3" fmla="*/ 4489450 w 4489450"/>
                <a:gd name="connsiteY3" fmla="*/ 1682750 h 5080000"/>
                <a:gd name="connsiteX4" fmla="*/ 4094509 w 4489450"/>
                <a:gd name="connsiteY4" fmla="*/ 1452583 h 5080000"/>
                <a:gd name="connsiteX5" fmla="*/ 3533775 w 4489450"/>
                <a:gd name="connsiteY5" fmla="*/ 714375 h 5080000"/>
                <a:gd name="connsiteX6" fmla="*/ 2279650 w 4489450"/>
                <a:gd name="connsiteY6" fmla="*/ 0 h 5080000"/>
                <a:gd name="connsiteX7" fmla="*/ 2022475 w 4489450"/>
                <a:gd name="connsiteY7" fmla="*/ 117475 h 5080000"/>
                <a:gd name="connsiteX8" fmla="*/ 0 w 4489450"/>
                <a:gd name="connsiteY8" fmla="*/ 2336800 h 5080000"/>
                <a:gd name="connsiteX9" fmla="*/ 895350 w 4489450"/>
                <a:gd name="connsiteY9" fmla="*/ 3194050 h 5080000"/>
                <a:gd name="connsiteX10" fmla="*/ 1408459 w 4489450"/>
                <a:gd name="connsiteY10" fmla="*/ 4576783 h 5080000"/>
                <a:gd name="connsiteX11" fmla="*/ 1952625 w 4489450"/>
                <a:gd name="connsiteY11" fmla="*/ 5080000 h 5080000"/>
                <a:gd name="connsiteX0" fmla="*/ 1952625 w 4413250"/>
                <a:gd name="connsiteY0" fmla="*/ 5080000 h 5080000"/>
                <a:gd name="connsiteX1" fmla="*/ 2418109 w 4413250"/>
                <a:gd name="connsiteY1" fmla="*/ 4691083 h 5080000"/>
                <a:gd name="connsiteX2" fmla="*/ 4000500 w 4413250"/>
                <a:gd name="connsiteY2" fmla="*/ 2333625 h 5080000"/>
                <a:gd name="connsiteX3" fmla="*/ 4413250 w 4413250"/>
                <a:gd name="connsiteY3" fmla="*/ 1663700 h 5080000"/>
                <a:gd name="connsiteX4" fmla="*/ 4094509 w 4413250"/>
                <a:gd name="connsiteY4" fmla="*/ 1452583 h 5080000"/>
                <a:gd name="connsiteX5" fmla="*/ 3533775 w 4413250"/>
                <a:gd name="connsiteY5" fmla="*/ 714375 h 5080000"/>
                <a:gd name="connsiteX6" fmla="*/ 2279650 w 4413250"/>
                <a:gd name="connsiteY6" fmla="*/ 0 h 5080000"/>
                <a:gd name="connsiteX7" fmla="*/ 2022475 w 4413250"/>
                <a:gd name="connsiteY7" fmla="*/ 117475 h 5080000"/>
                <a:gd name="connsiteX8" fmla="*/ 0 w 4413250"/>
                <a:gd name="connsiteY8" fmla="*/ 2336800 h 5080000"/>
                <a:gd name="connsiteX9" fmla="*/ 895350 w 4413250"/>
                <a:gd name="connsiteY9" fmla="*/ 3194050 h 5080000"/>
                <a:gd name="connsiteX10" fmla="*/ 1408459 w 4413250"/>
                <a:gd name="connsiteY10" fmla="*/ 4576783 h 5080000"/>
                <a:gd name="connsiteX11" fmla="*/ 1952625 w 4413250"/>
                <a:gd name="connsiteY11"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895350 w 4413250"/>
                <a:gd name="connsiteY8" fmla="*/ 3194050 h 5080000"/>
                <a:gd name="connsiteX9" fmla="*/ 1408459 w 4413250"/>
                <a:gd name="connsiteY9" fmla="*/ 4576783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819150 w 4413250"/>
                <a:gd name="connsiteY8" fmla="*/ 3194050 h 5080000"/>
                <a:gd name="connsiteX9" fmla="*/ 1408459 w 4413250"/>
                <a:gd name="connsiteY9" fmla="*/ 4576783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819150 w 4413250"/>
                <a:gd name="connsiteY8" fmla="*/ 3194050 h 5080000"/>
                <a:gd name="connsiteX9" fmla="*/ 1408459 w 4413250"/>
                <a:gd name="connsiteY9" fmla="*/ 4576783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572407 w 4413250"/>
                <a:gd name="connsiteY8" fmla="*/ 3527878 h 5080000"/>
                <a:gd name="connsiteX9" fmla="*/ 1408459 w 4413250"/>
                <a:gd name="connsiteY9" fmla="*/ 4576783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572407 w 4413250"/>
                <a:gd name="connsiteY8" fmla="*/ 3527878 h 5080000"/>
                <a:gd name="connsiteX9" fmla="*/ 1408459 w 4413250"/>
                <a:gd name="connsiteY9" fmla="*/ 4576783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572407 w 4413250"/>
                <a:gd name="connsiteY8" fmla="*/ 3527878 h 5080000"/>
                <a:gd name="connsiteX9" fmla="*/ 1408459 w 4413250"/>
                <a:gd name="connsiteY9" fmla="*/ 4576783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848178 w 4413250"/>
                <a:gd name="connsiteY8" fmla="*/ 3876221 h 5080000"/>
                <a:gd name="connsiteX9" fmla="*/ 1408459 w 4413250"/>
                <a:gd name="connsiteY9" fmla="*/ 4576783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848178 w 4413250"/>
                <a:gd name="connsiteY8" fmla="*/ 3876221 h 5080000"/>
                <a:gd name="connsiteX9" fmla="*/ 1408459 w 4413250"/>
                <a:gd name="connsiteY9" fmla="*/ 4576783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848178 w 4413250"/>
                <a:gd name="connsiteY8" fmla="*/ 3876221 h 5080000"/>
                <a:gd name="connsiteX9" fmla="*/ 1408459 w 4413250"/>
                <a:gd name="connsiteY9" fmla="*/ 4576783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848178 w 4413250"/>
                <a:gd name="connsiteY8" fmla="*/ 3876221 h 5080000"/>
                <a:gd name="connsiteX9" fmla="*/ 1016573 w 4413250"/>
                <a:gd name="connsiteY9" fmla="*/ 41413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848178 w 4413250"/>
                <a:gd name="connsiteY8" fmla="*/ 3876221 h 5080000"/>
                <a:gd name="connsiteX9" fmla="*/ 1016573 w 4413250"/>
                <a:gd name="connsiteY9" fmla="*/ 41413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746578 w 4413250"/>
                <a:gd name="connsiteY8" fmla="*/ 3600450 h 5080000"/>
                <a:gd name="connsiteX9" fmla="*/ 1016573 w 4413250"/>
                <a:gd name="connsiteY9" fmla="*/ 41413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311150 w 4413250"/>
                <a:gd name="connsiteY8" fmla="*/ 2686050 h 5080000"/>
                <a:gd name="connsiteX9" fmla="*/ 1016573 w 4413250"/>
                <a:gd name="connsiteY9" fmla="*/ 41413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311150 w 4413250"/>
                <a:gd name="connsiteY8" fmla="*/ 2686050 h 5080000"/>
                <a:gd name="connsiteX9" fmla="*/ 1016573 w 4413250"/>
                <a:gd name="connsiteY9" fmla="*/ 41413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311150 w 4413250"/>
                <a:gd name="connsiteY8" fmla="*/ 2686050 h 5080000"/>
                <a:gd name="connsiteX9" fmla="*/ 1016573 w 4413250"/>
                <a:gd name="connsiteY9" fmla="*/ 41413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572407 w 4413250"/>
                <a:gd name="connsiteY8" fmla="*/ 3077935 h 5080000"/>
                <a:gd name="connsiteX9" fmla="*/ 1016573 w 4413250"/>
                <a:gd name="connsiteY9" fmla="*/ 41413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572407 w 4413250"/>
                <a:gd name="connsiteY8" fmla="*/ 3077935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746579 w 4413250"/>
                <a:gd name="connsiteY8" fmla="*/ 3135992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746579 w 4413250"/>
                <a:gd name="connsiteY8" fmla="*/ 3135992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746579 w 4413250"/>
                <a:gd name="connsiteY8" fmla="*/ 3135992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746579 w 4413250"/>
                <a:gd name="connsiteY8" fmla="*/ 3135992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586922 w 4413250"/>
                <a:gd name="connsiteY8" fmla="*/ 2918278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470808 w 4413250"/>
                <a:gd name="connsiteY8" fmla="*/ 2787649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398236 w 4413250"/>
                <a:gd name="connsiteY8" fmla="*/ 2787649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398236 w 4413250"/>
                <a:gd name="connsiteY8" fmla="*/ 2787649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514351 w 4413250"/>
                <a:gd name="connsiteY8" fmla="*/ 2903763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514351 w 4413250"/>
                <a:gd name="connsiteY8" fmla="*/ 2903763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441780 w 4413250"/>
                <a:gd name="connsiteY8" fmla="*/ 2758620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3533775 w 4413250"/>
                <a:gd name="connsiteY4" fmla="*/ 714375 h 5080000"/>
                <a:gd name="connsiteX5" fmla="*/ 2279650 w 4413250"/>
                <a:gd name="connsiteY5" fmla="*/ 0 h 5080000"/>
                <a:gd name="connsiteX6" fmla="*/ 2022475 w 4413250"/>
                <a:gd name="connsiteY6" fmla="*/ 117475 h 5080000"/>
                <a:gd name="connsiteX7" fmla="*/ 0 w 4413250"/>
                <a:gd name="connsiteY7" fmla="*/ 2336800 h 5080000"/>
                <a:gd name="connsiteX8" fmla="*/ 499837 w 4413250"/>
                <a:gd name="connsiteY8" fmla="*/ 2816677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2720975 w 4413250"/>
                <a:gd name="connsiteY4" fmla="*/ 728889 h 5080000"/>
                <a:gd name="connsiteX5" fmla="*/ 2279650 w 4413250"/>
                <a:gd name="connsiteY5" fmla="*/ 0 h 5080000"/>
                <a:gd name="connsiteX6" fmla="*/ 2022475 w 4413250"/>
                <a:gd name="connsiteY6" fmla="*/ 117475 h 5080000"/>
                <a:gd name="connsiteX7" fmla="*/ 0 w 4413250"/>
                <a:gd name="connsiteY7" fmla="*/ 2336800 h 5080000"/>
                <a:gd name="connsiteX8" fmla="*/ 499837 w 4413250"/>
                <a:gd name="connsiteY8" fmla="*/ 2816677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2720975 w 4413250"/>
                <a:gd name="connsiteY4" fmla="*/ 728889 h 5080000"/>
                <a:gd name="connsiteX5" fmla="*/ 2279650 w 4413250"/>
                <a:gd name="connsiteY5" fmla="*/ 0 h 5080000"/>
                <a:gd name="connsiteX6" fmla="*/ 2022475 w 4413250"/>
                <a:gd name="connsiteY6" fmla="*/ 117475 h 5080000"/>
                <a:gd name="connsiteX7" fmla="*/ 0 w 4413250"/>
                <a:gd name="connsiteY7" fmla="*/ 2336800 h 5080000"/>
                <a:gd name="connsiteX8" fmla="*/ 499837 w 4413250"/>
                <a:gd name="connsiteY8" fmla="*/ 2816677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94509 w 4413250"/>
                <a:gd name="connsiteY3" fmla="*/ 1452583 h 5080000"/>
                <a:gd name="connsiteX4" fmla="*/ 2851604 w 4413250"/>
                <a:gd name="connsiteY4" fmla="*/ 583747 h 5080000"/>
                <a:gd name="connsiteX5" fmla="*/ 2279650 w 4413250"/>
                <a:gd name="connsiteY5" fmla="*/ 0 h 5080000"/>
                <a:gd name="connsiteX6" fmla="*/ 2022475 w 4413250"/>
                <a:gd name="connsiteY6" fmla="*/ 117475 h 5080000"/>
                <a:gd name="connsiteX7" fmla="*/ 0 w 4413250"/>
                <a:gd name="connsiteY7" fmla="*/ 2336800 h 5080000"/>
                <a:gd name="connsiteX8" fmla="*/ 499837 w 4413250"/>
                <a:gd name="connsiteY8" fmla="*/ 2816677 h 5080000"/>
                <a:gd name="connsiteX9" fmla="*/ 1132688 w 4413250"/>
                <a:gd name="connsiteY9" fmla="*/ 4242955 h 5080000"/>
                <a:gd name="connsiteX10" fmla="*/ 1952625 w 4413250"/>
                <a:gd name="connsiteY10" fmla="*/ 5080000 h 5080000"/>
                <a:gd name="connsiteX0" fmla="*/ 1952625 w 4413250"/>
                <a:gd name="connsiteY0" fmla="*/ 5080000 h 5080000"/>
                <a:gd name="connsiteX1" fmla="*/ 2418109 w 4413250"/>
                <a:gd name="connsiteY1" fmla="*/ 4691083 h 5080000"/>
                <a:gd name="connsiteX2" fmla="*/ 4413250 w 4413250"/>
                <a:gd name="connsiteY2" fmla="*/ 1663700 h 5080000"/>
                <a:gd name="connsiteX3" fmla="*/ 4007423 w 4413250"/>
                <a:gd name="connsiteY3" fmla="*/ 1409041 h 5080000"/>
                <a:gd name="connsiteX4" fmla="*/ 2851604 w 4413250"/>
                <a:gd name="connsiteY4" fmla="*/ 583747 h 5080000"/>
                <a:gd name="connsiteX5" fmla="*/ 2279650 w 4413250"/>
                <a:gd name="connsiteY5" fmla="*/ 0 h 5080000"/>
                <a:gd name="connsiteX6" fmla="*/ 2022475 w 4413250"/>
                <a:gd name="connsiteY6" fmla="*/ 117475 h 5080000"/>
                <a:gd name="connsiteX7" fmla="*/ 0 w 4413250"/>
                <a:gd name="connsiteY7" fmla="*/ 2336800 h 5080000"/>
                <a:gd name="connsiteX8" fmla="*/ 499837 w 4413250"/>
                <a:gd name="connsiteY8" fmla="*/ 2816677 h 5080000"/>
                <a:gd name="connsiteX9" fmla="*/ 1132688 w 4413250"/>
                <a:gd name="connsiteY9" fmla="*/ 4242955 h 5080000"/>
                <a:gd name="connsiteX10" fmla="*/ 1952625 w 4413250"/>
                <a:gd name="connsiteY10" fmla="*/ 5080000 h 5080000"/>
                <a:gd name="connsiteX0" fmla="*/ 1952625 w 4416193"/>
                <a:gd name="connsiteY0" fmla="*/ 5080000 h 5080000"/>
                <a:gd name="connsiteX1" fmla="*/ 2418109 w 4416193"/>
                <a:gd name="connsiteY1" fmla="*/ 4691083 h 5080000"/>
                <a:gd name="connsiteX2" fmla="*/ 4413250 w 4416193"/>
                <a:gd name="connsiteY2" fmla="*/ 1663700 h 5080000"/>
                <a:gd name="connsiteX3" fmla="*/ 2851604 w 4416193"/>
                <a:gd name="connsiteY3" fmla="*/ 583747 h 5080000"/>
                <a:gd name="connsiteX4" fmla="*/ 2279650 w 4416193"/>
                <a:gd name="connsiteY4" fmla="*/ 0 h 5080000"/>
                <a:gd name="connsiteX5" fmla="*/ 2022475 w 4416193"/>
                <a:gd name="connsiteY5" fmla="*/ 117475 h 5080000"/>
                <a:gd name="connsiteX6" fmla="*/ 0 w 4416193"/>
                <a:gd name="connsiteY6" fmla="*/ 2336800 h 5080000"/>
                <a:gd name="connsiteX7" fmla="*/ 499837 w 4416193"/>
                <a:gd name="connsiteY7" fmla="*/ 2816677 h 5080000"/>
                <a:gd name="connsiteX8" fmla="*/ 1132688 w 4416193"/>
                <a:gd name="connsiteY8" fmla="*/ 4242955 h 5080000"/>
                <a:gd name="connsiteX9" fmla="*/ 1952625 w 4416193"/>
                <a:gd name="connsiteY9" fmla="*/ 5080000 h 5080000"/>
                <a:gd name="connsiteX0" fmla="*/ 1952625 w 4474127"/>
                <a:gd name="connsiteY0" fmla="*/ 5080000 h 5080000"/>
                <a:gd name="connsiteX1" fmla="*/ 2418109 w 4474127"/>
                <a:gd name="connsiteY1" fmla="*/ 4691083 h 5080000"/>
                <a:gd name="connsiteX2" fmla="*/ 4471307 w 4474127"/>
                <a:gd name="connsiteY2" fmla="*/ 1533072 h 5080000"/>
                <a:gd name="connsiteX3" fmla="*/ 2851604 w 4474127"/>
                <a:gd name="connsiteY3" fmla="*/ 583747 h 5080000"/>
                <a:gd name="connsiteX4" fmla="*/ 2279650 w 4474127"/>
                <a:gd name="connsiteY4" fmla="*/ 0 h 5080000"/>
                <a:gd name="connsiteX5" fmla="*/ 2022475 w 4474127"/>
                <a:gd name="connsiteY5" fmla="*/ 117475 h 5080000"/>
                <a:gd name="connsiteX6" fmla="*/ 0 w 4474127"/>
                <a:gd name="connsiteY6" fmla="*/ 2336800 h 5080000"/>
                <a:gd name="connsiteX7" fmla="*/ 499837 w 4474127"/>
                <a:gd name="connsiteY7" fmla="*/ 2816677 h 5080000"/>
                <a:gd name="connsiteX8" fmla="*/ 1132688 w 4474127"/>
                <a:gd name="connsiteY8" fmla="*/ 4242955 h 5080000"/>
                <a:gd name="connsiteX9" fmla="*/ 1952625 w 4474127"/>
                <a:gd name="connsiteY9"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51604 w 4471307"/>
                <a:gd name="connsiteY3" fmla="*/ 583747 h 5080000"/>
                <a:gd name="connsiteX4" fmla="*/ 2279650 w 4471307"/>
                <a:gd name="connsiteY4" fmla="*/ 0 h 5080000"/>
                <a:gd name="connsiteX5" fmla="*/ 2022475 w 4471307"/>
                <a:gd name="connsiteY5" fmla="*/ 117475 h 5080000"/>
                <a:gd name="connsiteX6" fmla="*/ 0 w 4471307"/>
                <a:gd name="connsiteY6" fmla="*/ 2336800 h 5080000"/>
                <a:gd name="connsiteX7" fmla="*/ 499837 w 4471307"/>
                <a:gd name="connsiteY7" fmla="*/ 2816677 h 5080000"/>
                <a:gd name="connsiteX8" fmla="*/ 1132688 w 4471307"/>
                <a:gd name="connsiteY8" fmla="*/ 4242955 h 5080000"/>
                <a:gd name="connsiteX9" fmla="*/ 1952625 w 4471307"/>
                <a:gd name="connsiteY9"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598261 h 5080000"/>
                <a:gd name="connsiteX4" fmla="*/ 2279650 w 4471307"/>
                <a:gd name="connsiteY4" fmla="*/ 0 h 5080000"/>
                <a:gd name="connsiteX5" fmla="*/ 2022475 w 4471307"/>
                <a:gd name="connsiteY5" fmla="*/ 117475 h 5080000"/>
                <a:gd name="connsiteX6" fmla="*/ 0 w 4471307"/>
                <a:gd name="connsiteY6" fmla="*/ 2336800 h 5080000"/>
                <a:gd name="connsiteX7" fmla="*/ 499837 w 4471307"/>
                <a:gd name="connsiteY7" fmla="*/ 2816677 h 5080000"/>
                <a:gd name="connsiteX8" fmla="*/ 1132688 w 4471307"/>
                <a:gd name="connsiteY8" fmla="*/ 4242955 h 5080000"/>
                <a:gd name="connsiteX9" fmla="*/ 1952625 w 4471307"/>
                <a:gd name="connsiteY9"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336800 h 5080000"/>
                <a:gd name="connsiteX7" fmla="*/ 499837 w 4471307"/>
                <a:gd name="connsiteY7" fmla="*/ 2816677 h 5080000"/>
                <a:gd name="connsiteX8" fmla="*/ 1132688 w 4471307"/>
                <a:gd name="connsiteY8" fmla="*/ 4242955 h 5080000"/>
                <a:gd name="connsiteX9" fmla="*/ 1952625 w 4471307"/>
                <a:gd name="connsiteY9"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336800 h 5080000"/>
                <a:gd name="connsiteX7" fmla="*/ 499837 w 4471307"/>
                <a:gd name="connsiteY7" fmla="*/ 2816677 h 5080000"/>
                <a:gd name="connsiteX8" fmla="*/ 1132688 w 4471307"/>
                <a:gd name="connsiteY8" fmla="*/ 4242955 h 5080000"/>
                <a:gd name="connsiteX9" fmla="*/ 1952625 w 4471307"/>
                <a:gd name="connsiteY9"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99837 w 4471307"/>
                <a:gd name="connsiteY7" fmla="*/ 2816677 h 5080000"/>
                <a:gd name="connsiteX8" fmla="*/ 1132688 w 4471307"/>
                <a:gd name="connsiteY8" fmla="*/ 4242955 h 5080000"/>
                <a:gd name="connsiteX9" fmla="*/ 1952625 w 4471307"/>
                <a:gd name="connsiteY9"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99837 w 4471307"/>
                <a:gd name="connsiteY7" fmla="*/ 2816677 h 5080000"/>
                <a:gd name="connsiteX8" fmla="*/ 1132688 w 4471307"/>
                <a:gd name="connsiteY8" fmla="*/ 4242955 h 5080000"/>
                <a:gd name="connsiteX9" fmla="*/ 1952625 w 4471307"/>
                <a:gd name="connsiteY9"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935266 w 4471307"/>
                <a:gd name="connsiteY7" fmla="*/ 3919763 h 5080000"/>
                <a:gd name="connsiteX8" fmla="*/ 1132688 w 4471307"/>
                <a:gd name="connsiteY8" fmla="*/ 4242955 h 5080000"/>
                <a:gd name="connsiteX9" fmla="*/ 1952625 w 4471307"/>
                <a:gd name="connsiteY9" fmla="*/ 5080000 h 5080000"/>
                <a:gd name="connsiteX0" fmla="*/ 2022254 w 4540936"/>
                <a:gd name="connsiteY0" fmla="*/ 5080000 h 5080000"/>
                <a:gd name="connsiteX1" fmla="*/ 2487738 w 4540936"/>
                <a:gd name="connsiteY1" fmla="*/ 4691083 h 5080000"/>
                <a:gd name="connsiteX2" fmla="*/ 4540936 w 4540936"/>
                <a:gd name="connsiteY2" fmla="*/ 1533072 h 5080000"/>
                <a:gd name="connsiteX3" fmla="*/ 2892205 w 4540936"/>
                <a:gd name="connsiteY3" fmla="*/ 641804 h 5080000"/>
                <a:gd name="connsiteX4" fmla="*/ 2349279 w 4540936"/>
                <a:gd name="connsiteY4" fmla="*/ 0 h 5080000"/>
                <a:gd name="connsiteX5" fmla="*/ 2092104 w 4540936"/>
                <a:gd name="connsiteY5" fmla="*/ 117475 h 5080000"/>
                <a:gd name="connsiteX6" fmla="*/ 69629 w 4540936"/>
                <a:gd name="connsiteY6" fmla="*/ 2191657 h 5080000"/>
                <a:gd name="connsiteX7" fmla="*/ 516517 w 4540936"/>
                <a:gd name="connsiteY7" fmla="*/ 3099954 h 5080000"/>
                <a:gd name="connsiteX8" fmla="*/ 1004895 w 4540936"/>
                <a:gd name="connsiteY8" fmla="*/ 3919763 h 5080000"/>
                <a:gd name="connsiteX9" fmla="*/ 1202317 w 4540936"/>
                <a:gd name="connsiteY9" fmla="*/ 4242955 h 5080000"/>
                <a:gd name="connsiteX10" fmla="*/ 2022254 w 4540936"/>
                <a:gd name="connsiteY10" fmla="*/ 5080000 h 5080000"/>
                <a:gd name="connsiteX0" fmla="*/ 2023610 w 4542292"/>
                <a:gd name="connsiteY0" fmla="*/ 5080000 h 5080000"/>
                <a:gd name="connsiteX1" fmla="*/ 2489094 w 4542292"/>
                <a:gd name="connsiteY1" fmla="*/ 4691083 h 5080000"/>
                <a:gd name="connsiteX2" fmla="*/ 4542292 w 4542292"/>
                <a:gd name="connsiteY2" fmla="*/ 1533072 h 5080000"/>
                <a:gd name="connsiteX3" fmla="*/ 2893561 w 4542292"/>
                <a:gd name="connsiteY3" fmla="*/ 641804 h 5080000"/>
                <a:gd name="connsiteX4" fmla="*/ 2350635 w 4542292"/>
                <a:gd name="connsiteY4" fmla="*/ 0 h 5080000"/>
                <a:gd name="connsiteX5" fmla="*/ 2093460 w 4542292"/>
                <a:gd name="connsiteY5" fmla="*/ 117475 h 5080000"/>
                <a:gd name="connsiteX6" fmla="*/ 70985 w 4542292"/>
                <a:gd name="connsiteY6" fmla="*/ 2191657 h 5080000"/>
                <a:gd name="connsiteX7" fmla="*/ 503359 w 4542292"/>
                <a:gd name="connsiteY7" fmla="*/ 2722582 h 5080000"/>
                <a:gd name="connsiteX8" fmla="*/ 1006251 w 4542292"/>
                <a:gd name="connsiteY8" fmla="*/ 3919763 h 5080000"/>
                <a:gd name="connsiteX9" fmla="*/ 1203673 w 4542292"/>
                <a:gd name="connsiteY9" fmla="*/ 4242955 h 5080000"/>
                <a:gd name="connsiteX10" fmla="*/ 2023610 w 4542292"/>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935266 w 4471307"/>
                <a:gd name="connsiteY8" fmla="*/ 3919763 h 5080000"/>
                <a:gd name="connsiteX9" fmla="*/ 1132688 w 4471307"/>
                <a:gd name="connsiteY9" fmla="*/ 4242955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804637 w 4471307"/>
                <a:gd name="connsiteY8" fmla="*/ 3571420 h 5080000"/>
                <a:gd name="connsiteX9" fmla="*/ 1132688 w 4471307"/>
                <a:gd name="connsiteY9" fmla="*/ 4242955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804637 w 4471307"/>
                <a:gd name="connsiteY8" fmla="*/ 3571420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804637 w 4471307"/>
                <a:gd name="connsiteY8" fmla="*/ 3571420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804637 w 4471307"/>
                <a:gd name="connsiteY8" fmla="*/ 3571420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804637 w 4471307"/>
                <a:gd name="connsiteY8" fmla="*/ 3571420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674008 w 4471307"/>
                <a:gd name="connsiteY8" fmla="*/ 3440791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674008 w 4471307"/>
                <a:gd name="connsiteY8" fmla="*/ 3440791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674008 w 4471307"/>
                <a:gd name="connsiteY8" fmla="*/ 3411763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674008 w 4471307"/>
                <a:gd name="connsiteY8" fmla="*/ 3411763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674008 w 4471307"/>
                <a:gd name="connsiteY8" fmla="*/ 3411763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32374 w 4471307"/>
                <a:gd name="connsiteY7" fmla="*/ 2722582 h 5080000"/>
                <a:gd name="connsiteX8" fmla="*/ 674008 w 4471307"/>
                <a:gd name="connsiteY8" fmla="*/ 3411763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46889 w 4471307"/>
                <a:gd name="connsiteY7" fmla="*/ 2679039 h 5080000"/>
                <a:gd name="connsiteX8" fmla="*/ 674008 w 4471307"/>
                <a:gd name="connsiteY8" fmla="*/ 3411763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46889 w 4471307"/>
                <a:gd name="connsiteY7" fmla="*/ 2679039 h 5080000"/>
                <a:gd name="connsiteX8" fmla="*/ 674008 w 4471307"/>
                <a:gd name="connsiteY8" fmla="*/ 3411763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519460 w 4471307"/>
                <a:gd name="connsiteY7" fmla="*/ 2664525 h 5080000"/>
                <a:gd name="connsiteX8" fmla="*/ 674008 w 4471307"/>
                <a:gd name="connsiteY8" fmla="*/ 3411763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519460 w 4471307"/>
                <a:gd name="connsiteY7" fmla="*/ 2664525 h 5080000"/>
                <a:gd name="connsiteX8" fmla="*/ 674008 w 4471307"/>
                <a:gd name="connsiteY8" fmla="*/ 3411763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61403 w 4471307"/>
                <a:gd name="connsiteY7" fmla="*/ 2664525 h 5080000"/>
                <a:gd name="connsiteX8" fmla="*/ 674008 w 4471307"/>
                <a:gd name="connsiteY8" fmla="*/ 3411763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61403 w 4471307"/>
                <a:gd name="connsiteY7" fmla="*/ 2664525 h 5080000"/>
                <a:gd name="connsiteX8" fmla="*/ 674008 w 4471307"/>
                <a:gd name="connsiteY8" fmla="*/ 3411763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61403 w 4471307"/>
                <a:gd name="connsiteY7" fmla="*/ 2664525 h 5080000"/>
                <a:gd name="connsiteX8" fmla="*/ 674008 w 4471307"/>
                <a:gd name="connsiteY8" fmla="*/ 3411763 h 5080000"/>
                <a:gd name="connsiteX9" fmla="*/ 1132688 w 4471307"/>
                <a:gd name="connsiteY9" fmla="*/ 42574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61403 w 4471307"/>
                <a:gd name="connsiteY7" fmla="*/ 2664525 h 5080000"/>
                <a:gd name="connsiteX8" fmla="*/ 674008 w 4471307"/>
                <a:gd name="connsiteY8" fmla="*/ 3411763 h 5080000"/>
                <a:gd name="connsiteX9" fmla="*/ 1408459 w 4471307"/>
                <a:gd name="connsiteY9" fmla="*/ 45622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461403 w 4471307"/>
                <a:gd name="connsiteY7" fmla="*/ 2664525 h 5080000"/>
                <a:gd name="connsiteX8" fmla="*/ 891722 w 4471307"/>
                <a:gd name="connsiteY8" fmla="*/ 3600449 h 5080000"/>
                <a:gd name="connsiteX9" fmla="*/ 1408459 w 4471307"/>
                <a:gd name="connsiteY9" fmla="*/ 45622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548489 w 4471307"/>
                <a:gd name="connsiteY7" fmla="*/ 2751610 h 5080000"/>
                <a:gd name="connsiteX8" fmla="*/ 891722 w 4471307"/>
                <a:gd name="connsiteY8" fmla="*/ 3600449 h 5080000"/>
                <a:gd name="connsiteX9" fmla="*/ 1408459 w 4471307"/>
                <a:gd name="connsiteY9" fmla="*/ 45622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519460 w 4471307"/>
                <a:gd name="connsiteY7" fmla="*/ 2751610 h 5080000"/>
                <a:gd name="connsiteX8" fmla="*/ 891722 w 4471307"/>
                <a:gd name="connsiteY8" fmla="*/ 3600449 h 5080000"/>
                <a:gd name="connsiteX9" fmla="*/ 1408459 w 4471307"/>
                <a:gd name="connsiteY9" fmla="*/ 45622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359803 w 4471307"/>
                <a:gd name="connsiteY7" fmla="*/ 2562924 h 5080000"/>
                <a:gd name="connsiteX8" fmla="*/ 891722 w 4471307"/>
                <a:gd name="connsiteY8" fmla="*/ 3600449 h 5080000"/>
                <a:gd name="connsiteX9" fmla="*/ 1408459 w 4471307"/>
                <a:gd name="connsiteY9" fmla="*/ 45622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359803 w 4471307"/>
                <a:gd name="connsiteY7" fmla="*/ 2562924 h 5080000"/>
                <a:gd name="connsiteX8" fmla="*/ 804637 w 4471307"/>
                <a:gd name="connsiteY8" fmla="*/ 3440792 h 5080000"/>
                <a:gd name="connsiteX9" fmla="*/ 1408459 w 4471307"/>
                <a:gd name="connsiteY9" fmla="*/ 45622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374317 w 4471307"/>
                <a:gd name="connsiteY7" fmla="*/ 2606467 h 5080000"/>
                <a:gd name="connsiteX8" fmla="*/ 804637 w 4471307"/>
                <a:gd name="connsiteY8" fmla="*/ 3440792 h 5080000"/>
                <a:gd name="connsiteX9" fmla="*/ 1408459 w 4471307"/>
                <a:gd name="connsiteY9" fmla="*/ 45622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374317 w 4471307"/>
                <a:gd name="connsiteY7" fmla="*/ 2606467 h 5080000"/>
                <a:gd name="connsiteX8" fmla="*/ 804637 w 4471307"/>
                <a:gd name="connsiteY8" fmla="*/ 3440792 h 5080000"/>
                <a:gd name="connsiteX9" fmla="*/ 1408459 w 4471307"/>
                <a:gd name="connsiteY9" fmla="*/ 45622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374317 w 4471307"/>
                <a:gd name="connsiteY7" fmla="*/ 2606467 h 5080000"/>
                <a:gd name="connsiteX8" fmla="*/ 804637 w 4471307"/>
                <a:gd name="connsiteY8" fmla="*/ 3440792 h 5080000"/>
                <a:gd name="connsiteX9" fmla="*/ 1408459 w 4471307"/>
                <a:gd name="connsiteY9" fmla="*/ 4562269 h 5080000"/>
                <a:gd name="connsiteX10" fmla="*/ 1952625 w 4471307"/>
                <a:gd name="connsiteY10" fmla="*/ 5080000 h 5080000"/>
                <a:gd name="connsiteX0" fmla="*/ 1952625 w 4471307"/>
                <a:gd name="connsiteY0" fmla="*/ 5080000 h 5080000"/>
                <a:gd name="connsiteX1" fmla="*/ 2418109 w 4471307"/>
                <a:gd name="connsiteY1" fmla="*/ 4691083 h 5080000"/>
                <a:gd name="connsiteX2" fmla="*/ 4471307 w 4471307"/>
                <a:gd name="connsiteY2" fmla="*/ 1533072 h 5080000"/>
                <a:gd name="connsiteX3" fmla="*/ 2822576 w 4471307"/>
                <a:gd name="connsiteY3" fmla="*/ 641804 h 5080000"/>
                <a:gd name="connsiteX4" fmla="*/ 2279650 w 4471307"/>
                <a:gd name="connsiteY4" fmla="*/ 0 h 5080000"/>
                <a:gd name="connsiteX5" fmla="*/ 2022475 w 4471307"/>
                <a:gd name="connsiteY5" fmla="*/ 117475 h 5080000"/>
                <a:gd name="connsiteX6" fmla="*/ 0 w 4471307"/>
                <a:gd name="connsiteY6" fmla="*/ 2191657 h 5080000"/>
                <a:gd name="connsiteX7" fmla="*/ 374317 w 4471307"/>
                <a:gd name="connsiteY7" fmla="*/ 2606467 h 5080000"/>
                <a:gd name="connsiteX8" fmla="*/ 804637 w 4471307"/>
                <a:gd name="connsiteY8" fmla="*/ 3440792 h 5080000"/>
                <a:gd name="connsiteX9" fmla="*/ 1408459 w 4471307"/>
                <a:gd name="connsiteY9" fmla="*/ 4562269 h 5080000"/>
                <a:gd name="connsiteX10" fmla="*/ 1952625 w 4471307"/>
                <a:gd name="connsiteY10" fmla="*/ 5080000 h 5080000"/>
                <a:gd name="connsiteX0" fmla="*/ 1938110 w 4456792"/>
                <a:gd name="connsiteY0" fmla="*/ 5080000 h 5080000"/>
                <a:gd name="connsiteX1" fmla="*/ 2403594 w 4456792"/>
                <a:gd name="connsiteY1" fmla="*/ 4691083 h 5080000"/>
                <a:gd name="connsiteX2" fmla="*/ 4456792 w 4456792"/>
                <a:gd name="connsiteY2" fmla="*/ 1533072 h 5080000"/>
                <a:gd name="connsiteX3" fmla="*/ 2808061 w 4456792"/>
                <a:gd name="connsiteY3" fmla="*/ 641804 h 5080000"/>
                <a:gd name="connsiteX4" fmla="*/ 2265135 w 4456792"/>
                <a:gd name="connsiteY4" fmla="*/ 0 h 5080000"/>
                <a:gd name="connsiteX5" fmla="*/ 2007960 w 4456792"/>
                <a:gd name="connsiteY5" fmla="*/ 117475 h 5080000"/>
                <a:gd name="connsiteX6" fmla="*/ 0 w 4456792"/>
                <a:gd name="connsiteY6" fmla="*/ 2206171 h 5080000"/>
                <a:gd name="connsiteX7" fmla="*/ 359802 w 4456792"/>
                <a:gd name="connsiteY7" fmla="*/ 2606467 h 5080000"/>
                <a:gd name="connsiteX8" fmla="*/ 790122 w 4456792"/>
                <a:gd name="connsiteY8" fmla="*/ 3440792 h 5080000"/>
                <a:gd name="connsiteX9" fmla="*/ 1393944 w 4456792"/>
                <a:gd name="connsiteY9" fmla="*/ 4562269 h 5080000"/>
                <a:gd name="connsiteX10" fmla="*/ 1938110 w 4456792"/>
                <a:gd name="connsiteY10" fmla="*/ 5080000 h 5080000"/>
                <a:gd name="connsiteX0" fmla="*/ 1919060 w 4437742"/>
                <a:gd name="connsiteY0" fmla="*/ 5080000 h 5080000"/>
                <a:gd name="connsiteX1" fmla="*/ 2384544 w 4437742"/>
                <a:gd name="connsiteY1" fmla="*/ 4691083 h 5080000"/>
                <a:gd name="connsiteX2" fmla="*/ 4437742 w 4437742"/>
                <a:gd name="connsiteY2" fmla="*/ 1533072 h 5080000"/>
                <a:gd name="connsiteX3" fmla="*/ 2789011 w 4437742"/>
                <a:gd name="connsiteY3" fmla="*/ 641804 h 5080000"/>
                <a:gd name="connsiteX4" fmla="*/ 2246085 w 4437742"/>
                <a:gd name="connsiteY4" fmla="*/ 0 h 5080000"/>
                <a:gd name="connsiteX5" fmla="*/ 1988910 w 4437742"/>
                <a:gd name="connsiteY5" fmla="*/ 117475 h 5080000"/>
                <a:gd name="connsiteX6" fmla="*/ 0 w 4437742"/>
                <a:gd name="connsiteY6" fmla="*/ 2149021 h 5080000"/>
                <a:gd name="connsiteX7" fmla="*/ 340752 w 4437742"/>
                <a:gd name="connsiteY7" fmla="*/ 2606467 h 5080000"/>
                <a:gd name="connsiteX8" fmla="*/ 771072 w 4437742"/>
                <a:gd name="connsiteY8" fmla="*/ 3440792 h 5080000"/>
                <a:gd name="connsiteX9" fmla="*/ 1374894 w 4437742"/>
                <a:gd name="connsiteY9" fmla="*/ 4562269 h 5080000"/>
                <a:gd name="connsiteX10" fmla="*/ 1919060 w 4437742"/>
                <a:gd name="connsiteY10" fmla="*/ 5080000 h 5080000"/>
                <a:gd name="connsiteX0" fmla="*/ 1919060 w 4437742"/>
                <a:gd name="connsiteY0" fmla="*/ 5080000 h 5080000"/>
                <a:gd name="connsiteX1" fmla="*/ 2384544 w 4437742"/>
                <a:gd name="connsiteY1" fmla="*/ 4691083 h 5080000"/>
                <a:gd name="connsiteX2" fmla="*/ 4437742 w 4437742"/>
                <a:gd name="connsiteY2" fmla="*/ 1533072 h 5080000"/>
                <a:gd name="connsiteX3" fmla="*/ 2789011 w 4437742"/>
                <a:gd name="connsiteY3" fmla="*/ 641804 h 5080000"/>
                <a:gd name="connsiteX4" fmla="*/ 2246085 w 4437742"/>
                <a:gd name="connsiteY4" fmla="*/ 0 h 5080000"/>
                <a:gd name="connsiteX5" fmla="*/ 1988910 w 4437742"/>
                <a:gd name="connsiteY5" fmla="*/ 117475 h 5080000"/>
                <a:gd name="connsiteX6" fmla="*/ 0 w 4437742"/>
                <a:gd name="connsiteY6" fmla="*/ 2149021 h 5080000"/>
                <a:gd name="connsiteX7" fmla="*/ 340752 w 4437742"/>
                <a:gd name="connsiteY7" fmla="*/ 2606467 h 5080000"/>
                <a:gd name="connsiteX8" fmla="*/ 771072 w 4437742"/>
                <a:gd name="connsiteY8" fmla="*/ 3440792 h 5080000"/>
                <a:gd name="connsiteX9" fmla="*/ 1374894 w 4437742"/>
                <a:gd name="connsiteY9" fmla="*/ 4562269 h 5080000"/>
                <a:gd name="connsiteX10" fmla="*/ 1919060 w 4437742"/>
                <a:gd name="connsiteY10" fmla="*/ 5080000 h 5080000"/>
                <a:gd name="connsiteX0" fmla="*/ 1919060 w 4437742"/>
                <a:gd name="connsiteY0" fmla="*/ 5080000 h 5080000"/>
                <a:gd name="connsiteX1" fmla="*/ 2384544 w 4437742"/>
                <a:gd name="connsiteY1" fmla="*/ 4691083 h 5080000"/>
                <a:gd name="connsiteX2" fmla="*/ 4437742 w 4437742"/>
                <a:gd name="connsiteY2" fmla="*/ 1533072 h 5080000"/>
                <a:gd name="connsiteX3" fmla="*/ 2789011 w 4437742"/>
                <a:gd name="connsiteY3" fmla="*/ 641804 h 5080000"/>
                <a:gd name="connsiteX4" fmla="*/ 2246085 w 4437742"/>
                <a:gd name="connsiteY4" fmla="*/ 0 h 5080000"/>
                <a:gd name="connsiteX5" fmla="*/ 1988910 w 4437742"/>
                <a:gd name="connsiteY5" fmla="*/ 117475 h 5080000"/>
                <a:gd name="connsiteX6" fmla="*/ 0 w 4437742"/>
                <a:gd name="connsiteY6" fmla="*/ 2149021 h 5080000"/>
                <a:gd name="connsiteX7" fmla="*/ 334402 w 4437742"/>
                <a:gd name="connsiteY7" fmla="*/ 2555667 h 5080000"/>
                <a:gd name="connsiteX8" fmla="*/ 771072 w 4437742"/>
                <a:gd name="connsiteY8" fmla="*/ 3440792 h 5080000"/>
                <a:gd name="connsiteX9" fmla="*/ 1374894 w 4437742"/>
                <a:gd name="connsiteY9" fmla="*/ 4562269 h 5080000"/>
                <a:gd name="connsiteX10" fmla="*/ 1919060 w 4437742"/>
                <a:gd name="connsiteY10" fmla="*/ 5080000 h 5080000"/>
                <a:gd name="connsiteX0" fmla="*/ 1919060 w 4437742"/>
                <a:gd name="connsiteY0" fmla="*/ 5080000 h 5080000"/>
                <a:gd name="connsiteX1" fmla="*/ 2384544 w 4437742"/>
                <a:gd name="connsiteY1" fmla="*/ 4691083 h 5080000"/>
                <a:gd name="connsiteX2" fmla="*/ 4437742 w 4437742"/>
                <a:gd name="connsiteY2" fmla="*/ 1533072 h 5080000"/>
                <a:gd name="connsiteX3" fmla="*/ 2789011 w 4437742"/>
                <a:gd name="connsiteY3" fmla="*/ 641804 h 5080000"/>
                <a:gd name="connsiteX4" fmla="*/ 2246085 w 4437742"/>
                <a:gd name="connsiteY4" fmla="*/ 0 h 5080000"/>
                <a:gd name="connsiteX5" fmla="*/ 1988910 w 4437742"/>
                <a:gd name="connsiteY5" fmla="*/ 117475 h 5080000"/>
                <a:gd name="connsiteX6" fmla="*/ 0 w 4437742"/>
                <a:gd name="connsiteY6" fmla="*/ 2149021 h 5080000"/>
                <a:gd name="connsiteX7" fmla="*/ 334402 w 4437742"/>
                <a:gd name="connsiteY7" fmla="*/ 2555667 h 5080000"/>
                <a:gd name="connsiteX8" fmla="*/ 771072 w 4437742"/>
                <a:gd name="connsiteY8" fmla="*/ 3440792 h 5080000"/>
                <a:gd name="connsiteX9" fmla="*/ 1374894 w 4437742"/>
                <a:gd name="connsiteY9" fmla="*/ 4562269 h 5080000"/>
                <a:gd name="connsiteX10" fmla="*/ 1919060 w 4437742"/>
                <a:gd name="connsiteY10" fmla="*/ 5080000 h 5080000"/>
                <a:gd name="connsiteX0" fmla="*/ 1919060 w 4437742"/>
                <a:gd name="connsiteY0" fmla="*/ 5080000 h 5080000"/>
                <a:gd name="connsiteX1" fmla="*/ 2384544 w 4437742"/>
                <a:gd name="connsiteY1" fmla="*/ 4691083 h 5080000"/>
                <a:gd name="connsiteX2" fmla="*/ 4437742 w 4437742"/>
                <a:gd name="connsiteY2" fmla="*/ 1533072 h 5080000"/>
                <a:gd name="connsiteX3" fmla="*/ 2789011 w 4437742"/>
                <a:gd name="connsiteY3" fmla="*/ 641804 h 5080000"/>
                <a:gd name="connsiteX4" fmla="*/ 2246085 w 4437742"/>
                <a:gd name="connsiteY4" fmla="*/ 0 h 5080000"/>
                <a:gd name="connsiteX5" fmla="*/ 1988910 w 4437742"/>
                <a:gd name="connsiteY5" fmla="*/ 117475 h 5080000"/>
                <a:gd name="connsiteX6" fmla="*/ 0 w 4437742"/>
                <a:gd name="connsiteY6" fmla="*/ 2149021 h 5080000"/>
                <a:gd name="connsiteX7" fmla="*/ 347102 w 4437742"/>
                <a:gd name="connsiteY7" fmla="*/ 2460417 h 5080000"/>
                <a:gd name="connsiteX8" fmla="*/ 771072 w 4437742"/>
                <a:gd name="connsiteY8" fmla="*/ 3440792 h 5080000"/>
                <a:gd name="connsiteX9" fmla="*/ 1374894 w 4437742"/>
                <a:gd name="connsiteY9" fmla="*/ 4562269 h 5080000"/>
                <a:gd name="connsiteX10" fmla="*/ 1919060 w 4437742"/>
                <a:gd name="connsiteY10" fmla="*/ 5080000 h 5080000"/>
                <a:gd name="connsiteX0" fmla="*/ 1919060 w 4437742"/>
                <a:gd name="connsiteY0" fmla="*/ 5080000 h 5080000"/>
                <a:gd name="connsiteX1" fmla="*/ 2384544 w 4437742"/>
                <a:gd name="connsiteY1" fmla="*/ 4691083 h 5080000"/>
                <a:gd name="connsiteX2" fmla="*/ 4437742 w 4437742"/>
                <a:gd name="connsiteY2" fmla="*/ 1533072 h 5080000"/>
                <a:gd name="connsiteX3" fmla="*/ 2789011 w 4437742"/>
                <a:gd name="connsiteY3" fmla="*/ 641804 h 5080000"/>
                <a:gd name="connsiteX4" fmla="*/ 2246085 w 4437742"/>
                <a:gd name="connsiteY4" fmla="*/ 0 h 5080000"/>
                <a:gd name="connsiteX5" fmla="*/ 1988910 w 4437742"/>
                <a:gd name="connsiteY5" fmla="*/ 117475 h 5080000"/>
                <a:gd name="connsiteX6" fmla="*/ 0 w 4437742"/>
                <a:gd name="connsiteY6" fmla="*/ 2149021 h 5080000"/>
                <a:gd name="connsiteX7" fmla="*/ 347102 w 4437742"/>
                <a:gd name="connsiteY7" fmla="*/ 2460417 h 5080000"/>
                <a:gd name="connsiteX8" fmla="*/ 771072 w 4437742"/>
                <a:gd name="connsiteY8" fmla="*/ 3440792 h 5080000"/>
                <a:gd name="connsiteX9" fmla="*/ 1374894 w 4437742"/>
                <a:gd name="connsiteY9" fmla="*/ 4562269 h 5080000"/>
                <a:gd name="connsiteX10" fmla="*/ 1919060 w 4437742"/>
                <a:gd name="connsiteY10" fmla="*/ 5080000 h 5080000"/>
                <a:gd name="connsiteX0" fmla="*/ 1919060 w 4437742"/>
                <a:gd name="connsiteY0" fmla="*/ 5080000 h 5080000"/>
                <a:gd name="connsiteX1" fmla="*/ 2384544 w 4437742"/>
                <a:gd name="connsiteY1" fmla="*/ 4691083 h 5080000"/>
                <a:gd name="connsiteX2" fmla="*/ 4437742 w 4437742"/>
                <a:gd name="connsiteY2" fmla="*/ 1533072 h 5080000"/>
                <a:gd name="connsiteX3" fmla="*/ 2789011 w 4437742"/>
                <a:gd name="connsiteY3" fmla="*/ 641804 h 5080000"/>
                <a:gd name="connsiteX4" fmla="*/ 2246085 w 4437742"/>
                <a:gd name="connsiteY4" fmla="*/ 0 h 5080000"/>
                <a:gd name="connsiteX5" fmla="*/ 1988910 w 4437742"/>
                <a:gd name="connsiteY5" fmla="*/ 117475 h 5080000"/>
                <a:gd name="connsiteX6" fmla="*/ 0 w 4437742"/>
                <a:gd name="connsiteY6" fmla="*/ 2149021 h 5080000"/>
                <a:gd name="connsiteX7" fmla="*/ 347102 w 4437742"/>
                <a:gd name="connsiteY7" fmla="*/ 2460417 h 5080000"/>
                <a:gd name="connsiteX8" fmla="*/ 771072 w 4437742"/>
                <a:gd name="connsiteY8" fmla="*/ 3440792 h 5080000"/>
                <a:gd name="connsiteX9" fmla="*/ 1374894 w 4437742"/>
                <a:gd name="connsiteY9" fmla="*/ 4562269 h 5080000"/>
                <a:gd name="connsiteX10" fmla="*/ 1919060 w 4437742"/>
                <a:gd name="connsiteY10" fmla="*/ 5080000 h 5080000"/>
                <a:gd name="connsiteX0" fmla="*/ 1919060 w 4437742"/>
                <a:gd name="connsiteY0" fmla="*/ 5080000 h 5080000"/>
                <a:gd name="connsiteX1" fmla="*/ 2384544 w 4437742"/>
                <a:gd name="connsiteY1" fmla="*/ 4691083 h 5080000"/>
                <a:gd name="connsiteX2" fmla="*/ 4437742 w 4437742"/>
                <a:gd name="connsiteY2" fmla="*/ 1533072 h 5080000"/>
                <a:gd name="connsiteX3" fmla="*/ 2789011 w 4437742"/>
                <a:gd name="connsiteY3" fmla="*/ 641804 h 5080000"/>
                <a:gd name="connsiteX4" fmla="*/ 2246085 w 4437742"/>
                <a:gd name="connsiteY4" fmla="*/ 0 h 5080000"/>
                <a:gd name="connsiteX5" fmla="*/ 1988910 w 4437742"/>
                <a:gd name="connsiteY5" fmla="*/ 117475 h 5080000"/>
                <a:gd name="connsiteX6" fmla="*/ 0 w 4437742"/>
                <a:gd name="connsiteY6" fmla="*/ 2149021 h 5080000"/>
                <a:gd name="connsiteX7" fmla="*/ 347102 w 4437742"/>
                <a:gd name="connsiteY7" fmla="*/ 2460417 h 5080000"/>
                <a:gd name="connsiteX8" fmla="*/ 771072 w 4437742"/>
                <a:gd name="connsiteY8" fmla="*/ 3440792 h 5080000"/>
                <a:gd name="connsiteX9" fmla="*/ 1374894 w 4437742"/>
                <a:gd name="connsiteY9" fmla="*/ 4562269 h 5080000"/>
                <a:gd name="connsiteX10" fmla="*/ 1919060 w 4437742"/>
                <a:gd name="connsiteY10" fmla="*/ 5080000 h 5080000"/>
                <a:gd name="connsiteX0" fmla="*/ 1919060 w 4437742"/>
                <a:gd name="connsiteY0" fmla="*/ 5080000 h 5080000"/>
                <a:gd name="connsiteX1" fmla="*/ 2384544 w 4437742"/>
                <a:gd name="connsiteY1" fmla="*/ 4691083 h 5080000"/>
                <a:gd name="connsiteX2" fmla="*/ 4437742 w 4437742"/>
                <a:gd name="connsiteY2" fmla="*/ 1533072 h 5080000"/>
                <a:gd name="connsiteX3" fmla="*/ 2789011 w 4437742"/>
                <a:gd name="connsiteY3" fmla="*/ 641804 h 5080000"/>
                <a:gd name="connsiteX4" fmla="*/ 2246085 w 4437742"/>
                <a:gd name="connsiteY4" fmla="*/ 0 h 5080000"/>
                <a:gd name="connsiteX5" fmla="*/ 1988910 w 4437742"/>
                <a:gd name="connsiteY5" fmla="*/ 117475 h 5080000"/>
                <a:gd name="connsiteX6" fmla="*/ 0 w 4437742"/>
                <a:gd name="connsiteY6" fmla="*/ 2149021 h 5080000"/>
                <a:gd name="connsiteX7" fmla="*/ 347102 w 4437742"/>
                <a:gd name="connsiteY7" fmla="*/ 2460417 h 5080000"/>
                <a:gd name="connsiteX8" fmla="*/ 631372 w 4437742"/>
                <a:gd name="connsiteY8" fmla="*/ 3377292 h 5080000"/>
                <a:gd name="connsiteX9" fmla="*/ 1374894 w 4437742"/>
                <a:gd name="connsiteY9" fmla="*/ 4562269 h 5080000"/>
                <a:gd name="connsiteX10" fmla="*/ 1919060 w 4437742"/>
                <a:gd name="connsiteY10" fmla="*/ 5080000 h 5080000"/>
                <a:gd name="connsiteX0" fmla="*/ 1906360 w 4425042"/>
                <a:gd name="connsiteY0" fmla="*/ 5080000 h 5080000"/>
                <a:gd name="connsiteX1" fmla="*/ 2371844 w 4425042"/>
                <a:gd name="connsiteY1" fmla="*/ 4691083 h 5080000"/>
                <a:gd name="connsiteX2" fmla="*/ 4425042 w 4425042"/>
                <a:gd name="connsiteY2" fmla="*/ 1533072 h 5080000"/>
                <a:gd name="connsiteX3" fmla="*/ 2776311 w 4425042"/>
                <a:gd name="connsiteY3" fmla="*/ 641804 h 5080000"/>
                <a:gd name="connsiteX4" fmla="*/ 2233385 w 4425042"/>
                <a:gd name="connsiteY4" fmla="*/ 0 h 5080000"/>
                <a:gd name="connsiteX5" fmla="*/ 1976210 w 4425042"/>
                <a:gd name="connsiteY5" fmla="*/ 117475 h 5080000"/>
                <a:gd name="connsiteX6" fmla="*/ 0 w 4425042"/>
                <a:gd name="connsiteY6" fmla="*/ 942521 h 5080000"/>
                <a:gd name="connsiteX7" fmla="*/ 334402 w 4425042"/>
                <a:gd name="connsiteY7" fmla="*/ 2460417 h 5080000"/>
                <a:gd name="connsiteX8" fmla="*/ 618672 w 4425042"/>
                <a:gd name="connsiteY8" fmla="*/ 3377292 h 5080000"/>
                <a:gd name="connsiteX9" fmla="*/ 1362194 w 4425042"/>
                <a:gd name="connsiteY9" fmla="*/ 4562269 h 5080000"/>
                <a:gd name="connsiteX10" fmla="*/ 1906360 w 4425042"/>
                <a:gd name="connsiteY10" fmla="*/ 5080000 h 5080000"/>
                <a:gd name="connsiteX0" fmla="*/ 1906360 w 4425042"/>
                <a:gd name="connsiteY0" fmla="*/ 5080000 h 5080000"/>
                <a:gd name="connsiteX1" fmla="*/ 2371844 w 4425042"/>
                <a:gd name="connsiteY1" fmla="*/ 4691083 h 5080000"/>
                <a:gd name="connsiteX2" fmla="*/ 4425042 w 4425042"/>
                <a:gd name="connsiteY2" fmla="*/ 1533072 h 5080000"/>
                <a:gd name="connsiteX3" fmla="*/ 2776311 w 4425042"/>
                <a:gd name="connsiteY3" fmla="*/ 641804 h 5080000"/>
                <a:gd name="connsiteX4" fmla="*/ 2233385 w 4425042"/>
                <a:gd name="connsiteY4" fmla="*/ 0 h 5080000"/>
                <a:gd name="connsiteX5" fmla="*/ 1976210 w 4425042"/>
                <a:gd name="connsiteY5" fmla="*/ 117475 h 5080000"/>
                <a:gd name="connsiteX6" fmla="*/ 0 w 4425042"/>
                <a:gd name="connsiteY6" fmla="*/ 942521 h 5080000"/>
                <a:gd name="connsiteX7" fmla="*/ 334402 w 4425042"/>
                <a:gd name="connsiteY7" fmla="*/ 2460417 h 5080000"/>
                <a:gd name="connsiteX8" fmla="*/ 618672 w 4425042"/>
                <a:gd name="connsiteY8" fmla="*/ 3377292 h 5080000"/>
                <a:gd name="connsiteX9" fmla="*/ 1362194 w 4425042"/>
                <a:gd name="connsiteY9" fmla="*/ 4562269 h 5080000"/>
                <a:gd name="connsiteX10" fmla="*/ 1906360 w 4425042"/>
                <a:gd name="connsiteY10" fmla="*/ 5080000 h 5080000"/>
                <a:gd name="connsiteX0" fmla="*/ 1880960 w 4399642"/>
                <a:gd name="connsiteY0" fmla="*/ 5080000 h 5080000"/>
                <a:gd name="connsiteX1" fmla="*/ 2346444 w 4399642"/>
                <a:gd name="connsiteY1" fmla="*/ 4691083 h 5080000"/>
                <a:gd name="connsiteX2" fmla="*/ 4399642 w 4399642"/>
                <a:gd name="connsiteY2" fmla="*/ 1533072 h 5080000"/>
                <a:gd name="connsiteX3" fmla="*/ 2750911 w 4399642"/>
                <a:gd name="connsiteY3" fmla="*/ 641804 h 5080000"/>
                <a:gd name="connsiteX4" fmla="*/ 2207985 w 4399642"/>
                <a:gd name="connsiteY4" fmla="*/ 0 h 5080000"/>
                <a:gd name="connsiteX5" fmla="*/ 1950810 w 4399642"/>
                <a:gd name="connsiteY5" fmla="*/ 117475 h 5080000"/>
                <a:gd name="connsiteX6" fmla="*/ 0 w 4399642"/>
                <a:gd name="connsiteY6" fmla="*/ 891721 h 5080000"/>
                <a:gd name="connsiteX7" fmla="*/ 309002 w 4399642"/>
                <a:gd name="connsiteY7" fmla="*/ 2460417 h 5080000"/>
                <a:gd name="connsiteX8" fmla="*/ 593272 w 4399642"/>
                <a:gd name="connsiteY8" fmla="*/ 3377292 h 5080000"/>
                <a:gd name="connsiteX9" fmla="*/ 1336794 w 4399642"/>
                <a:gd name="connsiteY9" fmla="*/ 4562269 h 5080000"/>
                <a:gd name="connsiteX10" fmla="*/ 1880960 w 4399642"/>
                <a:gd name="connsiteY10" fmla="*/ 5080000 h 5080000"/>
                <a:gd name="connsiteX0" fmla="*/ 1880960 w 4399642"/>
                <a:gd name="connsiteY0" fmla="*/ 5080000 h 5080000"/>
                <a:gd name="connsiteX1" fmla="*/ 2346444 w 4399642"/>
                <a:gd name="connsiteY1" fmla="*/ 4691083 h 5080000"/>
                <a:gd name="connsiteX2" fmla="*/ 4399642 w 4399642"/>
                <a:gd name="connsiteY2" fmla="*/ 1533072 h 5080000"/>
                <a:gd name="connsiteX3" fmla="*/ 2750911 w 4399642"/>
                <a:gd name="connsiteY3" fmla="*/ 641804 h 5080000"/>
                <a:gd name="connsiteX4" fmla="*/ 2207985 w 4399642"/>
                <a:gd name="connsiteY4" fmla="*/ 0 h 5080000"/>
                <a:gd name="connsiteX5" fmla="*/ 1950810 w 4399642"/>
                <a:gd name="connsiteY5" fmla="*/ 117475 h 5080000"/>
                <a:gd name="connsiteX6" fmla="*/ 0 w 4399642"/>
                <a:gd name="connsiteY6" fmla="*/ 891721 h 5080000"/>
                <a:gd name="connsiteX7" fmla="*/ 309002 w 4399642"/>
                <a:gd name="connsiteY7" fmla="*/ 2460417 h 5080000"/>
                <a:gd name="connsiteX8" fmla="*/ 593272 w 4399642"/>
                <a:gd name="connsiteY8" fmla="*/ 3377292 h 5080000"/>
                <a:gd name="connsiteX9" fmla="*/ 1336794 w 4399642"/>
                <a:gd name="connsiteY9" fmla="*/ 4562269 h 5080000"/>
                <a:gd name="connsiteX10" fmla="*/ 1880960 w 4399642"/>
                <a:gd name="connsiteY10" fmla="*/ 5080000 h 5080000"/>
                <a:gd name="connsiteX0" fmla="*/ 1880960 w 4399642"/>
                <a:gd name="connsiteY0" fmla="*/ 5080000 h 5080000"/>
                <a:gd name="connsiteX1" fmla="*/ 2346444 w 4399642"/>
                <a:gd name="connsiteY1" fmla="*/ 4691083 h 5080000"/>
                <a:gd name="connsiteX2" fmla="*/ 4399642 w 4399642"/>
                <a:gd name="connsiteY2" fmla="*/ 1533072 h 5080000"/>
                <a:gd name="connsiteX3" fmla="*/ 2750911 w 4399642"/>
                <a:gd name="connsiteY3" fmla="*/ 641804 h 5080000"/>
                <a:gd name="connsiteX4" fmla="*/ 2207985 w 4399642"/>
                <a:gd name="connsiteY4" fmla="*/ 0 h 5080000"/>
                <a:gd name="connsiteX5" fmla="*/ 1950810 w 4399642"/>
                <a:gd name="connsiteY5" fmla="*/ 117475 h 5080000"/>
                <a:gd name="connsiteX6" fmla="*/ 0 w 4399642"/>
                <a:gd name="connsiteY6" fmla="*/ 891721 h 5080000"/>
                <a:gd name="connsiteX7" fmla="*/ 334402 w 4399642"/>
                <a:gd name="connsiteY7" fmla="*/ 2549317 h 5080000"/>
                <a:gd name="connsiteX8" fmla="*/ 593272 w 4399642"/>
                <a:gd name="connsiteY8" fmla="*/ 3377292 h 5080000"/>
                <a:gd name="connsiteX9" fmla="*/ 1336794 w 4399642"/>
                <a:gd name="connsiteY9" fmla="*/ 4562269 h 5080000"/>
                <a:gd name="connsiteX10" fmla="*/ 1880960 w 4399642"/>
                <a:gd name="connsiteY10" fmla="*/ 5080000 h 5080000"/>
                <a:gd name="connsiteX0" fmla="*/ 1880960 w 4399642"/>
                <a:gd name="connsiteY0" fmla="*/ 5080000 h 5080000"/>
                <a:gd name="connsiteX1" fmla="*/ 2346444 w 4399642"/>
                <a:gd name="connsiteY1" fmla="*/ 4691083 h 5080000"/>
                <a:gd name="connsiteX2" fmla="*/ 4399642 w 4399642"/>
                <a:gd name="connsiteY2" fmla="*/ 1533072 h 5080000"/>
                <a:gd name="connsiteX3" fmla="*/ 2750911 w 4399642"/>
                <a:gd name="connsiteY3" fmla="*/ 641804 h 5080000"/>
                <a:gd name="connsiteX4" fmla="*/ 2207985 w 4399642"/>
                <a:gd name="connsiteY4" fmla="*/ 0 h 5080000"/>
                <a:gd name="connsiteX5" fmla="*/ 1950810 w 4399642"/>
                <a:gd name="connsiteY5" fmla="*/ 117475 h 5080000"/>
                <a:gd name="connsiteX6" fmla="*/ 0 w 4399642"/>
                <a:gd name="connsiteY6" fmla="*/ 891721 h 5080000"/>
                <a:gd name="connsiteX7" fmla="*/ 334402 w 4399642"/>
                <a:gd name="connsiteY7" fmla="*/ 2549317 h 5080000"/>
                <a:gd name="connsiteX8" fmla="*/ 593272 w 4399642"/>
                <a:gd name="connsiteY8" fmla="*/ 3377292 h 5080000"/>
                <a:gd name="connsiteX9" fmla="*/ 1336794 w 4399642"/>
                <a:gd name="connsiteY9" fmla="*/ 4562269 h 5080000"/>
                <a:gd name="connsiteX10" fmla="*/ 1880960 w 4399642"/>
                <a:gd name="connsiteY10" fmla="*/ 5080000 h 5080000"/>
                <a:gd name="connsiteX0" fmla="*/ 1880960 w 4399642"/>
                <a:gd name="connsiteY0" fmla="*/ 5080000 h 5080000"/>
                <a:gd name="connsiteX1" fmla="*/ 2346444 w 4399642"/>
                <a:gd name="connsiteY1" fmla="*/ 4691083 h 5080000"/>
                <a:gd name="connsiteX2" fmla="*/ 4399642 w 4399642"/>
                <a:gd name="connsiteY2" fmla="*/ 1533072 h 5080000"/>
                <a:gd name="connsiteX3" fmla="*/ 2750911 w 4399642"/>
                <a:gd name="connsiteY3" fmla="*/ 641804 h 5080000"/>
                <a:gd name="connsiteX4" fmla="*/ 2207985 w 4399642"/>
                <a:gd name="connsiteY4" fmla="*/ 0 h 5080000"/>
                <a:gd name="connsiteX5" fmla="*/ 1950810 w 4399642"/>
                <a:gd name="connsiteY5" fmla="*/ 117475 h 5080000"/>
                <a:gd name="connsiteX6" fmla="*/ 0 w 4399642"/>
                <a:gd name="connsiteY6" fmla="*/ 891721 h 5080000"/>
                <a:gd name="connsiteX7" fmla="*/ 334402 w 4399642"/>
                <a:gd name="connsiteY7" fmla="*/ 2549317 h 5080000"/>
                <a:gd name="connsiteX8" fmla="*/ 593272 w 4399642"/>
                <a:gd name="connsiteY8" fmla="*/ 3377292 h 5080000"/>
                <a:gd name="connsiteX9" fmla="*/ 1336794 w 4399642"/>
                <a:gd name="connsiteY9" fmla="*/ 4562269 h 5080000"/>
                <a:gd name="connsiteX10" fmla="*/ 1880960 w 4399642"/>
                <a:gd name="connsiteY10" fmla="*/ 5080000 h 5080000"/>
                <a:gd name="connsiteX0" fmla="*/ 1931309 w 4449991"/>
                <a:gd name="connsiteY0" fmla="*/ 5080000 h 5080000"/>
                <a:gd name="connsiteX1" fmla="*/ 2396793 w 4449991"/>
                <a:gd name="connsiteY1" fmla="*/ 4691083 h 5080000"/>
                <a:gd name="connsiteX2" fmla="*/ 4449991 w 4449991"/>
                <a:gd name="connsiteY2" fmla="*/ 1533072 h 5080000"/>
                <a:gd name="connsiteX3" fmla="*/ 2801260 w 4449991"/>
                <a:gd name="connsiteY3" fmla="*/ 641804 h 5080000"/>
                <a:gd name="connsiteX4" fmla="*/ 2258334 w 4449991"/>
                <a:gd name="connsiteY4" fmla="*/ 0 h 5080000"/>
                <a:gd name="connsiteX5" fmla="*/ 2001159 w 4449991"/>
                <a:gd name="connsiteY5" fmla="*/ 117475 h 5080000"/>
                <a:gd name="connsiteX6" fmla="*/ 50349 w 4449991"/>
                <a:gd name="connsiteY6" fmla="*/ 891721 h 5080000"/>
                <a:gd name="connsiteX7" fmla="*/ 643621 w 4449991"/>
                <a:gd name="connsiteY7" fmla="*/ 3377292 h 5080000"/>
                <a:gd name="connsiteX8" fmla="*/ 1387143 w 4449991"/>
                <a:gd name="connsiteY8" fmla="*/ 4562269 h 5080000"/>
                <a:gd name="connsiteX9" fmla="*/ 1931309 w 4449991"/>
                <a:gd name="connsiteY9" fmla="*/ 5080000 h 5080000"/>
                <a:gd name="connsiteX0" fmla="*/ 1941043 w 4459725"/>
                <a:gd name="connsiteY0" fmla="*/ 5080000 h 5080000"/>
                <a:gd name="connsiteX1" fmla="*/ 2406527 w 4459725"/>
                <a:gd name="connsiteY1" fmla="*/ 4691083 h 5080000"/>
                <a:gd name="connsiteX2" fmla="*/ 4459725 w 4459725"/>
                <a:gd name="connsiteY2" fmla="*/ 1533072 h 5080000"/>
                <a:gd name="connsiteX3" fmla="*/ 2810994 w 4459725"/>
                <a:gd name="connsiteY3" fmla="*/ 641804 h 5080000"/>
                <a:gd name="connsiteX4" fmla="*/ 2268068 w 4459725"/>
                <a:gd name="connsiteY4" fmla="*/ 0 h 5080000"/>
                <a:gd name="connsiteX5" fmla="*/ 2010893 w 4459725"/>
                <a:gd name="connsiteY5" fmla="*/ 117475 h 5080000"/>
                <a:gd name="connsiteX6" fmla="*/ 60083 w 4459725"/>
                <a:gd name="connsiteY6" fmla="*/ 891721 h 5080000"/>
                <a:gd name="connsiteX7" fmla="*/ 526355 w 4459725"/>
                <a:gd name="connsiteY7" fmla="*/ 3008992 h 5080000"/>
                <a:gd name="connsiteX8" fmla="*/ 1396877 w 4459725"/>
                <a:gd name="connsiteY8" fmla="*/ 4562269 h 5080000"/>
                <a:gd name="connsiteX9" fmla="*/ 1941043 w 4459725"/>
                <a:gd name="connsiteY9" fmla="*/ 5080000 h 5080000"/>
                <a:gd name="connsiteX0" fmla="*/ 2011010 w 4529692"/>
                <a:gd name="connsiteY0" fmla="*/ 5080000 h 5080000"/>
                <a:gd name="connsiteX1" fmla="*/ 2476494 w 4529692"/>
                <a:gd name="connsiteY1" fmla="*/ 4691083 h 5080000"/>
                <a:gd name="connsiteX2" fmla="*/ 4529692 w 4529692"/>
                <a:gd name="connsiteY2" fmla="*/ 1533072 h 5080000"/>
                <a:gd name="connsiteX3" fmla="*/ 2880961 w 4529692"/>
                <a:gd name="connsiteY3" fmla="*/ 641804 h 5080000"/>
                <a:gd name="connsiteX4" fmla="*/ 2338035 w 4529692"/>
                <a:gd name="connsiteY4" fmla="*/ 0 h 5080000"/>
                <a:gd name="connsiteX5" fmla="*/ 2080860 w 4529692"/>
                <a:gd name="connsiteY5" fmla="*/ 117475 h 5080000"/>
                <a:gd name="connsiteX6" fmla="*/ 53850 w 4529692"/>
                <a:gd name="connsiteY6" fmla="*/ 904421 h 5080000"/>
                <a:gd name="connsiteX7" fmla="*/ 596322 w 4529692"/>
                <a:gd name="connsiteY7" fmla="*/ 3008992 h 5080000"/>
                <a:gd name="connsiteX8" fmla="*/ 1466844 w 4529692"/>
                <a:gd name="connsiteY8" fmla="*/ 4562269 h 5080000"/>
                <a:gd name="connsiteX9" fmla="*/ 2011010 w 4529692"/>
                <a:gd name="connsiteY9" fmla="*/ 5080000 h 5080000"/>
                <a:gd name="connsiteX0" fmla="*/ 2011010 w 4529692"/>
                <a:gd name="connsiteY0" fmla="*/ 5080000 h 5080000"/>
                <a:gd name="connsiteX1" fmla="*/ 2476494 w 4529692"/>
                <a:gd name="connsiteY1" fmla="*/ 4691083 h 5080000"/>
                <a:gd name="connsiteX2" fmla="*/ 4529692 w 4529692"/>
                <a:gd name="connsiteY2" fmla="*/ 1533072 h 5080000"/>
                <a:gd name="connsiteX3" fmla="*/ 2880961 w 4529692"/>
                <a:gd name="connsiteY3" fmla="*/ 641804 h 5080000"/>
                <a:gd name="connsiteX4" fmla="*/ 2338035 w 4529692"/>
                <a:gd name="connsiteY4" fmla="*/ 0 h 5080000"/>
                <a:gd name="connsiteX5" fmla="*/ 2080860 w 4529692"/>
                <a:gd name="connsiteY5" fmla="*/ 117475 h 5080000"/>
                <a:gd name="connsiteX6" fmla="*/ 53850 w 4529692"/>
                <a:gd name="connsiteY6" fmla="*/ 904421 h 5080000"/>
                <a:gd name="connsiteX7" fmla="*/ 596322 w 4529692"/>
                <a:gd name="connsiteY7" fmla="*/ 3008992 h 5080000"/>
                <a:gd name="connsiteX8" fmla="*/ 1466844 w 4529692"/>
                <a:gd name="connsiteY8" fmla="*/ 4562269 h 5080000"/>
                <a:gd name="connsiteX9" fmla="*/ 2011010 w 4529692"/>
                <a:gd name="connsiteY9" fmla="*/ 5080000 h 5080000"/>
                <a:gd name="connsiteX0" fmla="*/ 2011010 w 4529692"/>
                <a:gd name="connsiteY0" fmla="*/ 5080000 h 5080000"/>
                <a:gd name="connsiteX1" fmla="*/ 2476494 w 4529692"/>
                <a:gd name="connsiteY1" fmla="*/ 4691083 h 5080000"/>
                <a:gd name="connsiteX2" fmla="*/ 4529692 w 4529692"/>
                <a:gd name="connsiteY2" fmla="*/ 1533072 h 5080000"/>
                <a:gd name="connsiteX3" fmla="*/ 2880961 w 4529692"/>
                <a:gd name="connsiteY3" fmla="*/ 641804 h 5080000"/>
                <a:gd name="connsiteX4" fmla="*/ 2338035 w 4529692"/>
                <a:gd name="connsiteY4" fmla="*/ 0 h 5080000"/>
                <a:gd name="connsiteX5" fmla="*/ 2080860 w 4529692"/>
                <a:gd name="connsiteY5" fmla="*/ 117475 h 5080000"/>
                <a:gd name="connsiteX6" fmla="*/ 53850 w 4529692"/>
                <a:gd name="connsiteY6" fmla="*/ 904421 h 5080000"/>
                <a:gd name="connsiteX7" fmla="*/ 596322 w 4529692"/>
                <a:gd name="connsiteY7" fmla="*/ 3008992 h 5080000"/>
                <a:gd name="connsiteX8" fmla="*/ 1466844 w 4529692"/>
                <a:gd name="connsiteY8" fmla="*/ 4562269 h 5080000"/>
                <a:gd name="connsiteX9" fmla="*/ 2011010 w 4529692"/>
                <a:gd name="connsiteY9" fmla="*/ 5080000 h 5080000"/>
                <a:gd name="connsiteX0" fmla="*/ 1957160 w 4475842"/>
                <a:gd name="connsiteY0" fmla="*/ 5080000 h 5080000"/>
                <a:gd name="connsiteX1" fmla="*/ 2422644 w 4475842"/>
                <a:gd name="connsiteY1" fmla="*/ 4691083 h 5080000"/>
                <a:gd name="connsiteX2" fmla="*/ 4475842 w 4475842"/>
                <a:gd name="connsiteY2" fmla="*/ 1533072 h 5080000"/>
                <a:gd name="connsiteX3" fmla="*/ 2827111 w 4475842"/>
                <a:gd name="connsiteY3" fmla="*/ 641804 h 5080000"/>
                <a:gd name="connsiteX4" fmla="*/ 2284185 w 4475842"/>
                <a:gd name="connsiteY4" fmla="*/ 0 h 5080000"/>
                <a:gd name="connsiteX5" fmla="*/ 2027010 w 4475842"/>
                <a:gd name="connsiteY5" fmla="*/ 117475 h 5080000"/>
                <a:gd name="connsiteX6" fmla="*/ 0 w 4475842"/>
                <a:gd name="connsiteY6" fmla="*/ 904421 h 5080000"/>
                <a:gd name="connsiteX7" fmla="*/ 542472 w 4475842"/>
                <a:gd name="connsiteY7" fmla="*/ 3008992 h 5080000"/>
                <a:gd name="connsiteX8" fmla="*/ 1412994 w 4475842"/>
                <a:gd name="connsiteY8" fmla="*/ 4562269 h 5080000"/>
                <a:gd name="connsiteX9" fmla="*/ 1957160 w 4475842"/>
                <a:gd name="connsiteY9" fmla="*/ 5080000 h 5080000"/>
                <a:gd name="connsiteX0" fmla="*/ 1957160 w 4475842"/>
                <a:gd name="connsiteY0" fmla="*/ 5080000 h 5080000"/>
                <a:gd name="connsiteX1" fmla="*/ 2422644 w 4475842"/>
                <a:gd name="connsiteY1" fmla="*/ 4691083 h 5080000"/>
                <a:gd name="connsiteX2" fmla="*/ 4475842 w 4475842"/>
                <a:gd name="connsiteY2" fmla="*/ 1533072 h 5080000"/>
                <a:gd name="connsiteX3" fmla="*/ 2827111 w 4475842"/>
                <a:gd name="connsiteY3" fmla="*/ 641804 h 5080000"/>
                <a:gd name="connsiteX4" fmla="*/ 2284185 w 4475842"/>
                <a:gd name="connsiteY4" fmla="*/ 0 h 5080000"/>
                <a:gd name="connsiteX5" fmla="*/ 2027010 w 4475842"/>
                <a:gd name="connsiteY5" fmla="*/ 117475 h 5080000"/>
                <a:gd name="connsiteX6" fmla="*/ 0 w 4475842"/>
                <a:gd name="connsiteY6" fmla="*/ 904421 h 5080000"/>
                <a:gd name="connsiteX7" fmla="*/ 466272 w 4475842"/>
                <a:gd name="connsiteY7" fmla="*/ 2920092 h 5080000"/>
                <a:gd name="connsiteX8" fmla="*/ 1412994 w 4475842"/>
                <a:gd name="connsiteY8" fmla="*/ 4562269 h 5080000"/>
                <a:gd name="connsiteX9" fmla="*/ 1957160 w 4475842"/>
                <a:gd name="connsiteY9" fmla="*/ 5080000 h 5080000"/>
                <a:gd name="connsiteX0" fmla="*/ 1957160 w 4475842"/>
                <a:gd name="connsiteY0" fmla="*/ 5080000 h 5080000"/>
                <a:gd name="connsiteX1" fmla="*/ 2422644 w 4475842"/>
                <a:gd name="connsiteY1" fmla="*/ 4691083 h 5080000"/>
                <a:gd name="connsiteX2" fmla="*/ 4475842 w 4475842"/>
                <a:gd name="connsiteY2" fmla="*/ 1533072 h 5080000"/>
                <a:gd name="connsiteX3" fmla="*/ 2827111 w 4475842"/>
                <a:gd name="connsiteY3" fmla="*/ 641804 h 5080000"/>
                <a:gd name="connsiteX4" fmla="*/ 2284185 w 4475842"/>
                <a:gd name="connsiteY4" fmla="*/ 0 h 5080000"/>
                <a:gd name="connsiteX5" fmla="*/ 2027010 w 4475842"/>
                <a:gd name="connsiteY5" fmla="*/ 117475 h 5080000"/>
                <a:gd name="connsiteX6" fmla="*/ 0 w 4475842"/>
                <a:gd name="connsiteY6" fmla="*/ 904421 h 5080000"/>
                <a:gd name="connsiteX7" fmla="*/ 466272 w 4475842"/>
                <a:gd name="connsiteY7" fmla="*/ 2920092 h 5080000"/>
                <a:gd name="connsiteX8" fmla="*/ 1412994 w 4475842"/>
                <a:gd name="connsiteY8" fmla="*/ 4562269 h 5080000"/>
                <a:gd name="connsiteX9" fmla="*/ 1957160 w 4475842"/>
                <a:gd name="connsiteY9" fmla="*/ 5080000 h 5080000"/>
                <a:gd name="connsiteX0" fmla="*/ 1957160 w 4475842"/>
                <a:gd name="connsiteY0" fmla="*/ 5080000 h 5080000"/>
                <a:gd name="connsiteX1" fmla="*/ 2422644 w 4475842"/>
                <a:gd name="connsiteY1" fmla="*/ 4691083 h 5080000"/>
                <a:gd name="connsiteX2" fmla="*/ 4475842 w 4475842"/>
                <a:gd name="connsiteY2" fmla="*/ 1533072 h 5080000"/>
                <a:gd name="connsiteX3" fmla="*/ 2827111 w 4475842"/>
                <a:gd name="connsiteY3" fmla="*/ 641804 h 5080000"/>
                <a:gd name="connsiteX4" fmla="*/ 2284185 w 4475842"/>
                <a:gd name="connsiteY4" fmla="*/ 0 h 5080000"/>
                <a:gd name="connsiteX5" fmla="*/ 2027010 w 4475842"/>
                <a:gd name="connsiteY5" fmla="*/ 117475 h 5080000"/>
                <a:gd name="connsiteX6" fmla="*/ 0 w 4475842"/>
                <a:gd name="connsiteY6" fmla="*/ 904421 h 5080000"/>
                <a:gd name="connsiteX7" fmla="*/ 542472 w 4475842"/>
                <a:gd name="connsiteY7" fmla="*/ 3123292 h 5080000"/>
                <a:gd name="connsiteX8" fmla="*/ 1412994 w 4475842"/>
                <a:gd name="connsiteY8" fmla="*/ 4562269 h 5080000"/>
                <a:gd name="connsiteX9" fmla="*/ 1957160 w 4475842"/>
                <a:gd name="connsiteY9" fmla="*/ 5080000 h 5080000"/>
                <a:gd name="connsiteX0" fmla="*/ 1957160 w 4475842"/>
                <a:gd name="connsiteY0" fmla="*/ 5080000 h 5080000"/>
                <a:gd name="connsiteX1" fmla="*/ 2422644 w 4475842"/>
                <a:gd name="connsiteY1" fmla="*/ 4691083 h 5080000"/>
                <a:gd name="connsiteX2" fmla="*/ 4475842 w 4475842"/>
                <a:gd name="connsiteY2" fmla="*/ 1533072 h 5080000"/>
                <a:gd name="connsiteX3" fmla="*/ 2827111 w 4475842"/>
                <a:gd name="connsiteY3" fmla="*/ 641804 h 5080000"/>
                <a:gd name="connsiteX4" fmla="*/ 2284185 w 4475842"/>
                <a:gd name="connsiteY4" fmla="*/ 0 h 5080000"/>
                <a:gd name="connsiteX5" fmla="*/ 2027010 w 4475842"/>
                <a:gd name="connsiteY5" fmla="*/ 117475 h 5080000"/>
                <a:gd name="connsiteX6" fmla="*/ 0 w 4475842"/>
                <a:gd name="connsiteY6" fmla="*/ 904421 h 5080000"/>
                <a:gd name="connsiteX7" fmla="*/ 542472 w 4475842"/>
                <a:gd name="connsiteY7" fmla="*/ 3123292 h 5080000"/>
                <a:gd name="connsiteX8" fmla="*/ 1412994 w 4475842"/>
                <a:gd name="connsiteY8" fmla="*/ 4562269 h 5080000"/>
                <a:gd name="connsiteX9" fmla="*/ 1957160 w 4475842"/>
                <a:gd name="connsiteY9" fmla="*/ 5080000 h 5080000"/>
                <a:gd name="connsiteX0" fmla="*/ 1957160 w 4475842"/>
                <a:gd name="connsiteY0" fmla="*/ 5080000 h 5080000"/>
                <a:gd name="connsiteX1" fmla="*/ 2422644 w 4475842"/>
                <a:gd name="connsiteY1" fmla="*/ 4691083 h 5080000"/>
                <a:gd name="connsiteX2" fmla="*/ 4475842 w 4475842"/>
                <a:gd name="connsiteY2" fmla="*/ 1533072 h 5080000"/>
                <a:gd name="connsiteX3" fmla="*/ 2827111 w 4475842"/>
                <a:gd name="connsiteY3" fmla="*/ 641804 h 5080000"/>
                <a:gd name="connsiteX4" fmla="*/ 2284185 w 4475842"/>
                <a:gd name="connsiteY4" fmla="*/ 0 h 5080000"/>
                <a:gd name="connsiteX5" fmla="*/ 2027010 w 4475842"/>
                <a:gd name="connsiteY5" fmla="*/ 117475 h 5080000"/>
                <a:gd name="connsiteX6" fmla="*/ 0 w 4475842"/>
                <a:gd name="connsiteY6" fmla="*/ 904421 h 5080000"/>
                <a:gd name="connsiteX7" fmla="*/ 542472 w 4475842"/>
                <a:gd name="connsiteY7" fmla="*/ 3123292 h 5080000"/>
                <a:gd name="connsiteX8" fmla="*/ 1412994 w 4475842"/>
                <a:gd name="connsiteY8" fmla="*/ 4562269 h 5080000"/>
                <a:gd name="connsiteX9" fmla="*/ 1957160 w 4475842"/>
                <a:gd name="connsiteY9" fmla="*/ 5080000 h 5080000"/>
                <a:gd name="connsiteX0" fmla="*/ 1932704 w 4475842"/>
                <a:gd name="connsiteY0" fmla="*/ 5104456 h 5104456"/>
                <a:gd name="connsiteX1" fmla="*/ 2422644 w 4475842"/>
                <a:gd name="connsiteY1" fmla="*/ 4691083 h 5104456"/>
                <a:gd name="connsiteX2" fmla="*/ 4475842 w 4475842"/>
                <a:gd name="connsiteY2" fmla="*/ 1533072 h 5104456"/>
                <a:gd name="connsiteX3" fmla="*/ 2827111 w 4475842"/>
                <a:gd name="connsiteY3" fmla="*/ 641804 h 5104456"/>
                <a:gd name="connsiteX4" fmla="*/ 2284185 w 4475842"/>
                <a:gd name="connsiteY4" fmla="*/ 0 h 5104456"/>
                <a:gd name="connsiteX5" fmla="*/ 2027010 w 4475842"/>
                <a:gd name="connsiteY5" fmla="*/ 117475 h 5104456"/>
                <a:gd name="connsiteX6" fmla="*/ 0 w 4475842"/>
                <a:gd name="connsiteY6" fmla="*/ 904421 h 5104456"/>
                <a:gd name="connsiteX7" fmla="*/ 542472 w 4475842"/>
                <a:gd name="connsiteY7" fmla="*/ 3123292 h 5104456"/>
                <a:gd name="connsiteX8" fmla="*/ 1412994 w 4475842"/>
                <a:gd name="connsiteY8" fmla="*/ 4562269 h 5104456"/>
                <a:gd name="connsiteX9" fmla="*/ 1932704 w 4475842"/>
                <a:gd name="connsiteY9" fmla="*/ 5104456 h 5104456"/>
                <a:gd name="connsiteX0" fmla="*/ 1932704 w 4475842"/>
                <a:gd name="connsiteY0" fmla="*/ 5104456 h 5108321"/>
                <a:gd name="connsiteX1" fmla="*/ 2422644 w 4475842"/>
                <a:gd name="connsiteY1" fmla="*/ 4691083 h 5108321"/>
                <a:gd name="connsiteX2" fmla="*/ 4475842 w 4475842"/>
                <a:gd name="connsiteY2" fmla="*/ 1533072 h 5108321"/>
                <a:gd name="connsiteX3" fmla="*/ 2827111 w 4475842"/>
                <a:gd name="connsiteY3" fmla="*/ 641804 h 5108321"/>
                <a:gd name="connsiteX4" fmla="*/ 2284185 w 4475842"/>
                <a:gd name="connsiteY4" fmla="*/ 0 h 5108321"/>
                <a:gd name="connsiteX5" fmla="*/ 2027010 w 4475842"/>
                <a:gd name="connsiteY5" fmla="*/ 117475 h 5108321"/>
                <a:gd name="connsiteX6" fmla="*/ 0 w 4475842"/>
                <a:gd name="connsiteY6" fmla="*/ 904421 h 5108321"/>
                <a:gd name="connsiteX7" fmla="*/ 542472 w 4475842"/>
                <a:gd name="connsiteY7" fmla="*/ 3123292 h 5108321"/>
                <a:gd name="connsiteX8" fmla="*/ 1412994 w 4475842"/>
                <a:gd name="connsiteY8" fmla="*/ 4562269 h 5108321"/>
                <a:gd name="connsiteX9" fmla="*/ 1758547 w 4475842"/>
                <a:gd name="connsiteY9" fmla="*/ 4878932 h 5108321"/>
                <a:gd name="connsiteX10" fmla="*/ 1932704 w 4475842"/>
                <a:gd name="connsiteY10" fmla="*/ 5104456 h 5108321"/>
                <a:gd name="connsiteX0" fmla="*/ 1932704 w 4475842"/>
                <a:gd name="connsiteY0" fmla="*/ 5104456 h 5104456"/>
                <a:gd name="connsiteX1" fmla="*/ 2422644 w 4475842"/>
                <a:gd name="connsiteY1" fmla="*/ 4691083 h 5104456"/>
                <a:gd name="connsiteX2" fmla="*/ 4475842 w 4475842"/>
                <a:gd name="connsiteY2" fmla="*/ 1533072 h 5104456"/>
                <a:gd name="connsiteX3" fmla="*/ 2827111 w 4475842"/>
                <a:gd name="connsiteY3" fmla="*/ 641804 h 5104456"/>
                <a:gd name="connsiteX4" fmla="*/ 2284185 w 4475842"/>
                <a:gd name="connsiteY4" fmla="*/ 0 h 5104456"/>
                <a:gd name="connsiteX5" fmla="*/ 2027010 w 4475842"/>
                <a:gd name="connsiteY5" fmla="*/ 117475 h 5104456"/>
                <a:gd name="connsiteX6" fmla="*/ 0 w 4475842"/>
                <a:gd name="connsiteY6" fmla="*/ 904421 h 5104456"/>
                <a:gd name="connsiteX7" fmla="*/ 542472 w 4475842"/>
                <a:gd name="connsiteY7" fmla="*/ 3123292 h 5104456"/>
                <a:gd name="connsiteX8" fmla="*/ 1412994 w 4475842"/>
                <a:gd name="connsiteY8" fmla="*/ 4562269 h 5104456"/>
                <a:gd name="connsiteX9" fmla="*/ 1932704 w 4475842"/>
                <a:gd name="connsiteY9" fmla="*/ 5104456 h 5104456"/>
                <a:gd name="connsiteX0" fmla="*/ 1932704 w 4475842"/>
                <a:gd name="connsiteY0" fmla="*/ 5104456 h 5104456"/>
                <a:gd name="connsiteX1" fmla="*/ 2422644 w 4475842"/>
                <a:gd name="connsiteY1" fmla="*/ 4691083 h 5104456"/>
                <a:gd name="connsiteX2" fmla="*/ 4475842 w 4475842"/>
                <a:gd name="connsiteY2" fmla="*/ 1533072 h 5104456"/>
                <a:gd name="connsiteX3" fmla="*/ 2827111 w 4475842"/>
                <a:gd name="connsiteY3" fmla="*/ 641804 h 5104456"/>
                <a:gd name="connsiteX4" fmla="*/ 2284185 w 4475842"/>
                <a:gd name="connsiteY4" fmla="*/ 0 h 5104456"/>
                <a:gd name="connsiteX5" fmla="*/ 2027010 w 4475842"/>
                <a:gd name="connsiteY5" fmla="*/ 117475 h 5104456"/>
                <a:gd name="connsiteX6" fmla="*/ 0 w 4475842"/>
                <a:gd name="connsiteY6" fmla="*/ 904421 h 5104456"/>
                <a:gd name="connsiteX7" fmla="*/ 542472 w 4475842"/>
                <a:gd name="connsiteY7" fmla="*/ 3123292 h 5104456"/>
                <a:gd name="connsiteX8" fmla="*/ 1412994 w 4475842"/>
                <a:gd name="connsiteY8" fmla="*/ 4562269 h 5104456"/>
                <a:gd name="connsiteX9" fmla="*/ 1932704 w 4475842"/>
                <a:gd name="connsiteY9" fmla="*/ 5104456 h 5104456"/>
                <a:gd name="connsiteX0" fmla="*/ 1932704 w 4475842"/>
                <a:gd name="connsiteY0" fmla="*/ 5104456 h 5104456"/>
                <a:gd name="connsiteX1" fmla="*/ 2422644 w 4475842"/>
                <a:gd name="connsiteY1" fmla="*/ 4691083 h 5104456"/>
                <a:gd name="connsiteX2" fmla="*/ 4475842 w 4475842"/>
                <a:gd name="connsiteY2" fmla="*/ 1533072 h 5104456"/>
                <a:gd name="connsiteX3" fmla="*/ 2827111 w 4475842"/>
                <a:gd name="connsiteY3" fmla="*/ 641804 h 5104456"/>
                <a:gd name="connsiteX4" fmla="*/ 2284185 w 4475842"/>
                <a:gd name="connsiteY4" fmla="*/ 0 h 5104456"/>
                <a:gd name="connsiteX5" fmla="*/ 2027010 w 4475842"/>
                <a:gd name="connsiteY5" fmla="*/ 117475 h 5104456"/>
                <a:gd name="connsiteX6" fmla="*/ 0 w 4475842"/>
                <a:gd name="connsiteY6" fmla="*/ 904421 h 5104456"/>
                <a:gd name="connsiteX7" fmla="*/ 542472 w 4475842"/>
                <a:gd name="connsiteY7" fmla="*/ 3123292 h 5104456"/>
                <a:gd name="connsiteX8" fmla="*/ 1412994 w 4475842"/>
                <a:gd name="connsiteY8" fmla="*/ 4562269 h 5104456"/>
                <a:gd name="connsiteX9" fmla="*/ 1932704 w 4475842"/>
                <a:gd name="connsiteY9" fmla="*/ 5104456 h 5104456"/>
                <a:gd name="connsiteX0" fmla="*/ 2018299 w 4561437"/>
                <a:gd name="connsiteY0" fmla="*/ 5104456 h 5104456"/>
                <a:gd name="connsiteX1" fmla="*/ 2508239 w 4561437"/>
                <a:gd name="connsiteY1" fmla="*/ 4691083 h 5104456"/>
                <a:gd name="connsiteX2" fmla="*/ 4561437 w 4561437"/>
                <a:gd name="connsiteY2" fmla="*/ 1533072 h 5104456"/>
                <a:gd name="connsiteX3" fmla="*/ 2912706 w 4561437"/>
                <a:gd name="connsiteY3" fmla="*/ 641804 h 5104456"/>
                <a:gd name="connsiteX4" fmla="*/ 2369780 w 4561437"/>
                <a:gd name="connsiteY4" fmla="*/ 0 h 5104456"/>
                <a:gd name="connsiteX5" fmla="*/ 2112605 w 4561437"/>
                <a:gd name="connsiteY5" fmla="*/ 117475 h 5104456"/>
                <a:gd name="connsiteX6" fmla="*/ 0 w 4561437"/>
                <a:gd name="connsiteY6" fmla="*/ 904421 h 5104456"/>
                <a:gd name="connsiteX7" fmla="*/ 628067 w 4561437"/>
                <a:gd name="connsiteY7" fmla="*/ 3123292 h 5104456"/>
                <a:gd name="connsiteX8" fmla="*/ 1498589 w 4561437"/>
                <a:gd name="connsiteY8" fmla="*/ 4562269 h 5104456"/>
                <a:gd name="connsiteX9" fmla="*/ 2018299 w 4561437"/>
                <a:gd name="connsiteY9" fmla="*/ 5104456 h 5104456"/>
                <a:gd name="connsiteX0" fmla="*/ 2018299 w 4561437"/>
                <a:gd name="connsiteY0" fmla="*/ 5104456 h 5104456"/>
                <a:gd name="connsiteX1" fmla="*/ 2508239 w 4561437"/>
                <a:gd name="connsiteY1" fmla="*/ 4691083 h 5104456"/>
                <a:gd name="connsiteX2" fmla="*/ 4561437 w 4561437"/>
                <a:gd name="connsiteY2" fmla="*/ 1533072 h 5104456"/>
                <a:gd name="connsiteX3" fmla="*/ 2912706 w 4561437"/>
                <a:gd name="connsiteY3" fmla="*/ 641804 h 5104456"/>
                <a:gd name="connsiteX4" fmla="*/ 2369780 w 4561437"/>
                <a:gd name="connsiteY4" fmla="*/ 0 h 5104456"/>
                <a:gd name="connsiteX5" fmla="*/ 2112605 w 4561437"/>
                <a:gd name="connsiteY5" fmla="*/ 117475 h 5104456"/>
                <a:gd name="connsiteX6" fmla="*/ 0 w 4561437"/>
                <a:gd name="connsiteY6" fmla="*/ 904421 h 5104456"/>
                <a:gd name="connsiteX7" fmla="*/ 566928 w 4561437"/>
                <a:gd name="connsiteY7" fmla="*/ 3123293 h 5104456"/>
                <a:gd name="connsiteX8" fmla="*/ 1498589 w 4561437"/>
                <a:gd name="connsiteY8" fmla="*/ 4562269 h 5104456"/>
                <a:gd name="connsiteX9" fmla="*/ 2018299 w 4561437"/>
                <a:gd name="connsiteY9" fmla="*/ 5104456 h 5104456"/>
                <a:gd name="connsiteX0" fmla="*/ 2018299 w 4561437"/>
                <a:gd name="connsiteY0" fmla="*/ 5104456 h 5104456"/>
                <a:gd name="connsiteX1" fmla="*/ 2508239 w 4561437"/>
                <a:gd name="connsiteY1" fmla="*/ 4691083 h 5104456"/>
                <a:gd name="connsiteX2" fmla="*/ 4561437 w 4561437"/>
                <a:gd name="connsiteY2" fmla="*/ 1533072 h 5104456"/>
                <a:gd name="connsiteX3" fmla="*/ 2912706 w 4561437"/>
                <a:gd name="connsiteY3" fmla="*/ 641804 h 5104456"/>
                <a:gd name="connsiteX4" fmla="*/ 2369780 w 4561437"/>
                <a:gd name="connsiteY4" fmla="*/ 0 h 5104456"/>
                <a:gd name="connsiteX5" fmla="*/ 2112605 w 4561437"/>
                <a:gd name="connsiteY5" fmla="*/ 117475 h 5104456"/>
                <a:gd name="connsiteX6" fmla="*/ 0 w 4561437"/>
                <a:gd name="connsiteY6" fmla="*/ 904421 h 5104456"/>
                <a:gd name="connsiteX7" fmla="*/ 566928 w 4561437"/>
                <a:gd name="connsiteY7" fmla="*/ 3123293 h 5104456"/>
                <a:gd name="connsiteX8" fmla="*/ 1498589 w 4561437"/>
                <a:gd name="connsiteY8" fmla="*/ 4562269 h 5104456"/>
                <a:gd name="connsiteX9" fmla="*/ 2018299 w 4561437"/>
                <a:gd name="connsiteY9" fmla="*/ 5104456 h 5104456"/>
                <a:gd name="connsiteX0" fmla="*/ 2018299 w 4561437"/>
                <a:gd name="connsiteY0" fmla="*/ 5104456 h 5104456"/>
                <a:gd name="connsiteX1" fmla="*/ 2508239 w 4561437"/>
                <a:gd name="connsiteY1" fmla="*/ 4691083 h 5104456"/>
                <a:gd name="connsiteX2" fmla="*/ 4561437 w 4561437"/>
                <a:gd name="connsiteY2" fmla="*/ 1533072 h 5104456"/>
                <a:gd name="connsiteX3" fmla="*/ 2912706 w 4561437"/>
                <a:gd name="connsiteY3" fmla="*/ 641804 h 5104456"/>
                <a:gd name="connsiteX4" fmla="*/ 2369780 w 4561437"/>
                <a:gd name="connsiteY4" fmla="*/ 0 h 5104456"/>
                <a:gd name="connsiteX5" fmla="*/ 2112605 w 4561437"/>
                <a:gd name="connsiteY5" fmla="*/ 117475 h 5104456"/>
                <a:gd name="connsiteX6" fmla="*/ 0 w 4561437"/>
                <a:gd name="connsiteY6" fmla="*/ 904421 h 5104456"/>
                <a:gd name="connsiteX7" fmla="*/ 566928 w 4561437"/>
                <a:gd name="connsiteY7" fmla="*/ 3123293 h 5104456"/>
                <a:gd name="connsiteX8" fmla="*/ 1498589 w 4561437"/>
                <a:gd name="connsiteY8" fmla="*/ 4562269 h 5104456"/>
                <a:gd name="connsiteX9" fmla="*/ 2018299 w 4561437"/>
                <a:gd name="connsiteY9" fmla="*/ 5104456 h 5104456"/>
                <a:gd name="connsiteX0" fmla="*/ 2018299 w 4561437"/>
                <a:gd name="connsiteY0" fmla="*/ 5104456 h 5104456"/>
                <a:gd name="connsiteX1" fmla="*/ 2508239 w 4561437"/>
                <a:gd name="connsiteY1" fmla="*/ 4691083 h 5104456"/>
                <a:gd name="connsiteX2" fmla="*/ 4561437 w 4561437"/>
                <a:gd name="connsiteY2" fmla="*/ 1533072 h 5104456"/>
                <a:gd name="connsiteX3" fmla="*/ 2912706 w 4561437"/>
                <a:gd name="connsiteY3" fmla="*/ 641804 h 5104456"/>
                <a:gd name="connsiteX4" fmla="*/ 2369780 w 4561437"/>
                <a:gd name="connsiteY4" fmla="*/ 0 h 5104456"/>
                <a:gd name="connsiteX5" fmla="*/ 2112605 w 4561437"/>
                <a:gd name="connsiteY5" fmla="*/ 117475 h 5104456"/>
                <a:gd name="connsiteX6" fmla="*/ 0 w 4561437"/>
                <a:gd name="connsiteY6" fmla="*/ 904421 h 5104456"/>
                <a:gd name="connsiteX7" fmla="*/ 566928 w 4561437"/>
                <a:gd name="connsiteY7" fmla="*/ 3123293 h 5104456"/>
                <a:gd name="connsiteX8" fmla="*/ 1498589 w 4561437"/>
                <a:gd name="connsiteY8" fmla="*/ 4562269 h 5104456"/>
                <a:gd name="connsiteX9" fmla="*/ 2018299 w 4561437"/>
                <a:gd name="connsiteY9" fmla="*/ 5104456 h 5104456"/>
                <a:gd name="connsiteX0" fmla="*/ 2018299 w 4561437"/>
                <a:gd name="connsiteY0" fmla="*/ 5104456 h 5104456"/>
                <a:gd name="connsiteX1" fmla="*/ 2508239 w 4561437"/>
                <a:gd name="connsiteY1" fmla="*/ 4691083 h 5104456"/>
                <a:gd name="connsiteX2" fmla="*/ 4561437 w 4561437"/>
                <a:gd name="connsiteY2" fmla="*/ 1533072 h 5104456"/>
                <a:gd name="connsiteX3" fmla="*/ 2912706 w 4561437"/>
                <a:gd name="connsiteY3" fmla="*/ 641804 h 5104456"/>
                <a:gd name="connsiteX4" fmla="*/ 2369780 w 4561437"/>
                <a:gd name="connsiteY4" fmla="*/ 0 h 5104456"/>
                <a:gd name="connsiteX5" fmla="*/ 0 w 4561437"/>
                <a:gd name="connsiteY5" fmla="*/ 904421 h 5104456"/>
                <a:gd name="connsiteX6" fmla="*/ 566928 w 4561437"/>
                <a:gd name="connsiteY6" fmla="*/ 3123293 h 5104456"/>
                <a:gd name="connsiteX7" fmla="*/ 1498589 w 4561437"/>
                <a:gd name="connsiteY7" fmla="*/ 4562269 h 5104456"/>
                <a:gd name="connsiteX8" fmla="*/ 2018299 w 4561437"/>
                <a:gd name="connsiteY8" fmla="*/ 5104456 h 51044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561437" h="5104456">
                  <a:moveTo>
                    <a:pt x="2018299" y="5104456"/>
                  </a:moveTo>
                  <a:cubicBezTo>
                    <a:pt x="2497724" y="4732981"/>
                    <a:pt x="2328852" y="4844012"/>
                    <a:pt x="2508239" y="4691083"/>
                  </a:cubicBezTo>
                  <a:lnTo>
                    <a:pt x="4561437" y="1533072"/>
                  </a:lnTo>
                  <a:cubicBezTo>
                    <a:pt x="3690257" y="1051716"/>
                    <a:pt x="3384420" y="919087"/>
                    <a:pt x="2912706" y="641804"/>
                  </a:cubicBezTo>
                  <a:cubicBezTo>
                    <a:pt x="2558164" y="378279"/>
                    <a:pt x="2628165" y="513897"/>
                    <a:pt x="2369780" y="0"/>
                  </a:cubicBezTo>
                  <a:lnTo>
                    <a:pt x="0" y="904421"/>
                  </a:lnTo>
                  <a:cubicBezTo>
                    <a:pt x="154744" y="2120824"/>
                    <a:pt x="515319" y="2963968"/>
                    <a:pt x="566928" y="3123293"/>
                  </a:cubicBezTo>
                  <a:cubicBezTo>
                    <a:pt x="631184" y="3261896"/>
                    <a:pt x="795327" y="3768066"/>
                    <a:pt x="1498589" y="4562269"/>
                  </a:cubicBezTo>
                  <a:cubicBezTo>
                    <a:pt x="1815889" y="4904692"/>
                    <a:pt x="1568783" y="4630555"/>
                    <a:pt x="2018299" y="5104456"/>
                  </a:cubicBezTo>
                  <a:close/>
                </a:path>
              </a:pathLst>
            </a:custGeom>
            <a:solidFill>
              <a:schemeClr val="accent1">
                <a:alpha val="48000"/>
              </a:schemeClr>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grpSp>
      <p:pic>
        <p:nvPicPr>
          <p:cNvPr id="22" name="Picture 21"/>
          <p:cNvPicPr>
            <a:picLocks noChangeAspect="1"/>
          </p:cNvPicPr>
          <p:nvPr/>
        </p:nvPicPr>
        <p:blipFill rotWithShape="1">
          <a:blip r:embed="rId4"/>
          <a:srcRect l="10283" t="14459" r="52300" b="6708"/>
          <a:stretch/>
        </p:blipFill>
        <p:spPr>
          <a:xfrm flipV="1">
            <a:off x="270662" y="0"/>
            <a:ext cx="1547089" cy="2196630"/>
          </a:xfrm>
          <a:prstGeom prst="rect">
            <a:avLst/>
          </a:prstGeom>
        </p:spPr>
      </p:pic>
      <p:grpSp>
        <p:nvGrpSpPr>
          <p:cNvPr id="26" name="Group 25"/>
          <p:cNvGrpSpPr/>
          <p:nvPr/>
        </p:nvGrpSpPr>
        <p:grpSpPr>
          <a:xfrm>
            <a:off x="8010052" y="1207914"/>
            <a:ext cx="2542635" cy="5312679"/>
            <a:chOff x="7993724" y="1456376"/>
            <a:chExt cx="2542635" cy="5312679"/>
          </a:xfrm>
        </p:grpSpPr>
        <p:pic>
          <p:nvPicPr>
            <p:cNvPr id="27" name="Picture 26"/>
            <p:cNvPicPr>
              <a:picLocks noChangeAspect="1"/>
            </p:cNvPicPr>
            <p:nvPr/>
          </p:nvPicPr>
          <p:blipFill rotWithShape="1">
            <a:blip r:embed="rId5"/>
            <a:srcRect t="48895" b="27725"/>
            <a:stretch/>
          </p:blipFill>
          <p:spPr>
            <a:xfrm>
              <a:off x="7993724" y="1456376"/>
              <a:ext cx="2456901" cy="1289957"/>
            </a:xfrm>
            <a:prstGeom prst="rect">
              <a:avLst/>
            </a:prstGeom>
          </p:spPr>
        </p:pic>
        <p:pic>
          <p:nvPicPr>
            <p:cNvPr id="28" name="Picture 27"/>
            <p:cNvPicPr>
              <a:picLocks noChangeAspect="1"/>
            </p:cNvPicPr>
            <p:nvPr/>
          </p:nvPicPr>
          <p:blipFill rotWithShape="1">
            <a:blip r:embed="rId5"/>
            <a:srcRect t="21367" b="56903"/>
            <a:stretch/>
          </p:blipFill>
          <p:spPr>
            <a:xfrm>
              <a:off x="8042711" y="2602323"/>
              <a:ext cx="2456901" cy="1198964"/>
            </a:xfrm>
            <a:prstGeom prst="rect">
              <a:avLst/>
            </a:prstGeom>
          </p:spPr>
        </p:pic>
        <p:pic>
          <p:nvPicPr>
            <p:cNvPr id="29" name="Picture 28"/>
            <p:cNvPicPr>
              <a:picLocks noChangeAspect="1"/>
            </p:cNvPicPr>
            <p:nvPr/>
          </p:nvPicPr>
          <p:blipFill rotWithShape="1">
            <a:blip r:embed="rId5"/>
            <a:srcRect t="-938" b="78447"/>
            <a:stretch/>
          </p:blipFill>
          <p:spPr>
            <a:xfrm>
              <a:off x="8042711" y="4022909"/>
              <a:ext cx="2456901" cy="1240971"/>
            </a:xfrm>
            <a:prstGeom prst="rect">
              <a:avLst/>
            </a:prstGeom>
          </p:spPr>
        </p:pic>
        <p:pic>
          <p:nvPicPr>
            <p:cNvPr id="30" name="Picture 29"/>
            <p:cNvPicPr>
              <a:picLocks noChangeAspect="1"/>
            </p:cNvPicPr>
            <p:nvPr/>
          </p:nvPicPr>
          <p:blipFill rotWithShape="1">
            <a:blip r:embed="rId5"/>
            <a:srcRect t="73492" b="-127"/>
            <a:stretch/>
          </p:blipFill>
          <p:spPr>
            <a:xfrm>
              <a:off x="8079458" y="5299485"/>
              <a:ext cx="2456901" cy="1469570"/>
            </a:xfrm>
            <a:prstGeom prst="rect">
              <a:avLst/>
            </a:prstGeom>
          </p:spPr>
        </p:pic>
      </p:grpSp>
      <p:sp>
        <p:nvSpPr>
          <p:cNvPr id="31" name="TextBox 30"/>
          <p:cNvSpPr txBox="1"/>
          <p:nvPr/>
        </p:nvSpPr>
        <p:spPr>
          <a:xfrm>
            <a:off x="8610600" y="3482059"/>
            <a:ext cx="1191160" cy="292388"/>
          </a:xfrm>
          <a:prstGeom prst="rect">
            <a:avLst/>
          </a:prstGeom>
          <a:noFill/>
        </p:spPr>
        <p:txBody>
          <a:bodyPr wrap="none" rtlCol="0">
            <a:spAutoFit/>
          </a:bodyPr>
          <a:lstStyle/>
          <a:p>
            <a:r>
              <a:rPr lang="ca-ES" sz="1300" dirty="0" smtClean="0"/>
              <a:t>Branch density</a:t>
            </a:r>
            <a:endParaRPr lang="en-GB" sz="1300" dirty="0"/>
          </a:p>
        </p:txBody>
      </p:sp>
      <p:sp>
        <p:nvSpPr>
          <p:cNvPr id="32" name="Title 1"/>
          <p:cNvSpPr txBox="1">
            <a:spLocks/>
          </p:cNvSpPr>
          <p:nvPr/>
        </p:nvSpPr>
        <p:spPr>
          <a:xfrm>
            <a:off x="1747024" y="81826"/>
            <a:ext cx="10515600"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3600" dirty="0" smtClean="0"/>
              <a:t>The exploration defines an efficiency morphospace</a:t>
            </a:r>
            <a:endParaRPr lang="en-US" sz="3600" dirty="0"/>
          </a:p>
        </p:txBody>
      </p:sp>
      <p:sp>
        <p:nvSpPr>
          <p:cNvPr id="4" name="Slide Number Placeholder 3"/>
          <p:cNvSpPr>
            <a:spLocks noGrp="1"/>
          </p:cNvSpPr>
          <p:nvPr>
            <p:ph type="sldNum" sz="quarter" idx="12"/>
          </p:nvPr>
        </p:nvSpPr>
        <p:spPr/>
        <p:txBody>
          <a:bodyPr/>
          <a:lstStyle/>
          <a:p>
            <a:fld id="{2BC1C898-5861-4646-8145-B26DFD443158}" type="slidenum">
              <a:rPr lang="en-US" smtClean="0"/>
              <a:t>33</a:t>
            </a:fld>
            <a:endParaRPr lang="en-US"/>
          </a:p>
        </p:txBody>
      </p:sp>
    </p:spTree>
    <p:extLst>
      <p:ext uri="{BB962C8B-B14F-4D97-AF65-F5344CB8AC3E}">
        <p14:creationId xmlns:p14="http://schemas.microsoft.com/office/powerpoint/2010/main" val="258041667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animation_sn">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14021" r="5880" b="7290"/>
          <a:stretch/>
        </p:blipFill>
        <p:spPr>
          <a:xfrm>
            <a:off x="9720795" y="1385874"/>
            <a:ext cx="2471205" cy="2018825"/>
          </a:xfrm>
          <a:prstGeom prst="rect">
            <a:avLst/>
          </a:prstGeom>
        </p:spPr>
      </p:pic>
      <p:grpSp>
        <p:nvGrpSpPr>
          <p:cNvPr id="3" name="Group 2"/>
          <p:cNvGrpSpPr/>
          <p:nvPr/>
        </p:nvGrpSpPr>
        <p:grpSpPr>
          <a:xfrm>
            <a:off x="2764744" y="2297917"/>
            <a:ext cx="7450780" cy="3833619"/>
            <a:chOff x="1653395" y="1868289"/>
            <a:chExt cx="8328805" cy="4029076"/>
          </a:xfrm>
        </p:grpSpPr>
        <p:pic>
          <p:nvPicPr>
            <p:cNvPr id="15" name="Picture 14"/>
            <p:cNvPicPr>
              <a:picLocks noChangeAspect="1"/>
            </p:cNvPicPr>
            <p:nvPr/>
          </p:nvPicPr>
          <p:blipFill rotWithShape="1">
            <a:blip r:embed="rId6"/>
            <a:srcRect t="13107"/>
            <a:stretch/>
          </p:blipFill>
          <p:spPr>
            <a:xfrm>
              <a:off x="1653395" y="1868289"/>
              <a:ext cx="4488316" cy="4029076"/>
            </a:xfrm>
            <a:prstGeom prst="rect">
              <a:avLst/>
            </a:prstGeom>
          </p:spPr>
        </p:pic>
        <p:pic>
          <p:nvPicPr>
            <p:cNvPr id="16" name="Picture 15"/>
            <p:cNvPicPr>
              <a:picLocks noChangeAspect="1"/>
            </p:cNvPicPr>
            <p:nvPr/>
          </p:nvPicPr>
          <p:blipFill rotWithShape="1">
            <a:blip r:embed="rId7"/>
            <a:srcRect l="7148" t="14530"/>
            <a:stretch/>
          </p:blipFill>
          <p:spPr>
            <a:xfrm>
              <a:off x="5814733" y="1934316"/>
              <a:ext cx="4167467" cy="3963049"/>
            </a:xfrm>
            <a:prstGeom prst="rect">
              <a:avLst/>
            </a:prstGeom>
          </p:spPr>
        </p:pic>
      </p:grpSp>
      <p:sp>
        <p:nvSpPr>
          <p:cNvPr id="47" name="Title 1"/>
          <p:cNvSpPr txBox="1">
            <a:spLocks/>
          </p:cNvSpPr>
          <p:nvPr/>
        </p:nvSpPr>
        <p:spPr>
          <a:xfrm>
            <a:off x="1737076" y="65759"/>
            <a:ext cx="995326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3600" dirty="0" smtClean="0"/>
              <a:t>Straightness and tree size explorations define Pareto fronts for routing efficiency and storage capacity</a:t>
            </a:r>
            <a:endParaRPr lang="en-US" sz="3600" dirty="0"/>
          </a:p>
        </p:txBody>
      </p:sp>
      <p:pic>
        <p:nvPicPr>
          <p:cNvPr id="48" name="Picture 47"/>
          <p:cNvPicPr>
            <a:picLocks noChangeAspect="1"/>
          </p:cNvPicPr>
          <p:nvPr/>
        </p:nvPicPr>
        <p:blipFill rotWithShape="1">
          <a:blip r:embed="rId8"/>
          <a:srcRect l="10283" t="14459" r="52300" b="6708"/>
          <a:stretch/>
        </p:blipFill>
        <p:spPr>
          <a:xfrm flipV="1">
            <a:off x="270662" y="0"/>
            <a:ext cx="1547089" cy="2196630"/>
          </a:xfrm>
          <a:prstGeom prst="rect">
            <a:avLst/>
          </a:prstGeom>
        </p:spPr>
      </p:pic>
      <p:grpSp>
        <p:nvGrpSpPr>
          <p:cNvPr id="49" name="Group 48"/>
          <p:cNvGrpSpPr/>
          <p:nvPr/>
        </p:nvGrpSpPr>
        <p:grpSpPr>
          <a:xfrm>
            <a:off x="258681" y="2453305"/>
            <a:ext cx="2456902" cy="3998909"/>
            <a:chOff x="207653" y="1535963"/>
            <a:chExt cx="2456902" cy="3998909"/>
          </a:xfrm>
        </p:grpSpPr>
        <p:grpSp>
          <p:nvGrpSpPr>
            <p:cNvPr id="50" name="Group 49"/>
            <p:cNvGrpSpPr/>
            <p:nvPr/>
          </p:nvGrpSpPr>
          <p:grpSpPr>
            <a:xfrm>
              <a:off x="251468" y="4180191"/>
              <a:ext cx="2321363" cy="1028447"/>
              <a:chOff x="275788" y="4494181"/>
              <a:chExt cx="2418459" cy="1071464"/>
            </a:xfrm>
          </p:grpSpPr>
          <p:pic>
            <p:nvPicPr>
              <p:cNvPr id="56" name="Picture 55"/>
              <p:cNvPicPr>
                <a:picLocks noChangeAspect="1"/>
              </p:cNvPicPr>
              <p:nvPr/>
            </p:nvPicPr>
            <p:blipFill rotWithShape="1">
              <a:blip r:embed="rId9">
                <a:clrChange>
                  <a:clrFrom>
                    <a:srgbClr val="FFFFFF"/>
                  </a:clrFrom>
                  <a:clrTo>
                    <a:srgbClr val="FFFFFF">
                      <a:alpha val="0"/>
                    </a:srgbClr>
                  </a:clrTo>
                </a:clrChange>
                <a:duotone>
                  <a:prstClr val="black"/>
                  <a:schemeClr val="accent3">
                    <a:tint val="45000"/>
                    <a:satMod val="400000"/>
                  </a:schemeClr>
                </a:duotone>
                <a:extLst>
                  <a:ext uri="{BEBA8EAE-BF5A-486C-A8C5-ECC9F3942E4B}">
                    <a14:imgProps xmlns:a14="http://schemas.microsoft.com/office/drawing/2010/main">
                      <a14:imgLayer r:embed="rId10">
                        <a14:imgEffect>
                          <a14:sharpenSoften amount="-50000"/>
                        </a14:imgEffect>
                      </a14:imgLayer>
                    </a14:imgProps>
                  </a:ext>
                </a:extLst>
              </a:blip>
              <a:srcRect l="17707" b="15231"/>
              <a:stretch/>
            </p:blipFill>
            <p:spPr>
              <a:xfrm>
                <a:off x="275788" y="4525607"/>
                <a:ext cx="1344009" cy="1038335"/>
              </a:xfrm>
              <a:prstGeom prst="rect">
                <a:avLst/>
              </a:prstGeom>
            </p:spPr>
          </p:pic>
          <p:pic>
            <p:nvPicPr>
              <p:cNvPr id="57" name="Picture 56"/>
              <p:cNvPicPr>
                <a:picLocks noChangeAspect="1"/>
              </p:cNvPicPr>
              <p:nvPr/>
            </p:nvPicPr>
            <p:blipFill rotWithShape="1">
              <a:blip r:embed="rId11">
                <a:clrChange>
                  <a:clrFrom>
                    <a:srgbClr val="FFFFFF"/>
                  </a:clrFrom>
                  <a:clrTo>
                    <a:srgbClr val="FFFFFF">
                      <a:alpha val="0"/>
                    </a:srgbClr>
                  </a:clrTo>
                </a:clrChange>
                <a:duotone>
                  <a:prstClr val="black"/>
                  <a:schemeClr val="accent3">
                    <a:tint val="45000"/>
                    <a:satMod val="400000"/>
                  </a:schemeClr>
                </a:duotone>
                <a:extLst>
                  <a:ext uri="{BEBA8EAE-BF5A-486C-A8C5-ECC9F3942E4B}">
                    <a14:imgProps xmlns:a14="http://schemas.microsoft.com/office/drawing/2010/main">
                      <a14:imgLayer r:embed="rId12">
                        <a14:imgEffect>
                          <a14:sharpenSoften amount="-50000"/>
                        </a14:imgEffect>
                      </a14:imgLayer>
                    </a14:imgProps>
                  </a:ext>
                </a:extLst>
              </a:blip>
              <a:srcRect l="20305" b="12526"/>
              <a:stretch/>
            </p:blipFill>
            <p:spPr>
              <a:xfrm>
                <a:off x="1392663" y="4494181"/>
                <a:ext cx="1301584" cy="1071464"/>
              </a:xfrm>
              <a:prstGeom prst="rect">
                <a:avLst/>
              </a:prstGeom>
            </p:spPr>
          </p:pic>
        </p:grpSp>
        <p:sp>
          <p:nvSpPr>
            <p:cNvPr id="51" name="TextBox 50"/>
            <p:cNvSpPr txBox="1"/>
            <p:nvPr/>
          </p:nvSpPr>
          <p:spPr>
            <a:xfrm>
              <a:off x="340183" y="5165540"/>
              <a:ext cx="2187715" cy="369332"/>
            </a:xfrm>
            <a:prstGeom prst="rect">
              <a:avLst/>
            </a:prstGeom>
            <a:noFill/>
          </p:spPr>
          <p:txBody>
            <a:bodyPr wrap="none" rtlCol="0">
              <a:spAutoFit/>
            </a:bodyPr>
            <a:lstStyle/>
            <a:p>
              <a:r>
                <a:rPr lang="ca-ES" dirty="0" smtClean="0">
                  <a:solidFill>
                    <a:schemeClr val="bg2">
                      <a:lumMod val="50000"/>
                    </a:schemeClr>
                  </a:solidFill>
                </a:rPr>
                <a:t>Dendrite straightness</a:t>
              </a:r>
              <a:endParaRPr lang="en-US" dirty="0">
                <a:solidFill>
                  <a:schemeClr val="bg2">
                    <a:lumMod val="50000"/>
                  </a:schemeClr>
                </a:solidFill>
              </a:endParaRPr>
            </a:p>
          </p:txBody>
        </p:sp>
        <p:pic>
          <p:nvPicPr>
            <p:cNvPr id="52" name="Picture 51"/>
            <p:cNvPicPr>
              <a:picLocks noChangeAspect="1"/>
            </p:cNvPicPr>
            <p:nvPr/>
          </p:nvPicPr>
          <p:blipFill rotWithShape="1">
            <a:blip r:embed="rId13">
              <a:duotone>
                <a:prstClr val="black"/>
                <a:srgbClr val="BE5108">
                  <a:tint val="45000"/>
                  <a:satMod val="400000"/>
                </a:srgbClr>
              </a:duotone>
              <a:extLst>
                <a:ext uri="{BEBA8EAE-BF5A-486C-A8C5-ECC9F3942E4B}">
                  <a14:imgProps xmlns:a14="http://schemas.microsoft.com/office/drawing/2010/main">
                    <a14:imgLayer r:embed="rId14">
                      <a14:imgEffect>
                        <a14:brightnessContrast bright="20000"/>
                      </a14:imgEffect>
                    </a14:imgLayer>
                  </a14:imgProps>
                </a:ext>
              </a:extLst>
            </a:blip>
            <a:srcRect t="21367" b="56753"/>
            <a:stretch/>
          </p:blipFill>
          <p:spPr>
            <a:xfrm>
              <a:off x="207654" y="1535963"/>
              <a:ext cx="2456901" cy="1207237"/>
            </a:xfrm>
            <a:prstGeom prst="rect">
              <a:avLst/>
            </a:prstGeom>
          </p:spPr>
        </p:pic>
        <p:sp>
          <p:nvSpPr>
            <p:cNvPr id="53" name="TextBox 52"/>
            <p:cNvSpPr txBox="1"/>
            <p:nvPr/>
          </p:nvSpPr>
          <p:spPr>
            <a:xfrm>
              <a:off x="515045" y="2641456"/>
              <a:ext cx="1572931" cy="369332"/>
            </a:xfrm>
            <a:prstGeom prst="rect">
              <a:avLst/>
            </a:prstGeom>
            <a:noFill/>
          </p:spPr>
          <p:txBody>
            <a:bodyPr wrap="none" rtlCol="0">
              <a:spAutoFit/>
            </a:bodyPr>
            <a:lstStyle/>
            <a:p>
              <a:r>
                <a:rPr lang="ca-ES" dirty="0" smtClean="0">
                  <a:solidFill>
                    <a:srgbClr val="A65628"/>
                  </a:solidFill>
                </a:rPr>
                <a:t>Branch density</a:t>
              </a:r>
              <a:endParaRPr lang="en-US" dirty="0">
                <a:solidFill>
                  <a:srgbClr val="A65628"/>
                </a:solidFill>
              </a:endParaRPr>
            </a:p>
          </p:txBody>
        </p:sp>
        <p:pic>
          <p:nvPicPr>
            <p:cNvPr id="54" name="Picture 53"/>
            <p:cNvPicPr>
              <a:picLocks noChangeAspect="1"/>
            </p:cNvPicPr>
            <p:nvPr/>
          </p:nvPicPr>
          <p:blipFill rotWithShape="1">
            <a:blip r:embed="rId15">
              <a:duotone>
                <a:prstClr val="black"/>
                <a:srgbClr val="F781BF">
                  <a:tint val="45000"/>
                  <a:satMod val="400000"/>
                </a:srgbClr>
              </a:duotone>
              <a:extLst>
                <a:ext uri="{BEBA8EAE-BF5A-486C-A8C5-ECC9F3942E4B}">
                  <a14:imgProps xmlns:a14="http://schemas.microsoft.com/office/drawing/2010/main">
                    <a14:imgLayer r:embed="rId14">
                      <a14:imgEffect>
                        <a14:saturation sat="400000"/>
                      </a14:imgEffect>
                      <a14:imgEffect>
                        <a14:brightnessContrast bright="78000"/>
                      </a14:imgEffect>
                    </a14:imgLayer>
                  </a14:imgProps>
                </a:ext>
              </a:extLst>
            </a:blip>
            <a:srcRect t="-938" b="83608"/>
            <a:stretch/>
          </p:blipFill>
          <p:spPr>
            <a:xfrm>
              <a:off x="207653" y="2983596"/>
              <a:ext cx="2456901" cy="956199"/>
            </a:xfrm>
            <a:prstGeom prst="rect">
              <a:avLst/>
            </a:prstGeom>
          </p:spPr>
        </p:pic>
        <p:sp>
          <p:nvSpPr>
            <p:cNvPr id="55" name="TextBox 54"/>
            <p:cNvSpPr txBox="1"/>
            <p:nvPr/>
          </p:nvSpPr>
          <p:spPr>
            <a:xfrm>
              <a:off x="749371" y="3793676"/>
              <a:ext cx="987706" cy="369332"/>
            </a:xfrm>
            <a:prstGeom prst="rect">
              <a:avLst/>
            </a:prstGeom>
            <a:noFill/>
          </p:spPr>
          <p:txBody>
            <a:bodyPr wrap="none" rtlCol="0">
              <a:spAutoFit/>
            </a:bodyPr>
            <a:lstStyle/>
            <a:p>
              <a:r>
                <a:rPr lang="ca-ES" dirty="0" smtClean="0">
                  <a:solidFill>
                    <a:srgbClr val="FB5FDA"/>
                  </a:solidFill>
                </a:rPr>
                <a:t>Tree size</a:t>
              </a:r>
              <a:endParaRPr lang="en-US" dirty="0">
                <a:solidFill>
                  <a:srgbClr val="FB5FDA"/>
                </a:solidFill>
              </a:endParaRPr>
            </a:p>
          </p:txBody>
        </p:sp>
      </p:grpSp>
      <p:sp>
        <p:nvSpPr>
          <p:cNvPr id="7" name="Slide Number Placeholder 6"/>
          <p:cNvSpPr>
            <a:spLocks noGrp="1"/>
          </p:cNvSpPr>
          <p:nvPr>
            <p:ph type="sldNum" sz="quarter" idx="12"/>
          </p:nvPr>
        </p:nvSpPr>
        <p:spPr/>
        <p:txBody>
          <a:bodyPr/>
          <a:lstStyle/>
          <a:p>
            <a:fld id="{2BC1C898-5861-4646-8145-B26DFD443158}" type="slidenum">
              <a:rPr lang="en-US" smtClean="0"/>
              <a:t>34</a:t>
            </a:fld>
            <a:endParaRPr lang="en-US"/>
          </a:p>
        </p:txBody>
      </p:sp>
    </p:spTree>
    <p:extLst>
      <p:ext uri="{BB962C8B-B14F-4D97-AF65-F5344CB8AC3E}">
        <p14:creationId xmlns:p14="http://schemas.microsoft.com/office/powerpoint/2010/main" val="264666305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withEffect">
                                  <p:stCondLst>
                                    <p:cond delay="0"/>
                                  </p:stCondLst>
                                  <p:childTnLst>
                                    <p:cmd type="call" cmd="togglePause">
                                      <p:cBhvr>
                                        <p:cTn id="6" dur="1" fill="hold"/>
                                        <p:tgtEl>
                                          <p:spTgt spid="17"/>
                                        </p:tgtEl>
                                      </p:cBhvr>
                                    </p:cmd>
                                  </p:childTnLst>
                                </p:cTn>
                              </p:par>
                            </p:childTnLst>
                          </p:cTn>
                        </p:par>
                      </p:childTnLst>
                    </p:cTn>
                  </p:par>
                </p:childTnLst>
              </p:cTn>
              <p:nextCondLst>
                <p:cond evt="onClick" delay="0">
                  <p:tgtEl>
                    <p:spTgt spid="17"/>
                  </p:tgtEl>
                </p:cond>
              </p:nextCondLst>
            </p:seq>
            <p:video>
              <p:cMediaNode vol="80000">
                <p:cTn id="7" fill="hold" display="0">
                  <p:stCondLst>
                    <p:cond delay="indefinite"/>
                  </p:stCondLst>
                </p:cTn>
                <p:tgtEl>
                  <p:spTgt spid="17"/>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oup 35"/>
          <p:cNvGrpSpPr/>
          <p:nvPr/>
        </p:nvGrpSpPr>
        <p:grpSpPr>
          <a:xfrm>
            <a:off x="2561872" y="2763423"/>
            <a:ext cx="7626918" cy="3788456"/>
            <a:chOff x="1633956" y="1882079"/>
            <a:chExt cx="8627337" cy="4029075"/>
          </a:xfrm>
        </p:grpSpPr>
        <p:pic>
          <p:nvPicPr>
            <p:cNvPr id="42" name="Picture 41"/>
            <p:cNvPicPr>
              <a:picLocks noChangeAspect="1"/>
            </p:cNvPicPr>
            <p:nvPr/>
          </p:nvPicPr>
          <p:blipFill rotWithShape="1">
            <a:blip r:embed="rId3">
              <a:clrChange>
                <a:clrFrom>
                  <a:srgbClr val="FFFFFF"/>
                </a:clrFrom>
                <a:clrTo>
                  <a:srgbClr val="FFFFFF">
                    <a:alpha val="0"/>
                  </a:srgbClr>
                </a:clrTo>
              </a:clrChange>
            </a:blip>
            <a:srcRect t="13107"/>
            <a:stretch/>
          </p:blipFill>
          <p:spPr>
            <a:xfrm>
              <a:off x="1633956" y="1882079"/>
              <a:ext cx="4488315" cy="4029075"/>
            </a:xfrm>
            <a:prstGeom prst="rect">
              <a:avLst/>
            </a:prstGeom>
          </p:spPr>
        </p:pic>
        <p:pic>
          <p:nvPicPr>
            <p:cNvPr id="43" name="Picture 42"/>
            <p:cNvPicPr>
              <a:picLocks noChangeAspect="1"/>
            </p:cNvPicPr>
            <p:nvPr/>
          </p:nvPicPr>
          <p:blipFill rotWithShape="1">
            <a:blip r:embed="rId4">
              <a:clrChange>
                <a:clrFrom>
                  <a:srgbClr val="FFFFFF"/>
                </a:clrFrom>
                <a:clrTo>
                  <a:srgbClr val="FFFFFF">
                    <a:alpha val="0"/>
                  </a:srgbClr>
                </a:clrTo>
              </a:clrChange>
            </a:blip>
            <a:srcRect l="7148" t="14530"/>
            <a:stretch/>
          </p:blipFill>
          <p:spPr>
            <a:xfrm>
              <a:off x="6093826" y="1948105"/>
              <a:ext cx="4167467" cy="3963049"/>
            </a:xfrm>
            <a:prstGeom prst="rect">
              <a:avLst/>
            </a:prstGeom>
          </p:spPr>
        </p:pic>
      </p:grpSp>
      <p:pic>
        <p:nvPicPr>
          <p:cNvPr id="22" name="Picture 21"/>
          <p:cNvPicPr>
            <a:picLocks noChangeAspect="1"/>
          </p:cNvPicPr>
          <p:nvPr/>
        </p:nvPicPr>
        <p:blipFill rotWithShape="1">
          <a:blip r:embed="rId5"/>
          <a:srcRect l="10283" t="14459" r="52300" b="6708"/>
          <a:stretch/>
        </p:blipFill>
        <p:spPr>
          <a:xfrm flipV="1">
            <a:off x="270662" y="0"/>
            <a:ext cx="1547089" cy="2196630"/>
          </a:xfrm>
          <a:prstGeom prst="rect">
            <a:avLst/>
          </a:prstGeom>
        </p:spPr>
      </p:pic>
      <p:grpSp>
        <p:nvGrpSpPr>
          <p:cNvPr id="23" name="Group 22"/>
          <p:cNvGrpSpPr/>
          <p:nvPr/>
        </p:nvGrpSpPr>
        <p:grpSpPr>
          <a:xfrm>
            <a:off x="270662" y="2237636"/>
            <a:ext cx="2456902" cy="4370351"/>
            <a:chOff x="207653" y="1535963"/>
            <a:chExt cx="2456902" cy="4370351"/>
          </a:xfrm>
        </p:grpSpPr>
        <p:grpSp>
          <p:nvGrpSpPr>
            <p:cNvPr id="24" name="Group 23"/>
            <p:cNvGrpSpPr/>
            <p:nvPr/>
          </p:nvGrpSpPr>
          <p:grpSpPr>
            <a:xfrm>
              <a:off x="251468" y="4515687"/>
              <a:ext cx="2321363" cy="1028447"/>
              <a:chOff x="275788" y="4843705"/>
              <a:chExt cx="2418459" cy="1071464"/>
            </a:xfrm>
          </p:grpSpPr>
          <p:pic>
            <p:nvPicPr>
              <p:cNvPr id="30" name="Picture 29"/>
              <p:cNvPicPr>
                <a:picLocks noChangeAspect="1"/>
              </p:cNvPicPr>
              <p:nvPr/>
            </p:nvPicPr>
            <p:blipFill rotWithShape="1">
              <a:blip r:embed="rId6">
                <a:clrChange>
                  <a:clrFrom>
                    <a:srgbClr val="FFFFFF"/>
                  </a:clrFrom>
                  <a:clrTo>
                    <a:srgbClr val="FFFFFF">
                      <a:alpha val="0"/>
                    </a:srgbClr>
                  </a:clrTo>
                </a:clrChange>
                <a:duotone>
                  <a:prstClr val="black"/>
                  <a:schemeClr val="accent3">
                    <a:tint val="45000"/>
                    <a:satMod val="400000"/>
                  </a:schemeClr>
                </a:duotone>
                <a:extLst>
                  <a:ext uri="{BEBA8EAE-BF5A-486C-A8C5-ECC9F3942E4B}">
                    <a14:imgProps xmlns:a14="http://schemas.microsoft.com/office/drawing/2010/main">
                      <a14:imgLayer r:embed="rId7">
                        <a14:imgEffect>
                          <a14:sharpenSoften amount="-50000"/>
                        </a14:imgEffect>
                      </a14:imgLayer>
                    </a14:imgProps>
                  </a:ext>
                </a:extLst>
              </a:blip>
              <a:srcRect l="17707" b="15231"/>
              <a:stretch/>
            </p:blipFill>
            <p:spPr>
              <a:xfrm>
                <a:off x="275788" y="4875131"/>
                <a:ext cx="1344009" cy="1038335"/>
              </a:xfrm>
              <a:prstGeom prst="rect">
                <a:avLst/>
              </a:prstGeom>
            </p:spPr>
          </p:pic>
          <p:pic>
            <p:nvPicPr>
              <p:cNvPr id="31" name="Picture 30"/>
              <p:cNvPicPr>
                <a:picLocks noChangeAspect="1"/>
              </p:cNvPicPr>
              <p:nvPr/>
            </p:nvPicPr>
            <p:blipFill rotWithShape="1">
              <a:blip r:embed="rId8">
                <a:clrChange>
                  <a:clrFrom>
                    <a:srgbClr val="FFFFFF"/>
                  </a:clrFrom>
                  <a:clrTo>
                    <a:srgbClr val="FFFFFF">
                      <a:alpha val="0"/>
                    </a:srgbClr>
                  </a:clrTo>
                </a:clrChange>
                <a:duotone>
                  <a:prstClr val="black"/>
                  <a:schemeClr val="accent3">
                    <a:tint val="45000"/>
                    <a:satMod val="400000"/>
                  </a:schemeClr>
                </a:duotone>
                <a:extLst>
                  <a:ext uri="{BEBA8EAE-BF5A-486C-A8C5-ECC9F3942E4B}">
                    <a14:imgProps xmlns:a14="http://schemas.microsoft.com/office/drawing/2010/main">
                      <a14:imgLayer r:embed="rId9">
                        <a14:imgEffect>
                          <a14:sharpenSoften amount="-50000"/>
                        </a14:imgEffect>
                      </a14:imgLayer>
                    </a14:imgProps>
                  </a:ext>
                </a:extLst>
              </a:blip>
              <a:srcRect l="20305" b="12526"/>
              <a:stretch/>
            </p:blipFill>
            <p:spPr>
              <a:xfrm>
                <a:off x="1392663" y="4843705"/>
                <a:ext cx="1301584" cy="1071464"/>
              </a:xfrm>
              <a:prstGeom prst="rect">
                <a:avLst/>
              </a:prstGeom>
            </p:spPr>
          </p:pic>
        </p:grpSp>
        <p:sp>
          <p:nvSpPr>
            <p:cNvPr id="25" name="TextBox 24"/>
            <p:cNvSpPr txBox="1"/>
            <p:nvPr/>
          </p:nvSpPr>
          <p:spPr>
            <a:xfrm>
              <a:off x="340183" y="5536982"/>
              <a:ext cx="2187715" cy="369332"/>
            </a:xfrm>
            <a:prstGeom prst="rect">
              <a:avLst/>
            </a:prstGeom>
            <a:noFill/>
          </p:spPr>
          <p:txBody>
            <a:bodyPr wrap="none" rtlCol="0">
              <a:spAutoFit/>
            </a:bodyPr>
            <a:lstStyle/>
            <a:p>
              <a:r>
                <a:rPr lang="ca-ES" dirty="0" smtClean="0">
                  <a:solidFill>
                    <a:schemeClr val="bg2">
                      <a:lumMod val="50000"/>
                    </a:schemeClr>
                  </a:solidFill>
                </a:rPr>
                <a:t>Dendrite straightness</a:t>
              </a:r>
              <a:endParaRPr lang="en-US" dirty="0">
                <a:solidFill>
                  <a:schemeClr val="bg2">
                    <a:lumMod val="50000"/>
                  </a:schemeClr>
                </a:solidFill>
              </a:endParaRPr>
            </a:p>
          </p:txBody>
        </p:sp>
        <p:pic>
          <p:nvPicPr>
            <p:cNvPr id="26" name="Picture 25"/>
            <p:cNvPicPr>
              <a:picLocks noChangeAspect="1"/>
            </p:cNvPicPr>
            <p:nvPr/>
          </p:nvPicPr>
          <p:blipFill rotWithShape="1">
            <a:blip r:embed="rId10">
              <a:duotone>
                <a:prstClr val="black"/>
                <a:srgbClr val="BE5108">
                  <a:tint val="45000"/>
                  <a:satMod val="400000"/>
                </a:srgbClr>
              </a:duotone>
              <a:extLst>
                <a:ext uri="{BEBA8EAE-BF5A-486C-A8C5-ECC9F3942E4B}">
                  <a14:imgProps xmlns:a14="http://schemas.microsoft.com/office/drawing/2010/main">
                    <a14:imgLayer r:embed="rId11">
                      <a14:imgEffect>
                        <a14:brightnessContrast bright="20000"/>
                      </a14:imgEffect>
                    </a14:imgLayer>
                  </a14:imgProps>
                </a:ext>
              </a:extLst>
            </a:blip>
            <a:srcRect t="21367" b="56753"/>
            <a:stretch/>
          </p:blipFill>
          <p:spPr>
            <a:xfrm>
              <a:off x="207654" y="1535963"/>
              <a:ext cx="2456901" cy="1207237"/>
            </a:xfrm>
            <a:prstGeom prst="rect">
              <a:avLst/>
            </a:prstGeom>
          </p:spPr>
        </p:pic>
        <p:sp>
          <p:nvSpPr>
            <p:cNvPr id="27" name="TextBox 26"/>
            <p:cNvSpPr txBox="1"/>
            <p:nvPr/>
          </p:nvSpPr>
          <p:spPr>
            <a:xfrm>
              <a:off x="515045" y="2641456"/>
              <a:ext cx="1572931" cy="369332"/>
            </a:xfrm>
            <a:prstGeom prst="rect">
              <a:avLst/>
            </a:prstGeom>
            <a:noFill/>
          </p:spPr>
          <p:txBody>
            <a:bodyPr wrap="none" rtlCol="0">
              <a:spAutoFit/>
            </a:bodyPr>
            <a:lstStyle/>
            <a:p>
              <a:r>
                <a:rPr lang="ca-ES" dirty="0" smtClean="0">
                  <a:solidFill>
                    <a:srgbClr val="A65628"/>
                  </a:solidFill>
                </a:rPr>
                <a:t>Branch density</a:t>
              </a:r>
              <a:endParaRPr lang="en-US" dirty="0">
                <a:solidFill>
                  <a:srgbClr val="A65628"/>
                </a:solidFill>
              </a:endParaRPr>
            </a:p>
          </p:txBody>
        </p:sp>
        <p:pic>
          <p:nvPicPr>
            <p:cNvPr id="28" name="Picture 27"/>
            <p:cNvPicPr>
              <a:picLocks noChangeAspect="1"/>
            </p:cNvPicPr>
            <p:nvPr/>
          </p:nvPicPr>
          <p:blipFill rotWithShape="1">
            <a:blip r:embed="rId12">
              <a:duotone>
                <a:prstClr val="black"/>
                <a:srgbClr val="F781BF">
                  <a:tint val="45000"/>
                  <a:satMod val="400000"/>
                </a:srgbClr>
              </a:duotone>
              <a:extLst>
                <a:ext uri="{BEBA8EAE-BF5A-486C-A8C5-ECC9F3942E4B}">
                  <a14:imgProps xmlns:a14="http://schemas.microsoft.com/office/drawing/2010/main">
                    <a14:imgLayer r:embed="rId11">
                      <a14:imgEffect>
                        <a14:saturation sat="400000"/>
                      </a14:imgEffect>
                      <a14:imgEffect>
                        <a14:brightnessContrast bright="78000"/>
                      </a14:imgEffect>
                    </a14:imgLayer>
                  </a14:imgProps>
                </a:ext>
              </a:extLst>
            </a:blip>
            <a:srcRect t="-938" b="83608"/>
            <a:stretch/>
          </p:blipFill>
          <p:spPr>
            <a:xfrm>
              <a:off x="207653" y="3151344"/>
              <a:ext cx="2456901" cy="956199"/>
            </a:xfrm>
            <a:prstGeom prst="rect">
              <a:avLst/>
            </a:prstGeom>
          </p:spPr>
        </p:pic>
        <p:sp>
          <p:nvSpPr>
            <p:cNvPr id="29" name="TextBox 28"/>
            <p:cNvSpPr txBox="1"/>
            <p:nvPr/>
          </p:nvSpPr>
          <p:spPr>
            <a:xfrm>
              <a:off x="749371" y="3997370"/>
              <a:ext cx="987706" cy="369332"/>
            </a:xfrm>
            <a:prstGeom prst="rect">
              <a:avLst/>
            </a:prstGeom>
            <a:noFill/>
          </p:spPr>
          <p:txBody>
            <a:bodyPr wrap="none" rtlCol="0">
              <a:spAutoFit/>
            </a:bodyPr>
            <a:lstStyle/>
            <a:p>
              <a:r>
                <a:rPr lang="ca-ES" dirty="0" smtClean="0">
                  <a:solidFill>
                    <a:srgbClr val="FB5FDA"/>
                  </a:solidFill>
                </a:rPr>
                <a:t>Tree size</a:t>
              </a:r>
              <a:endParaRPr lang="en-US" dirty="0">
                <a:solidFill>
                  <a:srgbClr val="FB5FDA"/>
                </a:solidFill>
              </a:endParaRPr>
            </a:p>
          </p:txBody>
        </p:sp>
      </p:grpSp>
      <p:sp>
        <p:nvSpPr>
          <p:cNvPr id="37" name="TextBox 36"/>
          <p:cNvSpPr txBox="1"/>
          <p:nvPr/>
        </p:nvSpPr>
        <p:spPr>
          <a:xfrm>
            <a:off x="10559550" y="4391893"/>
            <a:ext cx="1082348" cy="338554"/>
          </a:xfrm>
          <a:prstGeom prst="rect">
            <a:avLst/>
          </a:prstGeom>
          <a:noFill/>
        </p:spPr>
        <p:txBody>
          <a:bodyPr wrap="none" rtlCol="0">
            <a:spAutoFit/>
          </a:bodyPr>
          <a:lstStyle/>
          <a:p>
            <a:r>
              <a:rPr lang="ca-ES" sz="1600" dirty="0" smtClean="0"/>
              <a:t>Dyrk1A +/-</a:t>
            </a:r>
            <a:endParaRPr lang="en-US" sz="1600" dirty="0"/>
          </a:p>
        </p:txBody>
      </p:sp>
      <p:sp>
        <p:nvSpPr>
          <p:cNvPr id="38" name="TextBox 37"/>
          <p:cNvSpPr txBox="1"/>
          <p:nvPr/>
        </p:nvSpPr>
        <p:spPr>
          <a:xfrm>
            <a:off x="10570817" y="4741425"/>
            <a:ext cx="791307" cy="338554"/>
          </a:xfrm>
          <a:prstGeom prst="rect">
            <a:avLst/>
          </a:prstGeom>
          <a:noFill/>
        </p:spPr>
        <p:txBody>
          <a:bodyPr wrap="none" rtlCol="0">
            <a:spAutoFit/>
          </a:bodyPr>
          <a:lstStyle/>
          <a:p>
            <a:r>
              <a:rPr lang="ca-ES" sz="1600" dirty="0" smtClean="0"/>
              <a:t>Ts65Dn</a:t>
            </a:r>
            <a:endParaRPr lang="en-US" sz="1600" dirty="0"/>
          </a:p>
        </p:txBody>
      </p:sp>
      <p:sp>
        <p:nvSpPr>
          <p:cNvPr id="39" name="TextBox 38"/>
          <p:cNvSpPr txBox="1"/>
          <p:nvPr/>
        </p:nvSpPr>
        <p:spPr>
          <a:xfrm>
            <a:off x="10559550" y="5121717"/>
            <a:ext cx="1441420" cy="338554"/>
          </a:xfrm>
          <a:prstGeom prst="rect">
            <a:avLst/>
          </a:prstGeom>
          <a:noFill/>
        </p:spPr>
        <p:txBody>
          <a:bodyPr wrap="none" rtlCol="0">
            <a:spAutoFit/>
          </a:bodyPr>
          <a:lstStyle/>
          <a:p>
            <a:r>
              <a:rPr lang="ca-ES" sz="1600" dirty="0" smtClean="0"/>
              <a:t>Ctrl-Dyrk1A +/-</a:t>
            </a:r>
            <a:endParaRPr lang="en-US" sz="1600" dirty="0"/>
          </a:p>
        </p:txBody>
      </p:sp>
      <p:sp>
        <p:nvSpPr>
          <p:cNvPr id="40" name="TextBox 39"/>
          <p:cNvSpPr txBox="1"/>
          <p:nvPr/>
        </p:nvSpPr>
        <p:spPr>
          <a:xfrm>
            <a:off x="10574706" y="5444510"/>
            <a:ext cx="1150380" cy="338554"/>
          </a:xfrm>
          <a:prstGeom prst="rect">
            <a:avLst/>
          </a:prstGeom>
          <a:noFill/>
        </p:spPr>
        <p:txBody>
          <a:bodyPr wrap="none" rtlCol="0">
            <a:spAutoFit/>
          </a:bodyPr>
          <a:lstStyle/>
          <a:p>
            <a:r>
              <a:rPr lang="ca-ES" sz="1600" dirty="0" smtClean="0"/>
              <a:t>Ctrl-Ts65Dn</a:t>
            </a:r>
            <a:endParaRPr lang="en-US" sz="1600" dirty="0"/>
          </a:p>
        </p:txBody>
      </p:sp>
      <p:sp>
        <p:nvSpPr>
          <p:cNvPr id="41" name="Rectangle 40"/>
          <p:cNvSpPr/>
          <p:nvPr/>
        </p:nvSpPr>
        <p:spPr>
          <a:xfrm>
            <a:off x="10342616" y="4484428"/>
            <a:ext cx="229634" cy="185980"/>
          </a:xfrm>
          <a:prstGeom prst="rect">
            <a:avLst/>
          </a:prstGeom>
          <a:solidFill>
            <a:srgbClr val="FF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p:cNvSpPr/>
          <p:nvPr/>
        </p:nvSpPr>
        <p:spPr>
          <a:xfrm>
            <a:off x="10331590" y="4831869"/>
            <a:ext cx="229634" cy="185980"/>
          </a:xfrm>
          <a:prstGeom prst="rect">
            <a:avLst/>
          </a:prstGeom>
          <a:solidFill>
            <a:srgbClr val="E41A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p:cNvSpPr/>
          <p:nvPr/>
        </p:nvSpPr>
        <p:spPr>
          <a:xfrm>
            <a:off x="10331590" y="5158626"/>
            <a:ext cx="229634" cy="185980"/>
          </a:xfrm>
          <a:prstGeom prst="rect">
            <a:avLst/>
          </a:prstGeom>
          <a:solidFill>
            <a:srgbClr val="377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Rectangle 50"/>
          <p:cNvSpPr/>
          <p:nvPr/>
        </p:nvSpPr>
        <p:spPr>
          <a:xfrm>
            <a:off x="10341183" y="5496172"/>
            <a:ext cx="229634" cy="185980"/>
          </a:xfrm>
          <a:prstGeom prst="rect">
            <a:avLst/>
          </a:prstGeom>
          <a:solidFill>
            <a:srgbClr val="4D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 name="Isosceles Triangle 5"/>
          <p:cNvSpPr/>
          <p:nvPr/>
        </p:nvSpPr>
        <p:spPr>
          <a:xfrm>
            <a:off x="5892438" y="3415011"/>
            <a:ext cx="344558" cy="297450"/>
          </a:xfrm>
          <a:prstGeom prst="triangle">
            <a:avLst/>
          </a:prstGeom>
          <a:solidFill>
            <a:srgbClr val="4D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2" name="Isosceles Triangle 51"/>
          <p:cNvSpPr/>
          <p:nvPr/>
        </p:nvSpPr>
        <p:spPr>
          <a:xfrm>
            <a:off x="8043136" y="3415011"/>
            <a:ext cx="344558" cy="297450"/>
          </a:xfrm>
          <a:prstGeom prst="triangle">
            <a:avLst/>
          </a:prstGeom>
          <a:solidFill>
            <a:srgbClr val="4D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Isosceles Triangle 52"/>
          <p:cNvSpPr/>
          <p:nvPr/>
        </p:nvSpPr>
        <p:spPr>
          <a:xfrm>
            <a:off x="5169367" y="3729692"/>
            <a:ext cx="344558" cy="297450"/>
          </a:xfrm>
          <a:prstGeom prst="triangle">
            <a:avLst/>
          </a:prstGeom>
          <a:solidFill>
            <a:srgbClr val="377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Isosceles Triangle 53"/>
          <p:cNvSpPr/>
          <p:nvPr/>
        </p:nvSpPr>
        <p:spPr>
          <a:xfrm>
            <a:off x="7957178" y="3712461"/>
            <a:ext cx="344558" cy="297450"/>
          </a:xfrm>
          <a:prstGeom prst="triangle">
            <a:avLst/>
          </a:prstGeom>
          <a:solidFill>
            <a:srgbClr val="377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Isosceles Triangle 54"/>
          <p:cNvSpPr/>
          <p:nvPr/>
        </p:nvSpPr>
        <p:spPr>
          <a:xfrm>
            <a:off x="4033971" y="4480320"/>
            <a:ext cx="344558" cy="297450"/>
          </a:xfrm>
          <a:prstGeom prst="triangle">
            <a:avLst/>
          </a:prstGeom>
          <a:solidFill>
            <a:srgbClr val="FF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Isosceles Triangle 55"/>
          <p:cNvSpPr/>
          <p:nvPr/>
        </p:nvSpPr>
        <p:spPr>
          <a:xfrm>
            <a:off x="7329587" y="4543035"/>
            <a:ext cx="344558" cy="297450"/>
          </a:xfrm>
          <a:prstGeom prst="triangle">
            <a:avLst/>
          </a:prstGeom>
          <a:solidFill>
            <a:srgbClr val="FF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Isosceles Triangle 56"/>
          <p:cNvSpPr/>
          <p:nvPr/>
        </p:nvSpPr>
        <p:spPr>
          <a:xfrm>
            <a:off x="3767629" y="4587852"/>
            <a:ext cx="344558" cy="297450"/>
          </a:xfrm>
          <a:prstGeom prst="triangle">
            <a:avLst/>
          </a:prstGeom>
          <a:solidFill>
            <a:srgbClr val="E41A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Isosceles Triangle 57"/>
          <p:cNvSpPr/>
          <p:nvPr/>
        </p:nvSpPr>
        <p:spPr>
          <a:xfrm>
            <a:off x="7248722" y="4561170"/>
            <a:ext cx="344558" cy="297450"/>
          </a:xfrm>
          <a:prstGeom prst="triangle">
            <a:avLst/>
          </a:prstGeom>
          <a:solidFill>
            <a:srgbClr val="E41A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Slide Number Placeholder 6"/>
          <p:cNvSpPr>
            <a:spLocks noGrp="1"/>
          </p:cNvSpPr>
          <p:nvPr>
            <p:ph type="sldNum" sz="quarter" idx="12"/>
          </p:nvPr>
        </p:nvSpPr>
        <p:spPr/>
        <p:txBody>
          <a:bodyPr/>
          <a:lstStyle/>
          <a:p>
            <a:fld id="{2BC1C898-5861-4646-8145-B26DFD443158}" type="slidenum">
              <a:rPr lang="en-US" smtClean="0"/>
              <a:t>35</a:t>
            </a:fld>
            <a:endParaRPr lang="en-US"/>
          </a:p>
        </p:txBody>
      </p:sp>
      <p:sp>
        <p:nvSpPr>
          <p:cNvPr id="48" name="Title 1"/>
          <p:cNvSpPr txBox="1">
            <a:spLocks/>
          </p:cNvSpPr>
          <p:nvPr/>
        </p:nvSpPr>
        <p:spPr>
          <a:xfrm>
            <a:off x="1737076" y="65759"/>
            <a:ext cx="9953261"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3600" dirty="0" smtClean="0"/>
              <a:t>Straightness and tree size explorations define Pareto fronts for routing efficiency and storage capacity</a:t>
            </a:r>
            <a:endParaRPr lang="en-US" sz="3600" dirty="0"/>
          </a:p>
        </p:txBody>
      </p:sp>
      <p:sp>
        <p:nvSpPr>
          <p:cNvPr id="2" name="TextBox 1"/>
          <p:cNvSpPr txBox="1"/>
          <p:nvPr/>
        </p:nvSpPr>
        <p:spPr>
          <a:xfrm>
            <a:off x="4461939" y="1877317"/>
            <a:ext cx="3925755" cy="400110"/>
          </a:xfrm>
          <a:prstGeom prst="rect">
            <a:avLst/>
          </a:prstGeom>
          <a:noFill/>
        </p:spPr>
        <p:txBody>
          <a:bodyPr wrap="none" rtlCol="0">
            <a:spAutoFit/>
          </a:bodyPr>
          <a:lstStyle/>
          <a:p>
            <a:r>
              <a:rPr lang="ca-ES" sz="2000" dirty="0" smtClean="0"/>
              <a:t>Intellectual disability mouse models</a:t>
            </a:r>
            <a:endParaRPr lang="en-GB" sz="2000" dirty="0"/>
          </a:p>
        </p:txBody>
      </p:sp>
      <p:pic>
        <p:nvPicPr>
          <p:cNvPr id="34" name="Picture 33"/>
          <p:cNvPicPr>
            <a:picLocks noChangeAspect="1"/>
          </p:cNvPicPr>
          <p:nvPr/>
        </p:nvPicPr>
        <p:blipFill rotWithShape="1">
          <a:blip r:embed="rId13">
            <a:duotone>
              <a:prstClr val="black"/>
              <a:srgbClr val="FF0000">
                <a:tint val="45000"/>
                <a:satMod val="400000"/>
              </a:srgbClr>
            </a:duotone>
            <a:extLst>
              <a:ext uri="{BEBA8EAE-BF5A-486C-A8C5-ECC9F3942E4B}">
                <a14:imgProps xmlns:a14="http://schemas.microsoft.com/office/drawing/2010/main">
                  <a14:imgLayer r:embed="rId11">
                    <a14:imgEffect>
                      <a14:colorTemperature colorTemp="4700"/>
                    </a14:imgEffect>
                    <a14:imgEffect>
                      <a14:saturation sat="400000"/>
                    </a14:imgEffect>
                    <a14:imgEffect>
                      <a14:brightnessContrast bright="78000"/>
                    </a14:imgEffect>
                  </a14:imgLayer>
                </a14:imgProps>
              </a:ext>
            </a:extLst>
          </a:blip>
          <a:srcRect l="6239" t="2566" r="63231" b="84681"/>
          <a:stretch/>
        </p:blipFill>
        <p:spPr>
          <a:xfrm>
            <a:off x="12337255" y="4040063"/>
            <a:ext cx="750095" cy="703660"/>
          </a:xfrm>
          <a:prstGeom prst="rect">
            <a:avLst/>
          </a:prstGeom>
        </p:spPr>
      </p:pic>
      <p:pic>
        <p:nvPicPr>
          <p:cNvPr id="35" name="Picture 34"/>
          <p:cNvPicPr>
            <a:picLocks noChangeAspect="1"/>
          </p:cNvPicPr>
          <p:nvPr/>
        </p:nvPicPr>
        <p:blipFill rotWithShape="1">
          <a:blip r:embed="rId14">
            <a:extLst>
              <a:ext uri="{BEBA8EAE-BF5A-486C-A8C5-ECC9F3942E4B}">
                <a14:imgProps xmlns:a14="http://schemas.microsoft.com/office/drawing/2010/main">
                  <a14:imgLayer r:embed="rId11">
                    <a14:imgEffect>
                      <a14:brightnessContrast contrast="40000"/>
                    </a14:imgEffect>
                  </a14:imgLayer>
                </a14:imgProps>
              </a:ext>
            </a:extLst>
          </a:blip>
          <a:srcRect t="26636" r="60166" b="56753"/>
          <a:stretch/>
        </p:blipFill>
        <p:spPr>
          <a:xfrm>
            <a:off x="12301366" y="1950694"/>
            <a:ext cx="978684" cy="916484"/>
          </a:xfrm>
          <a:prstGeom prst="rect">
            <a:avLst/>
          </a:prstGeom>
        </p:spPr>
      </p:pic>
      <p:pic>
        <p:nvPicPr>
          <p:cNvPr id="45" name="Picture 44"/>
          <p:cNvPicPr>
            <a:picLocks noChangeAspect="1"/>
          </p:cNvPicPr>
          <p:nvPr/>
        </p:nvPicPr>
        <p:blipFill rotWithShape="1">
          <a:blip r:embed="rId14">
            <a:extLst>
              <a:ext uri="{BEBA8EAE-BF5A-486C-A8C5-ECC9F3942E4B}">
                <a14:imgProps xmlns:a14="http://schemas.microsoft.com/office/drawing/2010/main">
                  <a14:imgLayer r:embed="rId11">
                    <a14:imgEffect>
                      <a14:brightnessContrast contrast="40000"/>
                    </a14:imgEffect>
                  </a14:imgLayer>
                </a14:imgProps>
              </a:ext>
            </a:extLst>
          </a:blip>
          <a:srcRect l="45843" t="25882" b="56753"/>
          <a:stretch/>
        </p:blipFill>
        <p:spPr>
          <a:xfrm>
            <a:off x="13138387" y="1909022"/>
            <a:ext cx="1330579" cy="958156"/>
          </a:xfrm>
          <a:prstGeom prst="rect">
            <a:avLst/>
          </a:prstGeom>
        </p:spPr>
      </p:pic>
      <p:pic>
        <p:nvPicPr>
          <p:cNvPr id="46" name="Picture 45"/>
          <p:cNvPicPr>
            <a:picLocks noChangeAspect="1"/>
          </p:cNvPicPr>
          <p:nvPr/>
        </p:nvPicPr>
        <p:blipFill rotWithShape="1">
          <a:blip r:embed="rId13">
            <a:duotone>
              <a:prstClr val="black"/>
              <a:srgbClr val="FF0000">
                <a:tint val="45000"/>
                <a:satMod val="400000"/>
              </a:srgbClr>
            </a:duotone>
            <a:extLst>
              <a:ext uri="{BEBA8EAE-BF5A-486C-A8C5-ECC9F3942E4B}">
                <a14:imgProps xmlns:a14="http://schemas.microsoft.com/office/drawing/2010/main">
                  <a14:imgLayer r:embed="rId11">
                    <a14:imgEffect>
                      <a14:colorTemperature colorTemp="4700"/>
                    </a14:imgEffect>
                    <a14:imgEffect>
                      <a14:saturation sat="400000"/>
                    </a14:imgEffect>
                    <a14:imgEffect>
                      <a14:brightnessContrast bright="78000"/>
                    </a14:imgEffect>
                  </a14:imgLayer>
                </a14:imgProps>
              </a:ext>
            </a:extLst>
          </a:blip>
          <a:srcRect l="46267" t="-21" r="12881" b="83608"/>
          <a:stretch/>
        </p:blipFill>
        <p:spPr>
          <a:xfrm>
            <a:off x="13087350" y="3893344"/>
            <a:ext cx="1003697" cy="905580"/>
          </a:xfrm>
          <a:prstGeom prst="rect">
            <a:avLst/>
          </a:prstGeom>
        </p:spPr>
      </p:pic>
    </p:spTree>
    <p:extLst>
      <p:ext uri="{BB962C8B-B14F-4D97-AF65-F5344CB8AC3E}">
        <p14:creationId xmlns:p14="http://schemas.microsoft.com/office/powerpoint/2010/main" val="1262353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2"/>
                                        </p:tgtEl>
                                        <p:attrNameLst>
                                          <p:attrName>style.visibility</p:attrName>
                                        </p:attrNameLst>
                                      </p:cBhvr>
                                      <p:to>
                                        <p:strVal val="visible"/>
                                      </p:to>
                                    </p:set>
                                    <p:animEffect transition="in" filter="fade">
                                      <p:cBhvr>
                                        <p:cTn id="7" dur="500"/>
                                        <p:tgtEl>
                                          <p:spTgt spid="5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1"/>
                                        </p:tgtEl>
                                        <p:attrNameLst>
                                          <p:attrName>style.visibility</p:attrName>
                                        </p:attrNameLst>
                                      </p:cBhvr>
                                      <p:to>
                                        <p:strVal val="visible"/>
                                      </p:to>
                                    </p:set>
                                    <p:animEffect transition="in" filter="fade">
                                      <p:cBhvr>
                                        <p:cTn id="16" dur="500"/>
                                        <p:tgtEl>
                                          <p:spTgt spid="51"/>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fade">
                                      <p:cBhvr>
                                        <p:cTn id="21" dur="500"/>
                                        <p:tgtEl>
                                          <p:spTgt spid="53"/>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fade">
                                      <p:cBhvr>
                                        <p:cTn id="24" dur="500"/>
                                        <p:tgtEl>
                                          <p:spTgt spid="54"/>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39"/>
                                        </p:tgtEl>
                                        <p:attrNameLst>
                                          <p:attrName>style.visibility</p:attrName>
                                        </p:attrNameLst>
                                      </p:cBhvr>
                                      <p:to>
                                        <p:strVal val="visible"/>
                                      </p:to>
                                    </p:set>
                                    <p:animEffect transition="in" filter="fade">
                                      <p:cBhvr>
                                        <p:cTn id="27" dur="500"/>
                                        <p:tgtEl>
                                          <p:spTgt spid="3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fade">
                                      <p:cBhvr>
                                        <p:cTn id="30" dur="500"/>
                                        <p:tgtEl>
                                          <p:spTgt spid="47"/>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57"/>
                                        </p:tgtEl>
                                        <p:attrNameLst>
                                          <p:attrName>style.visibility</p:attrName>
                                        </p:attrNameLst>
                                      </p:cBhvr>
                                      <p:to>
                                        <p:strVal val="visible"/>
                                      </p:to>
                                    </p:set>
                                    <p:animEffect transition="in" filter="fade">
                                      <p:cBhvr>
                                        <p:cTn id="35" dur="500"/>
                                        <p:tgtEl>
                                          <p:spTgt spid="5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500"/>
                                        <p:tgtEl>
                                          <p:spTgt spid="58"/>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38"/>
                                        </p:tgtEl>
                                        <p:attrNameLst>
                                          <p:attrName>style.visibility</p:attrName>
                                        </p:attrNameLst>
                                      </p:cBhvr>
                                      <p:to>
                                        <p:strVal val="visible"/>
                                      </p:to>
                                    </p:set>
                                    <p:animEffect transition="in" filter="fade">
                                      <p:cBhvr>
                                        <p:cTn id="41" dur="500"/>
                                        <p:tgtEl>
                                          <p:spTgt spid="38"/>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fade">
                                      <p:cBhvr>
                                        <p:cTn id="44" dur="500"/>
                                        <p:tgtEl>
                                          <p:spTgt spid="44"/>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55"/>
                                        </p:tgtEl>
                                        <p:attrNameLst>
                                          <p:attrName>style.visibility</p:attrName>
                                        </p:attrNameLst>
                                      </p:cBhvr>
                                      <p:to>
                                        <p:strVal val="visible"/>
                                      </p:to>
                                    </p:set>
                                    <p:animEffect transition="in" filter="fade">
                                      <p:cBhvr>
                                        <p:cTn id="49" dur="500"/>
                                        <p:tgtEl>
                                          <p:spTgt spid="55"/>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56"/>
                                        </p:tgtEl>
                                        <p:attrNameLst>
                                          <p:attrName>style.visibility</p:attrName>
                                        </p:attrNameLst>
                                      </p:cBhvr>
                                      <p:to>
                                        <p:strVal val="visible"/>
                                      </p:to>
                                    </p:set>
                                    <p:animEffect transition="in" filter="fade">
                                      <p:cBhvr>
                                        <p:cTn id="52" dur="500"/>
                                        <p:tgtEl>
                                          <p:spTgt spid="56"/>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37"/>
                                        </p:tgtEl>
                                        <p:attrNameLst>
                                          <p:attrName>style.visibility</p:attrName>
                                        </p:attrNameLst>
                                      </p:cBhvr>
                                      <p:to>
                                        <p:strVal val="visible"/>
                                      </p:to>
                                    </p:set>
                                    <p:animEffect transition="in" filter="fade">
                                      <p:cBhvr>
                                        <p:cTn id="55" dur="500"/>
                                        <p:tgtEl>
                                          <p:spTgt spid="37"/>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41"/>
                                        </p:tgtEl>
                                        <p:attrNameLst>
                                          <p:attrName>style.visibility</p:attrName>
                                        </p:attrNameLst>
                                      </p:cBhvr>
                                      <p:to>
                                        <p:strVal val="visible"/>
                                      </p:to>
                                    </p:set>
                                    <p:animEffect transition="in" filter="fade">
                                      <p:cBhvr>
                                        <p:cTn id="58" dur="5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animBg="1"/>
      <p:bldP spid="44" grpId="0" animBg="1"/>
      <p:bldP spid="47" grpId="0" animBg="1"/>
      <p:bldP spid="51" grpId="0" animBg="1"/>
      <p:bldP spid="6" grpId="0" animBg="1"/>
      <p:bldP spid="52" grpId="0" animBg="1"/>
      <p:bldP spid="53" grpId="0" animBg="1"/>
      <p:bldP spid="54" grpId="0" animBg="1"/>
      <p:bldP spid="55" grpId="0" animBg="1"/>
      <p:bldP spid="56" grpId="0" animBg="1"/>
      <p:bldP spid="57" grpId="0" animBg="1"/>
      <p:bldP spid="5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p:cNvSpPr txBox="1"/>
          <p:nvPr/>
        </p:nvSpPr>
        <p:spPr>
          <a:xfrm>
            <a:off x="515778" y="1303707"/>
            <a:ext cx="11009788" cy="2308324"/>
          </a:xfrm>
          <a:prstGeom prst="rect">
            <a:avLst/>
          </a:prstGeom>
          <a:noFill/>
        </p:spPr>
        <p:txBody>
          <a:bodyPr wrap="square" rtlCol="0">
            <a:spAutoFit/>
          </a:bodyPr>
          <a:lstStyle/>
          <a:p>
            <a:pPr marL="285750" indent="-285750">
              <a:buFont typeface="Arial" panose="020B0604020202020204" pitchFamily="34" charset="0"/>
              <a:buChar char="•"/>
            </a:pPr>
            <a:r>
              <a:rPr lang="en-US" sz="2400" smtClean="0"/>
              <a:t>Morphospace exploration indicates dendritic tree size as the most relevant metric for storage capacity and dendrite straightness for routing efficiency</a:t>
            </a:r>
          </a:p>
          <a:p>
            <a:pPr marL="285750" indent="-285750">
              <a:buFont typeface="Arial" panose="020B0604020202020204" pitchFamily="34" charset="0"/>
              <a:buChar char="•"/>
            </a:pPr>
            <a:endParaRPr lang="en-US" sz="2400" smtClean="0"/>
          </a:p>
          <a:p>
            <a:pPr marL="285750" indent="-285750">
              <a:buFont typeface="Arial" panose="020B0604020202020204" pitchFamily="34" charset="0"/>
              <a:buChar char="•"/>
            </a:pPr>
            <a:r>
              <a:rPr lang="en-US" sz="2400" smtClean="0"/>
              <a:t>Down syndrome model cortical layer II/III pyramids have suboptimal space filling with reduced storage capacity and routing efficiency</a:t>
            </a:r>
          </a:p>
          <a:p>
            <a:pPr marL="285750" indent="-285750">
              <a:buFont typeface="Arial" panose="020B0604020202020204" pitchFamily="34" charset="0"/>
              <a:buChar char="•"/>
            </a:pPr>
            <a:endParaRPr lang="en-US" sz="2400" smtClean="0"/>
          </a:p>
        </p:txBody>
      </p:sp>
      <p:sp>
        <p:nvSpPr>
          <p:cNvPr id="3" name="Slide Number Placeholder 2"/>
          <p:cNvSpPr>
            <a:spLocks noGrp="1"/>
          </p:cNvSpPr>
          <p:nvPr>
            <p:ph type="sldNum" sz="quarter" idx="12"/>
          </p:nvPr>
        </p:nvSpPr>
        <p:spPr/>
        <p:txBody>
          <a:bodyPr/>
          <a:lstStyle/>
          <a:p>
            <a:fld id="{2BC1C898-5861-4646-8145-B26DFD443158}" type="slidenum">
              <a:rPr lang="en-US" smtClean="0"/>
              <a:t>36</a:t>
            </a:fld>
            <a:endParaRPr lang="en-US"/>
          </a:p>
        </p:txBody>
      </p:sp>
      <p:sp>
        <p:nvSpPr>
          <p:cNvPr id="2" name="Rectangle 1"/>
          <p:cNvSpPr/>
          <p:nvPr/>
        </p:nvSpPr>
        <p:spPr>
          <a:xfrm>
            <a:off x="849066" y="324632"/>
            <a:ext cx="3665411" cy="646331"/>
          </a:xfrm>
          <a:prstGeom prst="rect">
            <a:avLst/>
          </a:prstGeom>
        </p:spPr>
        <p:txBody>
          <a:bodyPr wrap="none">
            <a:spAutoFit/>
          </a:bodyPr>
          <a:lstStyle/>
          <a:p>
            <a:r>
              <a:rPr lang="en-US" sz="3600" smtClean="0"/>
              <a:t>Interim conclusion</a:t>
            </a:r>
            <a:endParaRPr lang="en-US" sz="3600"/>
          </a:p>
        </p:txBody>
      </p:sp>
      <p:pic>
        <p:nvPicPr>
          <p:cNvPr id="7" name="Picture 6"/>
          <p:cNvPicPr>
            <a:picLocks noChangeAspect="1"/>
          </p:cNvPicPr>
          <p:nvPr/>
        </p:nvPicPr>
        <p:blipFill rotWithShape="1">
          <a:blip r:embed="rId2"/>
          <a:srcRect t="63670"/>
          <a:stretch/>
        </p:blipFill>
        <p:spPr>
          <a:xfrm>
            <a:off x="3642175" y="4385284"/>
            <a:ext cx="4168617" cy="1151187"/>
          </a:xfrm>
          <a:prstGeom prst="rect">
            <a:avLst/>
          </a:prstGeom>
        </p:spPr>
      </p:pic>
    </p:spTree>
    <p:extLst>
      <p:ext uri="{BB962C8B-B14F-4D97-AF65-F5344CB8AC3E}">
        <p14:creationId xmlns:p14="http://schemas.microsoft.com/office/powerpoint/2010/main" val="16323090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2475457" y="2029421"/>
            <a:ext cx="6144667" cy="3816237"/>
            <a:chOff x="5373786" y="1642934"/>
            <a:chExt cx="6489902" cy="4030651"/>
          </a:xfrm>
        </p:grpSpPr>
        <p:pic>
          <p:nvPicPr>
            <p:cNvPr id="13" name="Picture 12"/>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5083690">
              <a:off x="10773848" y="2549927"/>
              <a:ext cx="1031072" cy="1054840"/>
            </a:xfrm>
            <a:prstGeom prst="rect">
              <a:avLst/>
            </a:prstGeom>
          </p:spPr>
        </p:pic>
        <p:pic>
          <p:nvPicPr>
            <p:cNvPr id="14" name="Picture 13"/>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496170">
              <a:off x="10747569" y="3446744"/>
              <a:ext cx="1031072" cy="1054840"/>
            </a:xfrm>
            <a:prstGeom prst="rect">
              <a:avLst/>
            </a:prstGeom>
          </p:spPr>
        </p:pic>
        <p:grpSp>
          <p:nvGrpSpPr>
            <p:cNvPr id="15" name="Group 14"/>
            <p:cNvGrpSpPr/>
            <p:nvPr/>
          </p:nvGrpSpPr>
          <p:grpSpPr>
            <a:xfrm>
              <a:off x="5373786" y="1642934"/>
              <a:ext cx="6489902" cy="4030651"/>
              <a:chOff x="5373786" y="1642934"/>
              <a:chExt cx="6489902" cy="4030651"/>
            </a:xfrm>
          </p:grpSpPr>
          <p:pic>
            <p:nvPicPr>
              <p:cNvPr id="16" name="Picture 15"/>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91021">
                <a:off x="9201492" y="2685592"/>
                <a:ext cx="1031072" cy="1054840"/>
              </a:xfrm>
              <a:prstGeom prst="rect">
                <a:avLst/>
              </a:prstGeom>
            </p:spPr>
          </p:pic>
          <p:pic>
            <p:nvPicPr>
              <p:cNvPr id="17" name="Picture 16"/>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8141921">
                <a:off x="9103462" y="3178638"/>
                <a:ext cx="1031072" cy="1054840"/>
              </a:xfrm>
              <a:prstGeom prst="rect">
                <a:avLst/>
              </a:prstGeom>
            </p:spPr>
          </p:pic>
          <p:pic>
            <p:nvPicPr>
              <p:cNvPr id="18" name="Picture 2" descr="https://neuwritesd.files.wordpress.com/2014/07/nrsmtc56.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99267" y="1642934"/>
                <a:ext cx="3393931" cy="3762837"/>
              </a:xfrm>
              <a:prstGeom prst="rect">
                <a:avLst/>
              </a:prstGeom>
              <a:noFill/>
              <a:extLst>
                <a:ext uri="{909E8E84-426E-40dd-AFC4-6F175D3DCCD1}">
                  <a14:hiddenFill xmlns="" xmlns:a14="http://schemas.microsoft.com/office/drawing/2010/main">
                    <a:solidFill>
                      <a:srgbClr val="FFFFFF"/>
                    </a:solidFill>
                  </a14:hiddenFill>
                </a:ext>
              </a:extLst>
            </p:spPr>
          </p:pic>
          <p:pic>
            <p:nvPicPr>
              <p:cNvPr id="19" name="Picture 18"/>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3203881">
                <a:off x="9959510" y="1911354"/>
                <a:ext cx="1031072" cy="1054840"/>
              </a:xfrm>
              <a:prstGeom prst="rect">
                <a:avLst/>
              </a:prstGeom>
            </p:spPr>
          </p:pic>
          <p:pic>
            <p:nvPicPr>
              <p:cNvPr id="20" name="Picture 19"/>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717315" y="2715500"/>
                <a:ext cx="1031072" cy="1054840"/>
              </a:xfrm>
              <a:prstGeom prst="rect">
                <a:avLst/>
              </a:prstGeom>
            </p:spPr>
          </p:pic>
          <p:pic>
            <p:nvPicPr>
              <p:cNvPr id="21" name="Picture 20"/>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492106" y="3174728"/>
                <a:ext cx="1031072" cy="1054840"/>
              </a:xfrm>
              <a:prstGeom prst="rect">
                <a:avLst/>
              </a:prstGeom>
            </p:spPr>
          </p:pic>
          <p:pic>
            <p:nvPicPr>
              <p:cNvPr id="22" name="Picture 21"/>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818148" y="3160542"/>
                <a:ext cx="1031072" cy="1054840"/>
              </a:xfrm>
              <a:prstGeom prst="rect">
                <a:avLst/>
              </a:prstGeom>
            </p:spPr>
          </p:pic>
          <p:pic>
            <p:nvPicPr>
              <p:cNvPr id="23" name="Picture 22"/>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101203" y="2874710"/>
                <a:ext cx="1031072" cy="1054840"/>
              </a:xfrm>
              <a:prstGeom prst="rect">
                <a:avLst/>
              </a:prstGeom>
            </p:spPr>
          </p:pic>
          <p:pic>
            <p:nvPicPr>
              <p:cNvPr id="24" name="Picture 23"/>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15891" y="3429372"/>
                <a:ext cx="1031072" cy="1054840"/>
              </a:xfrm>
              <a:prstGeom prst="rect">
                <a:avLst/>
              </a:prstGeom>
            </p:spPr>
          </p:pic>
          <p:pic>
            <p:nvPicPr>
              <p:cNvPr id="25" name="Picture 24"/>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82316" y="2235964"/>
                <a:ext cx="1031072" cy="1054840"/>
              </a:xfrm>
              <a:prstGeom prst="rect">
                <a:avLst/>
              </a:prstGeom>
            </p:spPr>
          </p:pic>
          <p:pic>
            <p:nvPicPr>
              <p:cNvPr id="26" name="Picture 25"/>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955735" y="2337435"/>
                <a:ext cx="1031072" cy="1054840"/>
              </a:xfrm>
              <a:prstGeom prst="rect">
                <a:avLst/>
              </a:prstGeom>
            </p:spPr>
          </p:pic>
          <p:pic>
            <p:nvPicPr>
              <p:cNvPr id="27" name="Picture 26"/>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9169271">
                <a:off x="9483045" y="2189997"/>
                <a:ext cx="1031072" cy="1054840"/>
              </a:xfrm>
              <a:prstGeom prst="rect">
                <a:avLst/>
              </a:prstGeom>
            </p:spPr>
          </p:pic>
          <p:pic>
            <p:nvPicPr>
              <p:cNvPr id="28" name="Picture 27"/>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8123049">
                <a:off x="10315891" y="2713877"/>
                <a:ext cx="1031072" cy="1054840"/>
              </a:xfrm>
              <a:prstGeom prst="rect">
                <a:avLst/>
              </a:prstGeom>
            </p:spPr>
          </p:pic>
          <p:pic>
            <p:nvPicPr>
              <p:cNvPr id="29" name="Picture 28"/>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520454" y="3675861"/>
                <a:ext cx="1031072" cy="1054840"/>
              </a:xfrm>
              <a:prstGeom prst="rect">
                <a:avLst/>
              </a:prstGeom>
            </p:spPr>
          </p:pic>
          <p:pic>
            <p:nvPicPr>
              <p:cNvPr id="30" name="Picture 29"/>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615264" y="3244451"/>
                <a:ext cx="1031072" cy="1054840"/>
              </a:xfrm>
              <a:prstGeom prst="rect">
                <a:avLst/>
              </a:prstGeom>
            </p:spPr>
          </p:pic>
          <p:pic>
            <p:nvPicPr>
              <p:cNvPr id="31" name="Picture 30"/>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4693899">
                <a:off x="10039293" y="3762202"/>
                <a:ext cx="1031072" cy="1054840"/>
              </a:xfrm>
              <a:prstGeom prst="rect">
                <a:avLst/>
              </a:prstGeom>
            </p:spPr>
          </p:pic>
          <p:pic>
            <p:nvPicPr>
              <p:cNvPr id="32" name="Picture 31"/>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0800000">
                <a:off x="10524901" y="3749702"/>
                <a:ext cx="1031072" cy="1054840"/>
              </a:xfrm>
              <a:prstGeom prst="rect">
                <a:avLst/>
              </a:prstGeom>
            </p:spPr>
          </p:pic>
          <p:sp>
            <p:nvSpPr>
              <p:cNvPr id="33" name="Arc 32"/>
              <p:cNvSpPr/>
              <p:nvPr/>
            </p:nvSpPr>
            <p:spPr>
              <a:xfrm rot="6356820">
                <a:off x="8143161" y="3625419"/>
                <a:ext cx="1636337" cy="1636337"/>
              </a:xfrm>
              <a:prstGeom prst="arc">
                <a:avLst>
                  <a:gd name="adj1" fmla="val 16200000"/>
                  <a:gd name="adj2" fmla="val 2044958"/>
                </a:avLst>
              </a:prstGeom>
              <a:ln w="28575">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p:cNvSpPr txBox="1"/>
              <p:nvPr/>
            </p:nvSpPr>
            <p:spPr>
              <a:xfrm>
                <a:off x="9299058" y="5304253"/>
                <a:ext cx="1154483" cy="369332"/>
              </a:xfrm>
              <a:prstGeom prst="rect">
                <a:avLst/>
              </a:prstGeom>
              <a:noFill/>
            </p:spPr>
            <p:txBody>
              <a:bodyPr wrap="none" rtlCol="0">
                <a:spAutoFit/>
              </a:bodyPr>
              <a:lstStyle/>
              <a:p>
                <a:r>
                  <a:rPr lang="ca-ES" dirty="0" smtClean="0"/>
                  <a:t>2D mosaic</a:t>
                </a:r>
                <a:endParaRPr lang="en-US" dirty="0"/>
              </a:p>
            </p:txBody>
          </p:sp>
          <p:pic>
            <p:nvPicPr>
              <p:cNvPr id="35" name="Picture 34"/>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832616" y="2915421"/>
                <a:ext cx="1031072" cy="1054840"/>
              </a:xfrm>
              <a:prstGeom prst="rect">
                <a:avLst/>
              </a:prstGeom>
            </p:spPr>
          </p:pic>
          <p:sp>
            <p:nvSpPr>
              <p:cNvPr id="36" name="Freeform 35"/>
              <p:cNvSpPr/>
              <p:nvPr/>
            </p:nvSpPr>
            <p:spPr>
              <a:xfrm>
                <a:off x="5373786" y="2308526"/>
                <a:ext cx="3918857" cy="2336800"/>
              </a:xfrm>
              <a:custGeom>
                <a:avLst/>
                <a:gdLst>
                  <a:gd name="connsiteX0" fmla="*/ 3120571 w 3918857"/>
                  <a:gd name="connsiteY0" fmla="*/ 0 h 2336800"/>
                  <a:gd name="connsiteX1" fmla="*/ 3918857 w 3918857"/>
                  <a:gd name="connsiteY1" fmla="*/ 493485 h 2336800"/>
                  <a:gd name="connsiteX2" fmla="*/ 1335314 w 3918857"/>
                  <a:gd name="connsiteY2" fmla="*/ 2336800 h 2336800"/>
                  <a:gd name="connsiteX3" fmla="*/ 0 w 3918857"/>
                  <a:gd name="connsiteY3" fmla="*/ 1074057 h 2336800"/>
                  <a:gd name="connsiteX4" fmla="*/ 493486 w 3918857"/>
                  <a:gd name="connsiteY4" fmla="*/ 609600 h 2336800"/>
                  <a:gd name="connsiteX5" fmla="*/ 1654628 w 3918857"/>
                  <a:gd name="connsiteY5" fmla="*/ 1364342 h 2336800"/>
                  <a:gd name="connsiteX6" fmla="*/ 3149600 w 3918857"/>
                  <a:gd name="connsiteY6" fmla="*/ 420914 h 2336800"/>
                  <a:gd name="connsiteX7" fmla="*/ 3120571 w 3918857"/>
                  <a:gd name="connsiteY7" fmla="*/ 0 h 2336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18857" h="2336800">
                    <a:moveTo>
                      <a:pt x="3120571" y="0"/>
                    </a:moveTo>
                    <a:lnTo>
                      <a:pt x="3918857" y="493485"/>
                    </a:lnTo>
                    <a:lnTo>
                      <a:pt x="1335314" y="2336800"/>
                    </a:lnTo>
                    <a:lnTo>
                      <a:pt x="0" y="1074057"/>
                    </a:lnTo>
                    <a:lnTo>
                      <a:pt x="493486" y="609600"/>
                    </a:lnTo>
                    <a:lnTo>
                      <a:pt x="1654628" y="1364342"/>
                    </a:lnTo>
                    <a:lnTo>
                      <a:pt x="3149600" y="420914"/>
                    </a:lnTo>
                    <a:lnTo>
                      <a:pt x="3120571" y="0"/>
                    </a:lnTo>
                    <a:close/>
                  </a:path>
                </a:pathLst>
              </a:custGeom>
              <a:solidFill>
                <a:schemeClr val="accent1">
                  <a:alpha val="4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grpSp>
      </p:grpSp>
      <p:sp>
        <p:nvSpPr>
          <p:cNvPr id="3" name="Slide Number Placeholder 2"/>
          <p:cNvSpPr>
            <a:spLocks noGrp="1"/>
          </p:cNvSpPr>
          <p:nvPr>
            <p:ph type="sldNum" sz="quarter" idx="12"/>
          </p:nvPr>
        </p:nvSpPr>
        <p:spPr/>
        <p:txBody>
          <a:bodyPr/>
          <a:lstStyle/>
          <a:p>
            <a:fld id="{2BC1C898-5861-4646-8145-B26DFD443158}" type="slidenum">
              <a:rPr lang="en-US" smtClean="0"/>
              <a:t>37</a:t>
            </a:fld>
            <a:endParaRPr lang="en-US"/>
          </a:p>
        </p:txBody>
      </p:sp>
      <p:sp>
        <p:nvSpPr>
          <p:cNvPr id="38" name="Title 1"/>
          <p:cNvSpPr txBox="1">
            <a:spLocks/>
          </p:cNvSpPr>
          <p:nvPr/>
        </p:nvSpPr>
        <p:spPr>
          <a:xfrm>
            <a:off x="841113" y="253597"/>
            <a:ext cx="10450686"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t>What is the impact of suboptimal dendritic architecture on the network topology?</a:t>
            </a:r>
            <a:endParaRPr lang="en-US" sz="3600"/>
          </a:p>
        </p:txBody>
      </p:sp>
    </p:spTree>
    <p:extLst>
      <p:ext uri="{BB962C8B-B14F-4D97-AF65-F5344CB8AC3E}">
        <p14:creationId xmlns:p14="http://schemas.microsoft.com/office/powerpoint/2010/main" val="253989042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34208" y="206343"/>
            <a:ext cx="10515600" cy="1325563"/>
          </a:xfrm>
        </p:spPr>
        <p:txBody>
          <a:bodyPr/>
          <a:lstStyle/>
          <a:p>
            <a:r>
              <a:rPr lang="en-US" smtClean="0"/>
              <a:t>Modeling neuronal connectivity</a:t>
            </a:r>
            <a:endParaRPr lang="en-US"/>
          </a:p>
        </p:txBody>
      </p:sp>
      <p:pic>
        <p:nvPicPr>
          <p:cNvPr id="3" name="Imagen 6"/>
          <p:cNvPicPr>
            <a:picLocks noChangeAspect="1"/>
          </p:cNvPicPr>
          <p:nvPr/>
        </p:nvPicPr>
        <p:blipFill rotWithShape="1">
          <a:blip r:embed="rId3"/>
          <a:srcRect r="8058"/>
          <a:stretch/>
        </p:blipFill>
        <p:spPr>
          <a:xfrm>
            <a:off x="2486608" y="2270803"/>
            <a:ext cx="3717674" cy="1743729"/>
          </a:xfrm>
          <a:prstGeom prst="rect">
            <a:avLst/>
          </a:prstGeom>
        </p:spPr>
      </p:pic>
      <p:sp>
        <p:nvSpPr>
          <p:cNvPr id="4" name="Oval 3"/>
          <p:cNvSpPr/>
          <p:nvPr/>
        </p:nvSpPr>
        <p:spPr>
          <a:xfrm>
            <a:off x="5076121" y="3126134"/>
            <a:ext cx="209550" cy="171450"/>
          </a:xfrm>
          <a:prstGeom prst="ellipse">
            <a:avLst/>
          </a:prstGeom>
          <a:solidFill>
            <a:schemeClr val="accent4"/>
          </a:solidFill>
          <a:ln>
            <a:solidFill>
              <a:schemeClr val="tx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Oval 4"/>
          <p:cNvSpPr/>
          <p:nvPr/>
        </p:nvSpPr>
        <p:spPr>
          <a:xfrm>
            <a:off x="2905708" y="3056942"/>
            <a:ext cx="209550" cy="171450"/>
          </a:xfrm>
          <a:prstGeom prst="ellipse">
            <a:avLst/>
          </a:prstGeom>
          <a:solidFill>
            <a:schemeClr val="accent4"/>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p:cNvSpPr/>
          <p:nvPr/>
        </p:nvSpPr>
        <p:spPr>
          <a:xfrm>
            <a:off x="4308320" y="3281108"/>
            <a:ext cx="209550" cy="171450"/>
          </a:xfrm>
          <a:prstGeom prst="ellipse">
            <a:avLst/>
          </a:prstGeom>
          <a:solidFill>
            <a:schemeClr val="accent4"/>
          </a:solidFill>
          <a:ln>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7" name="Curved Connector 6"/>
          <p:cNvCxnSpPr/>
          <p:nvPr/>
        </p:nvCxnSpPr>
        <p:spPr>
          <a:xfrm>
            <a:off x="3208267" y="4818779"/>
            <a:ext cx="654801" cy="645461"/>
          </a:xfrm>
          <a:prstGeom prst="curvedConnector3">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8" name="Curved Connector 7"/>
          <p:cNvCxnSpPr/>
          <p:nvPr/>
        </p:nvCxnSpPr>
        <p:spPr>
          <a:xfrm flipV="1">
            <a:off x="3114543" y="4797487"/>
            <a:ext cx="1868021" cy="19090"/>
          </a:xfrm>
          <a:prstGeom prst="curvedConnector3">
            <a:avLst>
              <a:gd name="adj1" fmla="val 50000"/>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9" name="Curved Connector 8"/>
          <p:cNvCxnSpPr/>
          <p:nvPr/>
        </p:nvCxnSpPr>
        <p:spPr>
          <a:xfrm flipV="1">
            <a:off x="4308322" y="4799690"/>
            <a:ext cx="674958" cy="664550"/>
          </a:xfrm>
          <a:prstGeom prst="curvedConnector3">
            <a:avLst/>
          </a:prstGeom>
          <a:ln w="19050">
            <a:solidFill>
              <a:schemeClr val="tx1">
                <a:lumMod val="95000"/>
                <a:lumOff val="5000"/>
              </a:schemeClr>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7875184" y="2066053"/>
            <a:ext cx="2163069" cy="3236271"/>
            <a:chOff x="4397388" y="2063768"/>
            <a:chExt cx="2919369" cy="4013402"/>
          </a:xfrm>
        </p:grpSpPr>
        <p:pic>
          <p:nvPicPr>
            <p:cNvPr id="11" name="Picture 10"/>
            <p:cNvPicPr>
              <a:picLocks noChangeAspect="1"/>
            </p:cNvPicPr>
            <p:nvPr/>
          </p:nvPicPr>
          <p:blipFill rotWithShape="1">
            <a:blip r:embed="rId4"/>
            <a:srcRect l="7931"/>
            <a:stretch/>
          </p:blipFill>
          <p:spPr>
            <a:xfrm>
              <a:off x="4397388" y="3123898"/>
              <a:ext cx="2919369" cy="2953272"/>
            </a:xfrm>
            <a:prstGeom prst="rect">
              <a:avLst/>
            </a:prstGeom>
          </p:spPr>
        </p:pic>
        <p:cxnSp>
          <p:nvCxnSpPr>
            <p:cNvPr id="12" name="Straight Connector 11"/>
            <p:cNvCxnSpPr/>
            <p:nvPr/>
          </p:nvCxnSpPr>
          <p:spPr>
            <a:xfrm>
              <a:off x="4981285" y="2248434"/>
              <a:ext cx="437312"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520157" y="2063768"/>
              <a:ext cx="1457194" cy="369332"/>
            </a:xfrm>
            <a:prstGeom prst="rect">
              <a:avLst/>
            </a:prstGeom>
            <a:noFill/>
          </p:spPr>
          <p:txBody>
            <a:bodyPr wrap="none" rtlCol="0">
              <a:spAutoFit/>
            </a:bodyPr>
            <a:lstStyle/>
            <a:p>
              <a:r>
                <a:rPr lang="ca-ES" dirty="0" err="1"/>
                <a:t>F</a:t>
              </a:r>
              <a:r>
                <a:rPr lang="ca-ES" dirty="0" err="1" smtClean="0"/>
                <a:t>ew</a:t>
              </a:r>
              <a:r>
                <a:rPr lang="ca-ES" dirty="0" smtClean="0"/>
                <a:t> </a:t>
              </a:r>
              <a:r>
                <a:rPr lang="ca-ES" dirty="0" err="1" smtClean="0"/>
                <a:t>synapses</a:t>
              </a:r>
              <a:endParaRPr lang="en-US" dirty="0"/>
            </a:p>
          </p:txBody>
        </p:sp>
        <p:cxnSp>
          <p:nvCxnSpPr>
            <p:cNvPr id="14" name="Straight Connector 13"/>
            <p:cNvCxnSpPr/>
            <p:nvPr/>
          </p:nvCxnSpPr>
          <p:spPr>
            <a:xfrm>
              <a:off x="4981285" y="2642028"/>
              <a:ext cx="437312" cy="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5520157" y="2457362"/>
              <a:ext cx="1586973" cy="369332"/>
            </a:xfrm>
            <a:prstGeom prst="rect">
              <a:avLst/>
            </a:prstGeom>
            <a:noFill/>
          </p:spPr>
          <p:txBody>
            <a:bodyPr wrap="none" rtlCol="0">
              <a:spAutoFit/>
            </a:bodyPr>
            <a:lstStyle/>
            <a:p>
              <a:r>
                <a:rPr lang="ca-ES" dirty="0" err="1" smtClean="0"/>
                <a:t>More</a:t>
              </a:r>
              <a:r>
                <a:rPr lang="ca-ES" dirty="0" smtClean="0"/>
                <a:t> </a:t>
              </a:r>
              <a:r>
                <a:rPr lang="ca-ES" dirty="0" err="1" smtClean="0"/>
                <a:t>synapses</a:t>
              </a:r>
              <a:endParaRPr lang="en-US" dirty="0"/>
            </a:p>
          </p:txBody>
        </p:sp>
      </p:grpSp>
      <p:sp>
        <p:nvSpPr>
          <p:cNvPr id="19" name="Slide Number Placeholder 18"/>
          <p:cNvSpPr>
            <a:spLocks noGrp="1"/>
          </p:cNvSpPr>
          <p:nvPr>
            <p:ph type="sldNum" sz="quarter" idx="12"/>
          </p:nvPr>
        </p:nvSpPr>
        <p:spPr/>
        <p:txBody>
          <a:bodyPr/>
          <a:lstStyle/>
          <a:p>
            <a:fld id="{2BC1C898-5861-4646-8145-B26DFD443158}" type="slidenum">
              <a:rPr lang="en-US" smtClean="0"/>
              <a:t>38</a:t>
            </a:fld>
            <a:endParaRPr lang="en-US"/>
          </a:p>
        </p:txBody>
      </p:sp>
      <p:pic>
        <p:nvPicPr>
          <p:cNvPr id="20" name="Picture 19"/>
          <p:cNvPicPr>
            <a:picLocks noChangeAspect="1"/>
          </p:cNvPicPr>
          <p:nvPr/>
        </p:nvPicPr>
        <p:blipFill rotWithShape="1">
          <a:blip r:embed="rId5"/>
          <a:srcRect l="46566" t="15093" b="17869"/>
          <a:stretch/>
        </p:blipFill>
        <p:spPr>
          <a:xfrm>
            <a:off x="123825" y="111196"/>
            <a:ext cx="1866900" cy="1203254"/>
          </a:xfrm>
          <a:prstGeom prst="rect">
            <a:avLst/>
          </a:prstGeom>
        </p:spPr>
      </p:pic>
    </p:spTree>
    <p:extLst>
      <p:ext uri="{BB962C8B-B14F-4D97-AF65-F5344CB8AC3E}">
        <p14:creationId xmlns:p14="http://schemas.microsoft.com/office/powerpoint/2010/main" val="1240346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2"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2"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fade">
                                      <p:cBhvr>
                                        <p:cTn id="10" dur="500"/>
                                        <p:tgtEl>
                                          <p:spTgt spid="6"/>
                                        </p:tgtEl>
                                      </p:cBhvr>
                                    </p:animEffect>
                                  </p:childTnLst>
                                </p:cTn>
                              </p:par>
                              <p:par>
                                <p:cTn id="11" presetID="10" presetClass="entr" presetSubtype="0" fill="hold" grpId="2"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grpId="0" nodeType="clickEffect">
                                  <p:stCondLst>
                                    <p:cond delay="0"/>
                                  </p:stCondLst>
                                  <p:childTnLst>
                                    <p:animMotion origin="layout" path="M 5E-6 -3.33333E-6 L -0.00859 0.24167 " pathEditMode="relative" rAng="0" ptsTypes="AA">
                                      <p:cBhvr>
                                        <p:cTn id="17" dur="2000" fill="hold"/>
                                        <p:tgtEl>
                                          <p:spTgt spid="5"/>
                                        </p:tgtEl>
                                        <p:attrNameLst>
                                          <p:attrName>ppt_x</p:attrName>
                                          <p:attrName>ppt_y</p:attrName>
                                        </p:attrNameLst>
                                      </p:cBhvr>
                                      <p:rCtr x="-430" y="12083"/>
                                    </p:animMotion>
                                  </p:childTnLst>
                                </p:cTn>
                              </p:par>
                              <p:par>
                                <p:cTn id="18" presetID="6" presetClass="emph" presetSubtype="0" fill="hold" grpId="0" nodeType="withEffect">
                                  <p:stCondLst>
                                    <p:cond delay="0"/>
                                  </p:stCondLst>
                                  <p:childTnLst>
                                    <p:animScale>
                                      <p:cBhvr>
                                        <p:cTn id="19" dur="2000" fill="hold"/>
                                        <p:tgtEl>
                                          <p:spTgt spid="6"/>
                                        </p:tgtEl>
                                      </p:cBhvr>
                                      <p:by x="200000" y="200000"/>
                                    </p:animScale>
                                  </p:childTnLst>
                                </p:cTn>
                              </p:par>
                              <p:par>
                                <p:cTn id="20" presetID="6" presetClass="emph" presetSubtype="0" fill="hold" grpId="0" nodeType="withEffect">
                                  <p:stCondLst>
                                    <p:cond delay="0"/>
                                  </p:stCondLst>
                                  <p:childTnLst>
                                    <p:animScale>
                                      <p:cBhvr>
                                        <p:cTn id="21" dur="2000" fill="hold"/>
                                        <p:tgtEl>
                                          <p:spTgt spid="4"/>
                                        </p:tgtEl>
                                      </p:cBhvr>
                                      <p:by x="200000" y="200000"/>
                                    </p:animScale>
                                  </p:childTnLst>
                                </p:cTn>
                              </p:par>
                              <p:par>
                                <p:cTn id="22" presetID="42" presetClass="path" presetSubtype="0" accel="50000" decel="50000" fill="hold" grpId="1" nodeType="withEffect">
                                  <p:stCondLst>
                                    <p:cond delay="0"/>
                                  </p:stCondLst>
                                  <p:childTnLst>
                                    <p:animMotion origin="layout" path="M 8.33333E-7 -2.22222E-6 L -0.02826 0.30579 " pathEditMode="relative" rAng="0" ptsTypes="AA">
                                      <p:cBhvr>
                                        <p:cTn id="23" dur="2000" fill="hold"/>
                                        <p:tgtEl>
                                          <p:spTgt spid="6"/>
                                        </p:tgtEl>
                                        <p:attrNameLst>
                                          <p:attrName>ppt_x</p:attrName>
                                          <p:attrName>ppt_y</p:attrName>
                                        </p:attrNameLst>
                                      </p:cBhvr>
                                      <p:rCtr x="-1419" y="15278"/>
                                    </p:animMotion>
                                  </p:childTnLst>
                                </p:cTn>
                              </p:par>
                              <p:par>
                                <p:cTn id="24" presetID="42" presetClass="path" presetSubtype="0" accel="50000" decel="50000" fill="hold" grpId="1" nodeType="withEffect">
                                  <p:stCondLst>
                                    <p:cond delay="0"/>
                                  </p:stCondLst>
                                  <p:childTnLst>
                                    <p:animMotion origin="layout" path="M 5.55112E-17 2.96296E-6 L 0.00208 0.23402 " pathEditMode="relative" rAng="0" ptsTypes="AA">
                                      <p:cBhvr>
                                        <p:cTn id="25" dur="2000" fill="hold"/>
                                        <p:tgtEl>
                                          <p:spTgt spid="4"/>
                                        </p:tgtEl>
                                        <p:attrNameLst>
                                          <p:attrName>ppt_x</p:attrName>
                                          <p:attrName>ppt_y</p:attrName>
                                        </p:attrNameLst>
                                      </p:cBhvr>
                                      <p:rCtr x="104" y="11690"/>
                                    </p:animMotion>
                                  </p:childTnLst>
                                </p:cTn>
                              </p:par>
                              <p:par>
                                <p:cTn id="26" presetID="6" presetClass="emph" presetSubtype="0" fill="hold" grpId="1" nodeType="withEffect">
                                  <p:stCondLst>
                                    <p:cond delay="0"/>
                                  </p:stCondLst>
                                  <p:childTnLst>
                                    <p:animScale>
                                      <p:cBhvr>
                                        <p:cTn id="27" dur="2000" fill="hold"/>
                                        <p:tgtEl>
                                          <p:spTgt spid="5"/>
                                        </p:tgtEl>
                                      </p:cBhvr>
                                      <p:by x="200000" y="200000"/>
                                    </p:animScale>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nodeType="with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fade">
                                      <p:cBhvr>
                                        <p:cTn id="3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4" grpId="2" animBg="1"/>
      <p:bldP spid="5" grpId="0" animBg="1"/>
      <p:bldP spid="5" grpId="1" animBg="1"/>
      <p:bldP spid="5" grpId="2" animBg="1"/>
      <p:bldP spid="6" grpId="0" animBg="1"/>
      <p:bldP spid="6" grpId="1" animBg="1"/>
      <p:bldP spid="6" grpId="2"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BC1C898-5861-4646-8145-B26DFD443158}" type="slidenum">
              <a:rPr lang="en-US" smtClean="0"/>
              <a:t>39</a:t>
            </a:fld>
            <a:endParaRPr lang="en-US"/>
          </a:p>
        </p:txBody>
      </p:sp>
      <p:sp>
        <p:nvSpPr>
          <p:cNvPr id="7" name="Title 1"/>
          <p:cNvSpPr txBox="1">
            <a:spLocks/>
          </p:cNvSpPr>
          <p:nvPr/>
        </p:nvSpPr>
        <p:spPr>
          <a:xfrm>
            <a:off x="2334208" y="20634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mtClean="0"/>
              <a:t>Modeling neuronal connectivity</a:t>
            </a:r>
            <a:endParaRPr lang="en-US" dirty="0"/>
          </a:p>
        </p:txBody>
      </p:sp>
      <p:pic>
        <p:nvPicPr>
          <p:cNvPr id="8" name="Picture 7"/>
          <p:cNvPicPr>
            <a:picLocks noChangeAspect="1"/>
          </p:cNvPicPr>
          <p:nvPr/>
        </p:nvPicPr>
        <p:blipFill rotWithShape="1">
          <a:blip r:embed="rId2"/>
          <a:srcRect l="46566" t="15093" b="17869"/>
          <a:stretch/>
        </p:blipFill>
        <p:spPr>
          <a:xfrm>
            <a:off x="123825" y="111196"/>
            <a:ext cx="1866900" cy="1203254"/>
          </a:xfrm>
          <a:prstGeom prst="rect">
            <a:avLst/>
          </a:prstGeom>
        </p:spPr>
      </p:pic>
      <p:sp>
        <p:nvSpPr>
          <p:cNvPr id="9" name="Oval 8"/>
          <p:cNvSpPr/>
          <p:nvPr/>
        </p:nvSpPr>
        <p:spPr>
          <a:xfrm>
            <a:off x="2708914" y="1990936"/>
            <a:ext cx="2400286" cy="2281378"/>
          </a:xfrm>
          <a:prstGeom prst="ellipse">
            <a:avLst/>
          </a:prstGeom>
          <a:solidFill>
            <a:schemeClr val="accent1">
              <a:lumMod val="20000"/>
              <a:lumOff val="80000"/>
            </a:schemeClr>
          </a:solidFill>
          <a:ln>
            <a:prstDash val="sysDot"/>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 name="Oval 9"/>
          <p:cNvSpPr/>
          <p:nvPr/>
        </p:nvSpPr>
        <p:spPr>
          <a:xfrm>
            <a:off x="2953539" y="2222127"/>
            <a:ext cx="1913811" cy="1819002"/>
          </a:xfrm>
          <a:prstGeom prst="ellipse">
            <a:avLst/>
          </a:prstGeom>
          <a:solidFill>
            <a:schemeClr val="accent1">
              <a:lumMod val="60000"/>
              <a:lumOff val="40000"/>
            </a:schemeClr>
          </a:solidFill>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 name="Oval 10"/>
          <p:cNvSpPr/>
          <p:nvPr/>
        </p:nvSpPr>
        <p:spPr>
          <a:xfrm>
            <a:off x="6170485" y="3822503"/>
            <a:ext cx="1770245" cy="1682548"/>
          </a:xfrm>
          <a:prstGeom prst="ellipse">
            <a:avLst/>
          </a:prstGeom>
          <a:solidFill>
            <a:schemeClr val="accent1">
              <a:lumMod val="60000"/>
              <a:lumOff val="40000"/>
            </a:schemeClr>
          </a:solidFill>
          <a:ln>
            <a:prstDash val="dash"/>
          </a:ln>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Freeform 11"/>
          <p:cNvSpPr/>
          <p:nvPr/>
        </p:nvSpPr>
        <p:spPr>
          <a:xfrm>
            <a:off x="4093176" y="3168342"/>
            <a:ext cx="4535319" cy="2780551"/>
          </a:xfrm>
          <a:custGeom>
            <a:avLst/>
            <a:gdLst>
              <a:gd name="connsiteX0" fmla="*/ 0 w 3378200"/>
              <a:gd name="connsiteY0" fmla="*/ 0 h 2192867"/>
              <a:gd name="connsiteX1" fmla="*/ 1413934 w 3378200"/>
              <a:gd name="connsiteY1" fmla="*/ 304800 h 2192867"/>
              <a:gd name="connsiteX2" fmla="*/ 1964267 w 3378200"/>
              <a:gd name="connsiteY2" fmla="*/ 812800 h 2192867"/>
              <a:gd name="connsiteX3" fmla="*/ 2573867 w 3378200"/>
              <a:gd name="connsiteY3" fmla="*/ 1058333 h 2192867"/>
              <a:gd name="connsiteX4" fmla="*/ 2878667 w 3378200"/>
              <a:gd name="connsiteY4" fmla="*/ 1634067 h 2192867"/>
              <a:gd name="connsiteX5" fmla="*/ 3378200 w 3378200"/>
              <a:gd name="connsiteY5" fmla="*/ 2192867 h 2192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78200" h="2192867">
                <a:moveTo>
                  <a:pt x="0" y="0"/>
                </a:moveTo>
                <a:cubicBezTo>
                  <a:pt x="543278" y="84666"/>
                  <a:pt x="1086556" y="169333"/>
                  <a:pt x="1413934" y="304800"/>
                </a:cubicBezTo>
                <a:cubicBezTo>
                  <a:pt x="1741312" y="440267"/>
                  <a:pt x="1770945" y="687211"/>
                  <a:pt x="1964267" y="812800"/>
                </a:cubicBezTo>
                <a:cubicBezTo>
                  <a:pt x="2157589" y="938389"/>
                  <a:pt x="2421467" y="921455"/>
                  <a:pt x="2573867" y="1058333"/>
                </a:cubicBezTo>
                <a:cubicBezTo>
                  <a:pt x="2726267" y="1195211"/>
                  <a:pt x="2744612" y="1444978"/>
                  <a:pt x="2878667" y="1634067"/>
                </a:cubicBezTo>
                <a:cubicBezTo>
                  <a:pt x="3012723" y="1823156"/>
                  <a:pt x="3195461" y="2008011"/>
                  <a:pt x="3378200" y="2192867"/>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Freeform 12"/>
          <p:cNvSpPr/>
          <p:nvPr/>
        </p:nvSpPr>
        <p:spPr>
          <a:xfrm>
            <a:off x="2905568" y="4610337"/>
            <a:ext cx="4170344" cy="1000532"/>
          </a:xfrm>
          <a:custGeom>
            <a:avLst/>
            <a:gdLst>
              <a:gd name="connsiteX0" fmla="*/ 3031066 w 3034950"/>
              <a:gd name="connsiteY0" fmla="*/ 0 h 728133"/>
              <a:gd name="connsiteX1" fmla="*/ 2895600 w 3034950"/>
              <a:gd name="connsiteY1" fmla="*/ 203200 h 728133"/>
              <a:gd name="connsiteX2" fmla="*/ 2116666 w 3034950"/>
              <a:gd name="connsiteY2" fmla="*/ 279400 h 728133"/>
              <a:gd name="connsiteX3" fmla="*/ 1236133 w 3034950"/>
              <a:gd name="connsiteY3" fmla="*/ 457200 h 728133"/>
              <a:gd name="connsiteX4" fmla="*/ 787400 w 3034950"/>
              <a:gd name="connsiteY4" fmla="*/ 440267 h 728133"/>
              <a:gd name="connsiteX5" fmla="*/ 0 w 3034950"/>
              <a:gd name="connsiteY5" fmla="*/ 728133 h 7281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34950" h="728133">
                <a:moveTo>
                  <a:pt x="3031066" y="0"/>
                </a:moveTo>
                <a:cubicBezTo>
                  <a:pt x="3039533" y="78316"/>
                  <a:pt x="3048000" y="156633"/>
                  <a:pt x="2895600" y="203200"/>
                </a:cubicBezTo>
                <a:cubicBezTo>
                  <a:pt x="2743200" y="249767"/>
                  <a:pt x="2393244" y="237067"/>
                  <a:pt x="2116666" y="279400"/>
                </a:cubicBezTo>
                <a:cubicBezTo>
                  <a:pt x="1840088" y="321733"/>
                  <a:pt x="1457677" y="430389"/>
                  <a:pt x="1236133" y="457200"/>
                </a:cubicBezTo>
                <a:cubicBezTo>
                  <a:pt x="1014589" y="484011"/>
                  <a:pt x="993422" y="395112"/>
                  <a:pt x="787400" y="440267"/>
                </a:cubicBezTo>
                <a:cubicBezTo>
                  <a:pt x="581378" y="485422"/>
                  <a:pt x="290689" y="606777"/>
                  <a:pt x="0" y="728133"/>
                </a:cubicBezTo>
              </a:path>
            </a:pathLst>
          </a:custGeom>
          <a:noFill/>
          <a:ln w="5715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4" name="Oval 13"/>
          <p:cNvSpPr/>
          <p:nvPr/>
        </p:nvSpPr>
        <p:spPr>
          <a:xfrm>
            <a:off x="3722545" y="2955491"/>
            <a:ext cx="370631" cy="35227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5" name="Oval 14"/>
          <p:cNvSpPr/>
          <p:nvPr/>
        </p:nvSpPr>
        <p:spPr>
          <a:xfrm>
            <a:off x="6870292" y="4483695"/>
            <a:ext cx="370631" cy="352270"/>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6" name="TextBox 270"/>
          <p:cNvSpPr txBox="1"/>
          <p:nvPr/>
        </p:nvSpPr>
        <p:spPr>
          <a:xfrm>
            <a:off x="7046867" y="3277708"/>
            <a:ext cx="2879827" cy="523220"/>
          </a:xfrm>
          <a:prstGeom prst="rect">
            <a:avLst/>
          </a:prstGeom>
          <a:noFill/>
        </p:spPr>
        <p:txBody>
          <a:bodyPr wrap="none" rtlCol="0">
            <a:spAutoFit/>
          </a:bodyPr>
          <a:lstStyle>
            <a:defPPr>
              <a:defRPr lang="en-US"/>
            </a:defPPr>
            <a:lvl1pPr>
              <a:defRPr sz="2800" b="1"/>
            </a:lvl1pPr>
          </a:lstStyle>
          <a:p>
            <a:r>
              <a:rPr lang="en-US" smtClean="0"/>
              <a:t>Dendritic tree size</a:t>
            </a:r>
            <a:endParaRPr lang="en-US"/>
          </a:p>
        </p:txBody>
      </p:sp>
      <p:sp>
        <p:nvSpPr>
          <p:cNvPr id="17" name="TextBox 271"/>
          <p:cNvSpPr txBox="1"/>
          <p:nvPr/>
        </p:nvSpPr>
        <p:spPr>
          <a:xfrm>
            <a:off x="5204430" y="2207693"/>
            <a:ext cx="4450320" cy="523220"/>
          </a:xfrm>
          <a:prstGeom prst="rect">
            <a:avLst/>
          </a:prstGeom>
          <a:noFill/>
        </p:spPr>
        <p:txBody>
          <a:bodyPr wrap="none" rtlCol="0">
            <a:spAutoFit/>
          </a:bodyPr>
          <a:lstStyle>
            <a:defPPr>
              <a:defRPr lang="en-US"/>
            </a:defPPr>
            <a:lvl1pPr>
              <a:defRPr sz="2800" b="1"/>
            </a:lvl1pPr>
          </a:lstStyle>
          <a:p>
            <a:r>
              <a:rPr lang="en-US" smtClean="0"/>
              <a:t>Dendritic tree size variability</a:t>
            </a:r>
            <a:endParaRPr lang="en-US"/>
          </a:p>
        </p:txBody>
      </p:sp>
      <p:cxnSp>
        <p:nvCxnSpPr>
          <p:cNvPr id="18" name="Straight Arrow Connector 17"/>
          <p:cNvCxnSpPr>
            <a:endCxn id="12" idx="3"/>
          </p:cNvCxnSpPr>
          <p:nvPr/>
        </p:nvCxnSpPr>
        <p:spPr>
          <a:xfrm flipV="1">
            <a:off x="6617166" y="4510306"/>
            <a:ext cx="931491" cy="1438586"/>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TextBox 275"/>
          <p:cNvSpPr txBox="1"/>
          <p:nvPr/>
        </p:nvSpPr>
        <p:spPr>
          <a:xfrm>
            <a:off x="4950511" y="6002029"/>
            <a:ext cx="4344266" cy="523220"/>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800" b="1" smtClean="0"/>
              <a:t>Synaptic contact probability</a:t>
            </a:r>
            <a:endParaRPr lang="en-US" sz="2800" b="1"/>
          </a:p>
        </p:txBody>
      </p:sp>
      <p:cxnSp>
        <p:nvCxnSpPr>
          <p:cNvPr id="20" name="Straight Arrow Connector 19"/>
          <p:cNvCxnSpPr>
            <a:stCxn id="9" idx="0"/>
          </p:cNvCxnSpPr>
          <p:nvPr/>
        </p:nvCxnSpPr>
        <p:spPr>
          <a:xfrm>
            <a:off x="3909057" y="1990936"/>
            <a:ext cx="13281" cy="5083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896851" y="3783238"/>
            <a:ext cx="13281" cy="5083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endCxn id="9" idx="2"/>
          </p:cNvCxnSpPr>
          <p:nvPr/>
        </p:nvCxnSpPr>
        <p:spPr>
          <a:xfrm flipH="1">
            <a:off x="2708914" y="3131624"/>
            <a:ext cx="442095"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4664712" y="3118326"/>
            <a:ext cx="442095" cy="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flipV="1">
            <a:off x="3050478" y="2313316"/>
            <a:ext cx="400678" cy="2921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p:cNvCxnSpPr/>
          <p:nvPr/>
        </p:nvCxnSpPr>
        <p:spPr>
          <a:xfrm flipH="1" flipV="1">
            <a:off x="4369362" y="3639793"/>
            <a:ext cx="400678" cy="29211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p:nvPr/>
        </p:nvCxnSpPr>
        <p:spPr>
          <a:xfrm flipH="1">
            <a:off x="3050880" y="3639793"/>
            <a:ext cx="354532" cy="2880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flipH="1">
            <a:off x="4455282" y="2372403"/>
            <a:ext cx="354532" cy="28809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9" name="TextBox 10"/>
          <p:cNvSpPr txBox="1">
            <a:spLocks noChangeArrowheads="1"/>
          </p:cNvSpPr>
          <p:nvPr/>
        </p:nvSpPr>
        <p:spPr bwMode="auto">
          <a:xfrm>
            <a:off x="479104" y="6235431"/>
            <a:ext cx="2934821"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smtClean="0">
                <a:latin typeface="Calibri" pitchFamily="34" charset="0"/>
              </a:rPr>
              <a:t>(</a:t>
            </a:r>
            <a:r>
              <a:rPr lang="es-ES" altLang="es-ES" sz="1200" dirty="0" err="1" smtClean="0">
                <a:latin typeface="Calibri" pitchFamily="34" charset="0"/>
              </a:rPr>
              <a:t>Orlandi</a:t>
            </a:r>
            <a:r>
              <a:rPr lang="es-ES" altLang="es-ES" sz="1200" dirty="0" smtClean="0">
                <a:latin typeface="Calibri" pitchFamily="34" charset="0"/>
              </a:rPr>
              <a:t> et al., 2013)</a:t>
            </a:r>
            <a:endParaRPr lang="es-ES" altLang="es-ES" sz="1200" dirty="0">
              <a:latin typeface="Calibri" pitchFamily="34" charset="0"/>
            </a:endParaRPr>
          </a:p>
        </p:txBody>
      </p:sp>
    </p:spTree>
    <p:extLst>
      <p:ext uri="{BB962C8B-B14F-4D97-AF65-F5344CB8AC3E}">
        <p14:creationId xmlns:p14="http://schemas.microsoft.com/office/powerpoint/2010/main" val="385693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500"/>
                                        <p:tgtEl>
                                          <p:spTgt spid="1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500"/>
                                        <p:tgtEl>
                                          <p:spTgt spid="12"/>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grpId="0"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fade">
                                      <p:cBhvr>
                                        <p:cTn id="34" dur="500"/>
                                        <p:tgtEl>
                                          <p:spTgt spid="19"/>
                                        </p:tgtEl>
                                      </p:cBhvr>
                                    </p:animEffect>
                                  </p:childTnLst>
                                </p:cTn>
                              </p:par>
                              <p:par>
                                <p:cTn id="35" presetID="10" presetClass="entr" presetSubtype="0" fill="hold" nodeType="with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fade">
                                      <p:cBhvr>
                                        <p:cTn id="37" dur="500"/>
                                        <p:tgtEl>
                                          <p:spTgt spid="18"/>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par>
                                <p:cTn id="43" presetID="10" presetClass="entr" presetSubtype="0" fill="hold" nodeType="withEffect">
                                  <p:stCondLst>
                                    <p:cond delay="0"/>
                                  </p:stCondLst>
                                  <p:childTnLst>
                                    <p:set>
                                      <p:cBhvr>
                                        <p:cTn id="44" dur="1" fill="hold">
                                          <p:stCondLst>
                                            <p:cond delay="0"/>
                                          </p:stCondLst>
                                        </p:cTn>
                                        <p:tgtEl>
                                          <p:spTgt spid="20"/>
                                        </p:tgtEl>
                                        <p:attrNameLst>
                                          <p:attrName>style.visibility</p:attrName>
                                        </p:attrNameLst>
                                      </p:cBhvr>
                                      <p:to>
                                        <p:strVal val="visible"/>
                                      </p:to>
                                    </p:set>
                                    <p:animEffect transition="in" filter="fade">
                                      <p:cBhvr>
                                        <p:cTn id="45" dur="500"/>
                                        <p:tgtEl>
                                          <p:spTgt spid="20"/>
                                        </p:tgtEl>
                                      </p:cBhvr>
                                    </p:animEffect>
                                  </p:childTnLst>
                                </p:cTn>
                              </p:par>
                              <p:par>
                                <p:cTn id="46" presetID="10" presetClass="entr" presetSubtype="0" fill="hold"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par>
                                <p:cTn id="49" presetID="10" presetClass="entr" presetSubtype="0" fill="hold" nodeType="withEffect">
                                  <p:stCondLst>
                                    <p:cond delay="0"/>
                                  </p:stCondLst>
                                  <p:childTnLst>
                                    <p:set>
                                      <p:cBhvr>
                                        <p:cTn id="50" dur="1" fill="hold">
                                          <p:stCondLst>
                                            <p:cond delay="0"/>
                                          </p:stCondLst>
                                        </p:cTn>
                                        <p:tgtEl>
                                          <p:spTgt spid="22"/>
                                        </p:tgtEl>
                                        <p:attrNameLst>
                                          <p:attrName>style.visibility</p:attrName>
                                        </p:attrNameLst>
                                      </p:cBhvr>
                                      <p:to>
                                        <p:strVal val="visible"/>
                                      </p:to>
                                    </p:set>
                                    <p:animEffect transition="in" filter="fade">
                                      <p:cBhvr>
                                        <p:cTn id="51" dur="500"/>
                                        <p:tgtEl>
                                          <p:spTgt spid="22"/>
                                        </p:tgtEl>
                                      </p:cBhvr>
                                    </p:animEffect>
                                  </p:childTnLst>
                                </p:cTn>
                              </p:par>
                              <p:par>
                                <p:cTn id="52" presetID="10" presetClass="entr" presetSubtype="0" fill="hold" nodeType="withEffect">
                                  <p:stCondLst>
                                    <p:cond delay="0"/>
                                  </p:stCondLst>
                                  <p:childTnLst>
                                    <p:set>
                                      <p:cBhvr>
                                        <p:cTn id="53" dur="1" fill="hold">
                                          <p:stCondLst>
                                            <p:cond delay="0"/>
                                          </p:stCondLst>
                                        </p:cTn>
                                        <p:tgtEl>
                                          <p:spTgt spid="23"/>
                                        </p:tgtEl>
                                        <p:attrNameLst>
                                          <p:attrName>style.visibility</p:attrName>
                                        </p:attrNameLst>
                                      </p:cBhvr>
                                      <p:to>
                                        <p:strVal val="visible"/>
                                      </p:to>
                                    </p:set>
                                    <p:animEffect transition="in" filter="fade">
                                      <p:cBhvr>
                                        <p:cTn id="54" dur="500"/>
                                        <p:tgtEl>
                                          <p:spTgt spid="23"/>
                                        </p:tgtEl>
                                      </p:cBhvr>
                                    </p:animEffect>
                                  </p:childTnLst>
                                </p:cTn>
                              </p:par>
                              <p:par>
                                <p:cTn id="55" presetID="10" presetClass="entr" presetSubtype="0" fill="hold"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500"/>
                                        <p:tgtEl>
                                          <p:spTgt spid="24"/>
                                        </p:tgtEl>
                                      </p:cBhvr>
                                    </p:animEffect>
                                  </p:childTnLst>
                                </p:cTn>
                              </p:par>
                              <p:par>
                                <p:cTn id="58" presetID="10" presetClass="entr" presetSubtype="0" fill="hold" nodeType="withEffect">
                                  <p:stCondLst>
                                    <p:cond delay="0"/>
                                  </p:stCondLst>
                                  <p:childTnLst>
                                    <p:set>
                                      <p:cBhvr>
                                        <p:cTn id="59" dur="1" fill="hold">
                                          <p:stCondLst>
                                            <p:cond delay="0"/>
                                          </p:stCondLst>
                                        </p:cTn>
                                        <p:tgtEl>
                                          <p:spTgt spid="25"/>
                                        </p:tgtEl>
                                        <p:attrNameLst>
                                          <p:attrName>style.visibility</p:attrName>
                                        </p:attrNameLst>
                                      </p:cBhvr>
                                      <p:to>
                                        <p:strVal val="visible"/>
                                      </p:to>
                                    </p:set>
                                    <p:animEffect transition="in" filter="fade">
                                      <p:cBhvr>
                                        <p:cTn id="60" dur="500"/>
                                        <p:tgtEl>
                                          <p:spTgt spid="25"/>
                                        </p:tgtEl>
                                      </p:cBhvr>
                                    </p:animEffect>
                                  </p:childTnLst>
                                </p:cTn>
                              </p:par>
                              <p:par>
                                <p:cTn id="61" presetID="10" presetClass="entr" presetSubtype="0" fill="hold" nodeType="withEffect">
                                  <p:stCondLst>
                                    <p:cond delay="0"/>
                                  </p:stCondLst>
                                  <p:childTnLst>
                                    <p:set>
                                      <p:cBhvr>
                                        <p:cTn id="62" dur="1" fill="hold">
                                          <p:stCondLst>
                                            <p:cond delay="0"/>
                                          </p:stCondLst>
                                        </p:cTn>
                                        <p:tgtEl>
                                          <p:spTgt spid="26"/>
                                        </p:tgtEl>
                                        <p:attrNameLst>
                                          <p:attrName>style.visibility</p:attrName>
                                        </p:attrNameLst>
                                      </p:cBhvr>
                                      <p:to>
                                        <p:strVal val="visible"/>
                                      </p:to>
                                    </p:set>
                                    <p:animEffect transition="in" filter="fade">
                                      <p:cBhvr>
                                        <p:cTn id="63" dur="500"/>
                                        <p:tgtEl>
                                          <p:spTgt spid="26"/>
                                        </p:tgtEl>
                                      </p:cBhvr>
                                    </p:animEffect>
                                  </p:childTnLst>
                                </p:cTn>
                              </p:par>
                              <p:par>
                                <p:cTn id="64" presetID="10" presetClass="entr" presetSubtype="0" fill="hold" nodeType="withEffect">
                                  <p:stCondLst>
                                    <p:cond delay="0"/>
                                  </p:stCondLst>
                                  <p:childTnLst>
                                    <p:set>
                                      <p:cBhvr>
                                        <p:cTn id="65" dur="1" fill="hold">
                                          <p:stCondLst>
                                            <p:cond delay="0"/>
                                          </p:stCondLst>
                                        </p:cTn>
                                        <p:tgtEl>
                                          <p:spTgt spid="27"/>
                                        </p:tgtEl>
                                        <p:attrNameLst>
                                          <p:attrName>style.visibility</p:attrName>
                                        </p:attrNameLst>
                                      </p:cBhvr>
                                      <p:to>
                                        <p:strVal val="visible"/>
                                      </p:to>
                                    </p:set>
                                    <p:animEffect transition="in" filter="fade">
                                      <p:cBhvr>
                                        <p:cTn id="66" dur="500"/>
                                        <p:tgtEl>
                                          <p:spTgt spid="27"/>
                                        </p:tgtEl>
                                      </p:cBhvr>
                                    </p:animEffect>
                                  </p:childTnLst>
                                </p:cTn>
                              </p:par>
                              <p:par>
                                <p:cTn id="67" presetID="10"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fade">
                                      <p:cBhvr>
                                        <p:cTn id="6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p:bldP spid="17" grpId="0"/>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p:cNvGrpSpPr/>
          <p:nvPr/>
        </p:nvGrpSpPr>
        <p:grpSpPr>
          <a:xfrm>
            <a:off x="4462917" y="1621592"/>
            <a:ext cx="4316185" cy="4190546"/>
            <a:chOff x="3624943" y="2084614"/>
            <a:chExt cx="4316185" cy="4190546"/>
          </a:xfrm>
        </p:grpSpPr>
        <p:pic>
          <p:nvPicPr>
            <p:cNvPr id="19" name="Picture 18"/>
            <p:cNvPicPr>
              <a:picLocks noChangeAspect="1"/>
            </p:cNvPicPr>
            <p:nvPr/>
          </p:nvPicPr>
          <p:blipFill rotWithShape="1">
            <a:blip r:embed="rId3">
              <a:clrChange>
                <a:clrFrom>
                  <a:srgbClr val="FFFFFF"/>
                </a:clrFrom>
                <a:clrTo>
                  <a:srgbClr val="FFFFFF">
                    <a:alpha val="0"/>
                  </a:srgbClr>
                </a:clrTo>
              </a:clrChange>
            </a:blip>
            <a:srcRect l="18667" t="7617" r="49582" b="35098"/>
            <a:stretch/>
          </p:blipFill>
          <p:spPr>
            <a:xfrm>
              <a:off x="3809998" y="2084614"/>
              <a:ext cx="4131130" cy="4190546"/>
            </a:xfrm>
            <a:prstGeom prst="rect">
              <a:avLst/>
            </a:prstGeom>
          </p:spPr>
        </p:pic>
        <p:sp>
          <p:nvSpPr>
            <p:cNvPr id="20" name="Rectangle 19"/>
            <p:cNvSpPr/>
            <p:nvPr/>
          </p:nvSpPr>
          <p:spPr>
            <a:xfrm>
              <a:off x="3624943" y="2084614"/>
              <a:ext cx="636814" cy="658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12" name="Straight Connector 11"/>
          <p:cNvCxnSpPr/>
          <p:nvPr/>
        </p:nvCxnSpPr>
        <p:spPr>
          <a:xfrm flipV="1">
            <a:off x="8301913" y="2409634"/>
            <a:ext cx="1159329" cy="555171"/>
          </a:xfrm>
          <a:prstGeom prst="line">
            <a:avLst/>
          </a:prstGeom>
          <a:ln w="5715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9444913" y="2113485"/>
            <a:ext cx="931409" cy="461665"/>
          </a:xfrm>
          <a:prstGeom prst="rect">
            <a:avLst/>
          </a:prstGeom>
          <a:noFill/>
        </p:spPr>
        <p:txBody>
          <a:bodyPr wrap="none" rtlCol="0">
            <a:spAutoFit/>
          </a:bodyPr>
          <a:lstStyle/>
          <a:p>
            <a:r>
              <a:rPr lang="ca-ES" sz="2400" dirty="0" smtClean="0"/>
              <a:t>Axons</a:t>
            </a:r>
            <a:endParaRPr lang="en-GB" sz="2400" dirty="0"/>
          </a:p>
        </p:txBody>
      </p:sp>
      <p:cxnSp>
        <p:nvCxnSpPr>
          <p:cNvPr id="16" name="Straight Connector 15"/>
          <p:cNvCxnSpPr/>
          <p:nvPr/>
        </p:nvCxnSpPr>
        <p:spPr>
          <a:xfrm>
            <a:off x="8280141" y="5185492"/>
            <a:ext cx="832757" cy="342900"/>
          </a:xfrm>
          <a:prstGeom prst="line">
            <a:avLst/>
          </a:prstGeom>
          <a:ln w="57150">
            <a:solidFill>
              <a:schemeClr val="tx1"/>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9112898" y="5297559"/>
            <a:ext cx="1772841" cy="461665"/>
          </a:xfrm>
          <a:prstGeom prst="rect">
            <a:avLst/>
          </a:prstGeom>
          <a:noFill/>
        </p:spPr>
        <p:txBody>
          <a:bodyPr wrap="none" rtlCol="0">
            <a:spAutoFit/>
          </a:bodyPr>
          <a:lstStyle/>
          <a:p>
            <a:r>
              <a:rPr lang="ca-ES" sz="2400" dirty="0" err="1" smtClean="0"/>
              <a:t>Target</a:t>
            </a:r>
            <a:r>
              <a:rPr lang="ca-ES" sz="2400" dirty="0" smtClean="0"/>
              <a:t> </a:t>
            </a:r>
            <a:r>
              <a:rPr lang="ca-ES" sz="2400" dirty="0" err="1" smtClean="0"/>
              <a:t>space</a:t>
            </a:r>
            <a:endParaRPr lang="en-GB" sz="2400" dirty="0"/>
          </a:p>
        </p:txBody>
      </p:sp>
      <p:sp>
        <p:nvSpPr>
          <p:cNvPr id="17" name="Oval 16"/>
          <p:cNvSpPr/>
          <p:nvPr/>
        </p:nvSpPr>
        <p:spPr>
          <a:xfrm>
            <a:off x="6630956" y="3586252"/>
            <a:ext cx="537883" cy="591670"/>
          </a:xfrm>
          <a:prstGeom prst="ellipse">
            <a:avLst/>
          </a:prstGeom>
          <a:solidFill>
            <a:srgbClr val="F1696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 name="Slide Number Placeholder 3"/>
          <p:cNvSpPr>
            <a:spLocks noGrp="1"/>
          </p:cNvSpPr>
          <p:nvPr>
            <p:ph type="sldNum" sz="quarter" idx="12"/>
          </p:nvPr>
        </p:nvSpPr>
        <p:spPr>
          <a:xfrm>
            <a:off x="9450356" y="5908484"/>
            <a:ext cx="2743200" cy="365125"/>
          </a:xfrm>
        </p:spPr>
        <p:txBody>
          <a:bodyPr/>
          <a:lstStyle/>
          <a:p>
            <a:fld id="{2BC1C898-5861-4646-8145-B26DFD443158}" type="slidenum">
              <a:rPr lang="en-US" smtClean="0"/>
              <a:t>4</a:t>
            </a:fld>
            <a:endParaRPr lang="en-US"/>
          </a:p>
        </p:txBody>
      </p:sp>
      <p:sp>
        <p:nvSpPr>
          <p:cNvPr id="22" name="TextBox 21"/>
          <p:cNvSpPr txBox="1">
            <a:spLocks noChangeArrowheads="1"/>
          </p:cNvSpPr>
          <p:nvPr/>
        </p:nvSpPr>
        <p:spPr bwMode="auto">
          <a:xfrm>
            <a:off x="5508777" y="6114311"/>
            <a:ext cx="59312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a:solidFill>
                  <a:srgbClr val="000000"/>
                </a:solidFill>
                <a:latin typeface="Calibri" pitchFamily="34" charset="0"/>
              </a:rPr>
              <a:t>(</a:t>
            </a:r>
            <a:r>
              <a:rPr lang="es-ES" altLang="es-ES" sz="1200" dirty="0" err="1" smtClean="0">
                <a:solidFill>
                  <a:srgbClr val="000000"/>
                </a:solidFill>
                <a:latin typeface="Calibri" pitchFamily="34" charset="0"/>
              </a:rPr>
              <a:t>Schröter</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Paulsen</a:t>
            </a:r>
            <a:r>
              <a:rPr lang="es-ES" altLang="es-ES" sz="1200" dirty="0" smtClean="0">
                <a:solidFill>
                  <a:srgbClr val="000000"/>
                </a:solidFill>
                <a:latin typeface="Calibri" pitchFamily="34" charset="0"/>
              </a:rPr>
              <a:t> &amp; </a:t>
            </a:r>
            <a:r>
              <a:rPr lang="es-ES" altLang="es-ES" sz="1200" dirty="0" err="1" smtClean="0">
                <a:solidFill>
                  <a:srgbClr val="000000"/>
                </a:solidFill>
                <a:latin typeface="Calibri" pitchFamily="34" charset="0"/>
              </a:rPr>
              <a:t>Bullmore</a:t>
            </a:r>
            <a:r>
              <a:rPr lang="es-ES" altLang="es-ES" sz="1200" dirty="0" smtClean="0">
                <a:solidFill>
                  <a:srgbClr val="000000"/>
                </a:solidFill>
                <a:latin typeface="Calibri" pitchFamily="34" charset="0"/>
              </a:rPr>
              <a:t>, 2017)</a:t>
            </a:r>
            <a:endParaRPr lang="es-ES" altLang="es-ES" sz="1200" dirty="0">
              <a:solidFill>
                <a:srgbClr val="000000"/>
              </a:solidFill>
              <a:latin typeface="Calibri" pitchFamily="34" charset="0"/>
            </a:endParaRPr>
          </a:p>
        </p:txBody>
      </p:sp>
      <p:sp>
        <p:nvSpPr>
          <p:cNvPr id="23" name="Title 1"/>
          <p:cNvSpPr>
            <a:spLocks noGrp="1"/>
          </p:cNvSpPr>
          <p:nvPr>
            <p:ph type="title"/>
          </p:nvPr>
        </p:nvSpPr>
        <p:spPr>
          <a:xfrm>
            <a:off x="617763" y="96203"/>
            <a:ext cx="10515600" cy="1325563"/>
          </a:xfrm>
        </p:spPr>
        <p:txBody>
          <a:bodyPr>
            <a:normAutofit/>
          </a:bodyPr>
          <a:lstStyle/>
          <a:p>
            <a:r>
              <a:rPr lang="en-AU" sz="3600" dirty="0" smtClean="0"/>
              <a:t>Neuronal design: </a:t>
            </a:r>
            <a:r>
              <a:rPr lang="en-US" sz="3600" dirty="0"/>
              <a:t>the </a:t>
            </a:r>
            <a:r>
              <a:rPr lang="en-AU" sz="3600" dirty="0" smtClean="0"/>
              <a:t>optimality </a:t>
            </a:r>
            <a:r>
              <a:rPr lang="en-US" sz="3600" dirty="0" smtClean="0"/>
              <a:t>of </a:t>
            </a:r>
            <a:r>
              <a:rPr lang="en-US" sz="3600" dirty="0"/>
              <a:t>dendritic tree </a:t>
            </a:r>
            <a:r>
              <a:rPr lang="en-US" sz="3600" dirty="0" smtClean="0"/>
              <a:t>morphology</a:t>
            </a:r>
            <a:endParaRPr lang="en-AU" sz="3600" dirty="0"/>
          </a:p>
        </p:txBody>
      </p:sp>
    </p:spTree>
    <p:extLst>
      <p:ext uri="{BB962C8B-B14F-4D97-AF65-F5344CB8AC3E}">
        <p14:creationId xmlns:p14="http://schemas.microsoft.com/office/powerpoint/2010/main" val="336647449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00968" y="111195"/>
            <a:ext cx="10515600" cy="1325563"/>
          </a:xfrm>
        </p:spPr>
        <p:txBody>
          <a:bodyPr>
            <a:normAutofit/>
          </a:bodyPr>
          <a:lstStyle/>
          <a:p>
            <a:r>
              <a:rPr lang="ca-ES" sz="3600" dirty="0" smtClean="0"/>
              <a:t>Exploring the network morphospace</a:t>
            </a:r>
            <a:endParaRPr lang="en-US" sz="3600" dirty="0"/>
          </a:p>
        </p:txBody>
      </p:sp>
      <p:sp>
        <p:nvSpPr>
          <p:cNvPr id="6" name="TextBox 5"/>
          <p:cNvSpPr txBox="1"/>
          <p:nvPr/>
        </p:nvSpPr>
        <p:spPr>
          <a:xfrm>
            <a:off x="5097839" y="3462959"/>
            <a:ext cx="2410468" cy="461665"/>
          </a:xfrm>
          <a:prstGeom prst="rect">
            <a:avLst/>
          </a:prstGeom>
          <a:noFill/>
        </p:spPr>
        <p:txBody>
          <a:bodyPr wrap="none" rtlCol="0">
            <a:spAutoFit/>
          </a:bodyPr>
          <a:lstStyle/>
          <a:p>
            <a:r>
              <a:rPr lang="ca-ES" sz="2400" dirty="0" smtClean="0"/>
              <a:t>Routing </a:t>
            </a:r>
            <a:r>
              <a:rPr lang="ca-ES" sz="2400" dirty="0" err="1" smtClean="0"/>
              <a:t>efficiency</a:t>
            </a:r>
            <a:endParaRPr lang="en-US" sz="2400" dirty="0"/>
          </a:p>
        </p:txBody>
      </p:sp>
      <p:sp>
        <p:nvSpPr>
          <p:cNvPr id="8" name="TextBox 7"/>
          <p:cNvSpPr txBox="1"/>
          <p:nvPr/>
        </p:nvSpPr>
        <p:spPr>
          <a:xfrm>
            <a:off x="5097839" y="5040062"/>
            <a:ext cx="2226892" cy="461665"/>
          </a:xfrm>
          <a:prstGeom prst="rect">
            <a:avLst/>
          </a:prstGeom>
          <a:noFill/>
        </p:spPr>
        <p:txBody>
          <a:bodyPr wrap="none" rtlCol="0">
            <a:spAutoFit/>
          </a:bodyPr>
          <a:lstStyle/>
          <a:p>
            <a:r>
              <a:rPr lang="ca-ES" sz="2400" dirty="0" err="1" smtClean="0"/>
              <a:t>Storage</a:t>
            </a:r>
            <a:r>
              <a:rPr lang="ca-ES" sz="2400" dirty="0" smtClean="0"/>
              <a:t> </a:t>
            </a:r>
            <a:r>
              <a:rPr lang="ca-ES" sz="2400" dirty="0" err="1" smtClean="0"/>
              <a:t>capacity</a:t>
            </a:r>
            <a:endParaRPr lang="en-US" sz="2400" dirty="0"/>
          </a:p>
        </p:txBody>
      </p:sp>
      <p:sp>
        <p:nvSpPr>
          <p:cNvPr id="10" name="TextBox 9"/>
          <p:cNvSpPr txBox="1"/>
          <p:nvPr/>
        </p:nvSpPr>
        <p:spPr>
          <a:xfrm>
            <a:off x="5097839" y="1885856"/>
            <a:ext cx="729430" cy="461665"/>
          </a:xfrm>
          <a:prstGeom prst="rect">
            <a:avLst/>
          </a:prstGeom>
          <a:noFill/>
        </p:spPr>
        <p:txBody>
          <a:bodyPr wrap="none" rtlCol="0">
            <a:spAutoFit/>
          </a:bodyPr>
          <a:lstStyle/>
          <a:p>
            <a:r>
              <a:rPr lang="ca-ES" sz="2400" dirty="0" smtClean="0"/>
              <a:t>Cost</a:t>
            </a:r>
            <a:endParaRPr lang="en-US" sz="2400" dirty="0"/>
          </a:p>
        </p:txBody>
      </p:sp>
      <mc:AlternateContent xmlns:mc="http://schemas.openxmlformats.org/markup-compatibility/2006" xmlns:a14="http://schemas.microsoft.com/office/drawing/2010/main">
        <mc:Choice Requires="a14">
          <p:sp>
            <p:nvSpPr>
              <p:cNvPr id="11" name="Rectangle 10"/>
              <p:cNvSpPr/>
              <p:nvPr/>
            </p:nvSpPr>
            <p:spPr>
              <a:xfrm>
                <a:off x="6057724" y="1963983"/>
                <a:ext cx="2044278" cy="118532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2400" b="1" i="1">
                          <a:latin typeface="Cambria Math" panose="02040503050406030204" pitchFamily="18" charset="0"/>
                        </a:rPr>
                        <m:t>𝒄</m:t>
                      </m:r>
                      <m:r>
                        <a:rPr lang="en-US" sz="2400" b="1" i="1" smtClean="0">
                          <a:latin typeface="Cambria Math" panose="02040503050406030204" pitchFamily="18" charset="0"/>
                          <a:ea typeface="Cambria Math" panose="02040503050406030204" pitchFamily="18" charset="0"/>
                        </a:rPr>
                        <m:t>≡</m:t>
                      </m:r>
                      <m:nary>
                        <m:naryPr>
                          <m:chr m:val="∑"/>
                          <m:ctrlPr>
                            <a:rPr lang="en-US" sz="2400" i="1">
                              <a:latin typeface="Cambria Math" panose="02040503050406030204" pitchFamily="18" charset="0"/>
                            </a:rPr>
                          </m:ctrlPr>
                        </m:naryPr>
                        <m:sub>
                          <m:r>
                            <a:rPr lang="en-US" sz="2400" b="1" i="1">
                              <a:latin typeface="Cambria Math" panose="02040503050406030204" pitchFamily="18" charset="0"/>
                            </a:rPr>
                            <m:t>𝒊</m:t>
                          </m:r>
                          <m:r>
                            <a:rPr lang="en-US" sz="2400" b="1" i="1">
                              <a:latin typeface="Cambria Math" panose="02040503050406030204" pitchFamily="18" charset="0"/>
                            </a:rPr>
                            <m:t>&lt;</m:t>
                          </m:r>
                          <m:r>
                            <a:rPr lang="en-US" sz="2400" b="1" i="1">
                              <a:latin typeface="Cambria Math" panose="02040503050406030204" pitchFamily="18" charset="0"/>
                            </a:rPr>
                            <m:t>𝒋</m:t>
                          </m:r>
                        </m:sub>
                        <m:sup>
                          <m:r>
                            <a:rPr lang="en-US" sz="2400" b="1" i="1">
                              <a:latin typeface="Cambria Math" panose="02040503050406030204" pitchFamily="18" charset="0"/>
                            </a:rPr>
                            <m:t>𝑵</m:t>
                          </m:r>
                        </m:sup>
                        <m:e>
                          <m:sSub>
                            <m:sSubPr>
                              <m:ctrlPr>
                                <a:rPr lang="en-US" sz="2400" i="1">
                                  <a:latin typeface="Cambria Math" panose="02040503050406030204" pitchFamily="18" charset="0"/>
                                </a:rPr>
                              </m:ctrlPr>
                            </m:sSubPr>
                            <m:e>
                              <m:r>
                                <a:rPr lang="en-US" sz="2400" b="1" i="1">
                                  <a:latin typeface="Cambria Math" panose="02040503050406030204" pitchFamily="18" charset="0"/>
                                </a:rPr>
                                <m:t>𝒘</m:t>
                              </m:r>
                            </m:e>
                            <m:sub>
                              <m:r>
                                <a:rPr lang="en-US" sz="2400" b="1" i="1">
                                  <a:latin typeface="Cambria Math" panose="02040503050406030204" pitchFamily="18" charset="0"/>
                                </a:rPr>
                                <m:t>𝒊𝒋</m:t>
                              </m:r>
                            </m:sub>
                          </m:sSub>
                          <m:sSub>
                            <m:sSubPr>
                              <m:ctrlPr>
                                <a:rPr lang="en-US" sz="2400" i="1">
                                  <a:latin typeface="Cambria Math" panose="02040503050406030204" pitchFamily="18" charset="0"/>
                                </a:rPr>
                              </m:ctrlPr>
                            </m:sSubPr>
                            <m:e>
                              <m:r>
                                <a:rPr lang="en-US" sz="2400" b="1" i="1">
                                  <a:latin typeface="Cambria Math" panose="02040503050406030204" pitchFamily="18" charset="0"/>
                                </a:rPr>
                                <m:t>𝒍</m:t>
                              </m:r>
                            </m:e>
                            <m:sub>
                              <m:r>
                                <a:rPr lang="en-US" sz="2400" b="1" i="1">
                                  <a:latin typeface="Cambria Math" panose="02040503050406030204" pitchFamily="18" charset="0"/>
                                </a:rPr>
                                <m:t>𝒊𝒋</m:t>
                              </m:r>
                            </m:sub>
                          </m:sSub>
                        </m:e>
                      </m:nary>
                      <m:r>
                        <m:rPr>
                          <m:nor/>
                        </m:rPr>
                        <a:rPr lang="en-US" sz="2400"/>
                        <m:t>	</m:t>
                      </m:r>
                    </m:oMath>
                  </m:oMathPara>
                </a14:m>
                <a:endParaRPr lang="en-US" sz="3600" b="1" dirty="0"/>
              </a:p>
            </p:txBody>
          </p:sp>
        </mc:Choice>
        <mc:Fallback xmlns="">
          <p:sp>
            <p:nvSpPr>
              <p:cNvPr id="11" name="Rectangle 10"/>
              <p:cNvSpPr>
                <a:spLocks noRot="1" noChangeAspect="1" noMove="1" noResize="1" noEditPoints="1" noAdjustHandles="1" noChangeArrowheads="1" noChangeShapeType="1" noTextEdit="1"/>
              </p:cNvSpPr>
              <p:nvPr/>
            </p:nvSpPr>
            <p:spPr>
              <a:xfrm>
                <a:off x="6057724" y="1963983"/>
                <a:ext cx="2044278" cy="1185324"/>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6139476" y="5501727"/>
                <a:ext cx="1827873" cy="98828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b="1" i="1" smtClean="0">
                              <a:latin typeface="Cambria Math" panose="02040503050406030204" pitchFamily="18" charset="0"/>
                            </a:rPr>
                          </m:ctrlPr>
                        </m:sSubPr>
                        <m:e>
                          <m:r>
                            <a:rPr lang="ca-ES" sz="2400" b="1" i="1" smtClean="0">
                              <a:latin typeface="Cambria Math" panose="02040503050406030204" pitchFamily="18" charset="0"/>
                            </a:rPr>
                            <m:t>𝑩</m:t>
                          </m:r>
                        </m:e>
                        <m:sub>
                          <m:r>
                            <a:rPr lang="en-US" sz="2400" b="1" i="1">
                              <a:latin typeface="Cambria Math" panose="02040503050406030204" pitchFamily="18" charset="0"/>
                            </a:rPr>
                            <m:t>𝑳</m:t>
                          </m:r>
                        </m:sub>
                      </m:sSub>
                      <m:r>
                        <a:rPr lang="en-US" sz="2400" smtClean="0">
                          <a:latin typeface="Cambria Math" panose="02040503050406030204" pitchFamily="18" charset="0"/>
                          <a:ea typeface="Cambria Math" panose="02040503050406030204" pitchFamily="18" charset="0"/>
                        </a:rPr>
                        <m:t>≡</m:t>
                      </m:r>
                      <m:nary>
                        <m:naryPr>
                          <m:chr m:val="∑"/>
                          <m:limLoc m:val="undOvr"/>
                          <m:supHide m:val="on"/>
                          <m:ctrlPr>
                            <a:rPr lang="en-US" sz="2400" i="1" smtClean="0">
                              <a:latin typeface="Cambria Math" panose="02040503050406030204" pitchFamily="18" charset="0"/>
                            </a:rPr>
                          </m:ctrlPr>
                        </m:naryPr>
                        <m:sub>
                          <m:r>
                            <a:rPr lang="ca-ES" sz="2400" b="1" i="1">
                              <a:latin typeface="Cambria Math" panose="02040503050406030204" pitchFamily="18" charset="0"/>
                            </a:rPr>
                            <m:t>𝒊</m:t>
                          </m:r>
                        </m:sub>
                        <m:sup/>
                        <m:e>
                          <m:sSub>
                            <m:sSubPr>
                              <m:ctrlPr>
                                <a:rPr lang="ca-ES" sz="2400" b="1" i="1" smtClean="0">
                                  <a:latin typeface="Cambria Math" panose="02040503050406030204" pitchFamily="18" charset="0"/>
                                </a:rPr>
                              </m:ctrlPr>
                            </m:sSubPr>
                            <m:e>
                              <m:r>
                                <a:rPr lang="ca-ES" sz="2400" b="1" i="1" smtClean="0">
                                  <a:latin typeface="Cambria Math" panose="02040503050406030204" pitchFamily="18" charset="0"/>
                                </a:rPr>
                                <m:t>𝒃</m:t>
                              </m:r>
                            </m:e>
                            <m:sub>
                              <m:r>
                                <a:rPr lang="ca-ES" sz="2400" b="1" i="1" smtClean="0">
                                  <a:latin typeface="Cambria Math" panose="02040503050406030204" pitchFamily="18" charset="0"/>
                                </a:rPr>
                                <m:t>𝒊</m:t>
                              </m:r>
                            </m:sub>
                          </m:sSub>
                          <m:r>
                            <m:rPr>
                              <m:nor/>
                            </m:rPr>
                            <a:rPr lang="en-US" sz="2400" dirty="0"/>
                            <m:t> </m:t>
                          </m:r>
                        </m:e>
                      </m:nary>
                    </m:oMath>
                  </m:oMathPara>
                </a14:m>
                <a:endParaRPr lang="en-US" sz="2400" dirty="0"/>
              </a:p>
            </p:txBody>
          </p:sp>
        </mc:Choice>
        <mc:Fallback xmlns="">
          <p:sp>
            <p:nvSpPr>
              <p:cNvPr id="12" name="Rectangle 11"/>
              <p:cNvSpPr>
                <a:spLocks noRot="1" noChangeAspect="1" noMove="1" noResize="1" noEditPoints="1" noAdjustHandles="1" noChangeArrowheads="1" noChangeShapeType="1" noTextEdit="1"/>
              </p:cNvSpPr>
              <p:nvPr/>
            </p:nvSpPr>
            <p:spPr>
              <a:xfrm>
                <a:off x="6139476" y="5501727"/>
                <a:ext cx="1827873" cy="988284"/>
              </a:xfrm>
              <a:prstGeom prst="rect">
                <a:avLst/>
              </a:prstGeom>
              <a:blipFill>
                <a:blip r:embed="rId4"/>
                <a:stretch>
                  <a:fillRect/>
                </a:stretch>
              </a:blipFill>
            </p:spPr>
            <p:txBody>
              <a:bodyPr/>
              <a:lstStyle/>
              <a:p>
                <a:r>
                  <a:rPr lang="en-GB">
                    <a:noFill/>
                  </a:rPr>
                  <a:t> </a:t>
                </a:r>
              </a:p>
            </p:txBody>
          </p:sp>
        </mc:Fallback>
      </mc:AlternateContent>
      <p:grpSp>
        <p:nvGrpSpPr>
          <p:cNvPr id="13" name="Group 12"/>
          <p:cNvGrpSpPr/>
          <p:nvPr/>
        </p:nvGrpSpPr>
        <p:grpSpPr>
          <a:xfrm>
            <a:off x="2845579" y="3124948"/>
            <a:ext cx="1842822" cy="1932003"/>
            <a:chOff x="9103462" y="1911354"/>
            <a:chExt cx="2760226" cy="2893804"/>
          </a:xfrm>
        </p:grpSpPr>
        <p:pic>
          <p:nvPicPr>
            <p:cNvPr id="14" name="Picture 13"/>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5083690">
              <a:off x="10773848" y="2549927"/>
              <a:ext cx="1031072" cy="1054840"/>
            </a:xfrm>
            <a:prstGeom prst="rect">
              <a:avLst/>
            </a:prstGeom>
          </p:spPr>
        </p:pic>
        <p:pic>
          <p:nvPicPr>
            <p:cNvPr id="15" name="Picture 14"/>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496170">
              <a:off x="10747569" y="3446744"/>
              <a:ext cx="1031072" cy="1054840"/>
            </a:xfrm>
            <a:prstGeom prst="rect">
              <a:avLst/>
            </a:prstGeom>
          </p:spPr>
        </p:pic>
        <p:grpSp>
          <p:nvGrpSpPr>
            <p:cNvPr id="16" name="Group 15"/>
            <p:cNvGrpSpPr/>
            <p:nvPr/>
          </p:nvGrpSpPr>
          <p:grpSpPr>
            <a:xfrm>
              <a:off x="9103462" y="1911354"/>
              <a:ext cx="2760226" cy="2893804"/>
              <a:chOff x="9103462" y="1911354"/>
              <a:chExt cx="2760226" cy="2893804"/>
            </a:xfrm>
          </p:grpSpPr>
          <p:pic>
            <p:nvPicPr>
              <p:cNvPr id="17" name="Picture 16"/>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91021">
                <a:off x="9201492" y="2685592"/>
                <a:ext cx="1031072" cy="1054840"/>
              </a:xfrm>
              <a:prstGeom prst="rect">
                <a:avLst/>
              </a:prstGeom>
            </p:spPr>
          </p:pic>
          <p:pic>
            <p:nvPicPr>
              <p:cNvPr id="18" name="Picture 17"/>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8141921">
                <a:off x="9103462" y="3178638"/>
                <a:ext cx="1031072" cy="1054840"/>
              </a:xfrm>
              <a:prstGeom prst="rect">
                <a:avLst/>
              </a:prstGeom>
            </p:spPr>
          </p:pic>
          <p:pic>
            <p:nvPicPr>
              <p:cNvPr id="20" name="Picture 19"/>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3203881">
                <a:off x="9959510" y="1911354"/>
                <a:ext cx="1031072" cy="1054840"/>
              </a:xfrm>
              <a:prstGeom prst="rect">
                <a:avLst/>
              </a:prstGeom>
            </p:spPr>
          </p:pic>
          <p:pic>
            <p:nvPicPr>
              <p:cNvPr id="21" name="Picture 20"/>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717315" y="2715500"/>
                <a:ext cx="1031072" cy="1054840"/>
              </a:xfrm>
              <a:prstGeom prst="rect">
                <a:avLst/>
              </a:prstGeom>
            </p:spPr>
          </p:pic>
          <p:pic>
            <p:nvPicPr>
              <p:cNvPr id="22" name="Picture 21"/>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492106" y="3174728"/>
                <a:ext cx="1031072" cy="1054840"/>
              </a:xfrm>
              <a:prstGeom prst="rect">
                <a:avLst/>
              </a:prstGeom>
            </p:spPr>
          </p:pic>
          <p:pic>
            <p:nvPicPr>
              <p:cNvPr id="23" name="Picture 22"/>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818148" y="3160542"/>
                <a:ext cx="1031072" cy="1054840"/>
              </a:xfrm>
              <a:prstGeom prst="rect">
                <a:avLst/>
              </a:prstGeom>
            </p:spPr>
          </p:pic>
          <p:pic>
            <p:nvPicPr>
              <p:cNvPr id="24" name="Picture 23"/>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101203" y="2874710"/>
                <a:ext cx="1031072" cy="1054840"/>
              </a:xfrm>
              <a:prstGeom prst="rect">
                <a:avLst/>
              </a:prstGeom>
            </p:spPr>
          </p:pic>
          <p:pic>
            <p:nvPicPr>
              <p:cNvPr id="25" name="Picture 24"/>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15891" y="3429372"/>
                <a:ext cx="1031072" cy="1054840"/>
              </a:xfrm>
              <a:prstGeom prst="rect">
                <a:avLst/>
              </a:prstGeom>
            </p:spPr>
          </p:pic>
          <p:pic>
            <p:nvPicPr>
              <p:cNvPr id="26" name="Picture 25"/>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82316" y="2235964"/>
                <a:ext cx="1031072" cy="1054840"/>
              </a:xfrm>
              <a:prstGeom prst="rect">
                <a:avLst/>
              </a:prstGeom>
            </p:spPr>
          </p:pic>
          <p:pic>
            <p:nvPicPr>
              <p:cNvPr id="27" name="Picture 26"/>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955735" y="2337435"/>
                <a:ext cx="1031072" cy="1054840"/>
              </a:xfrm>
              <a:prstGeom prst="rect">
                <a:avLst/>
              </a:prstGeom>
            </p:spPr>
          </p:pic>
          <p:pic>
            <p:nvPicPr>
              <p:cNvPr id="28" name="Picture 27"/>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9169271">
                <a:off x="9483045" y="2189997"/>
                <a:ext cx="1031072" cy="1054840"/>
              </a:xfrm>
              <a:prstGeom prst="rect">
                <a:avLst/>
              </a:prstGeom>
            </p:spPr>
          </p:pic>
          <p:pic>
            <p:nvPicPr>
              <p:cNvPr id="29" name="Picture 28"/>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8123049">
                <a:off x="10315891" y="2713877"/>
                <a:ext cx="1031072" cy="1054840"/>
              </a:xfrm>
              <a:prstGeom prst="rect">
                <a:avLst/>
              </a:prstGeom>
            </p:spPr>
          </p:pic>
          <p:pic>
            <p:nvPicPr>
              <p:cNvPr id="30" name="Picture 29"/>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520454" y="3675861"/>
                <a:ext cx="1031072" cy="1054840"/>
              </a:xfrm>
              <a:prstGeom prst="rect">
                <a:avLst/>
              </a:prstGeom>
            </p:spPr>
          </p:pic>
          <p:pic>
            <p:nvPicPr>
              <p:cNvPr id="31" name="Picture 30"/>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615264" y="3244451"/>
                <a:ext cx="1031072" cy="1054840"/>
              </a:xfrm>
              <a:prstGeom prst="rect">
                <a:avLst/>
              </a:prstGeom>
            </p:spPr>
          </p:pic>
          <p:pic>
            <p:nvPicPr>
              <p:cNvPr id="32" name="Picture 31"/>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4693899">
                <a:off x="10039293" y="3762202"/>
                <a:ext cx="1031072" cy="1054840"/>
              </a:xfrm>
              <a:prstGeom prst="rect">
                <a:avLst/>
              </a:prstGeom>
            </p:spPr>
          </p:pic>
          <p:pic>
            <p:nvPicPr>
              <p:cNvPr id="33" name="Picture 32"/>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0800000">
                <a:off x="10524901" y="3749702"/>
                <a:ext cx="1031072" cy="1054840"/>
              </a:xfrm>
              <a:prstGeom prst="rect">
                <a:avLst/>
              </a:prstGeom>
            </p:spPr>
          </p:pic>
          <p:pic>
            <p:nvPicPr>
              <p:cNvPr id="36" name="Picture 35"/>
              <p:cNvPicPr>
                <a:picLocks noChangeAspect="1"/>
              </p:cNvPicPr>
              <p:nvPr/>
            </p:nvPicPr>
            <p:blipFill rotWithShape="1">
              <a:blip r:embed="rId5">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832616" y="2915421"/>
                <a:ext cx="1031072" cy="1054840"/>
              </a:xfrm>
              <a:prstGeom prst="rect">
                <a:avLst/>
              </a:prstGeom>
            </p:spPr>
          </p:pic>
        </p:grpSp>
      </p:grpSp>
      <p:pic>
        <p:nvPicPr>
          <p:cNvPr id="38" name="Picture 37"/>
          <p:cNvPicPr>
            <a:picLocks noChangeAspect="1"/>
          </p:cNvPicPr>
          <p:nvPr/>
        </p:nvPicPr>
        <p:blipFill rotWithShape="1">
          <a:blip r:embed="rId6"/>
          <a:srcRect r="56193" b="39504"/>
          <a:stretch/>
        </p:blipFill>
        <p:spPr>
          <a:xfrm>
            <a:off x="609366" y="5079825"/>
            <a:ext cx="1267815" cy="1181796"/>
          </a:xfrm>
          <a:prstGeom prst="rect">
            <a:avLst/>
          </a:prstGeom>
        </p:spPr>
      </p:pic>
      <p:grpSp>
        <p:nvGrpSpPr>
          <p:cNvPr id="43" name="Group 42"/>
          <p:cNvGrpSpPr/>
          <p:nvPr/>
        </p:nvGrpSpPr>
        <p:grpSpPr>
          <a:xfrm>
            <a:off x="675802" y="2109923"/>
            <a:ext cx="1126780" cy="1109160"/>
            <a:chOff x="827169" y="2059520"/>
            <a:chExt cx="1284002" cy="1263924"/>
          </a:xfrm>
        </p:grpSpPr>
        <p:pic>
          <p:nvPicPr>
            <p:cNvPr id="40" name="Picture 39"/>
            <p:cNvPicPr>
              <a:picLocks noChangeAspect="1"/>
            </p:cNvPicPr>
            <p:nvPr/>
          </p:nvPicPr>
          <p:blipFill rotWithShape="1">
            <a:blip r:embed="rId7"/>
            <a:srcRect l="63610"/>
            <a:stretch/>
          </p:blipFill>
          <p:spPr>
            <a:xfrm>
              <a:off x="827169" y="2059520"/>
              <a:ext cx="1284002" cy="1263924"/>
            </a:xfrm>
            <a:prstGeom prst="rect">
              <a:avLst/>
            </a:prstGeom>
          </p:spPr>
        </p:pic>
        <p:cxnSp>
          <p:nvCxnSpPr>
            <p:cNvPr id="5" name="Straight Arrow Connector 4"/>
            <p:cNvCxnSpPr/>
            <p:nvPr/>
          </p:nvCxnSpPr>
          <p:spPr>
            <a:xfrm>
              <a:off x="1469170" y="2660650"/>
              <a:ext cx="631621" cy="3083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44" name="Picture 43"/>
          <p:cNvPicPr/>
          <p:nvPr/>
        </p:nvPicPr>
        <p:blipFill rotWithShape="1">
          <a:blip r:embed="rId8"/>
          <a:srcRect l="49577" t="41575" r="22790" b="15383"/>
          <a:stretch/>
        </p:blipFill>
        <p:spPr>
          <a:xfrm>
            <a:off x="656397" y="3588710"/>
            <a:ext cx="1170943" cy="1197256"/>
          </a:xfrm>
          <a:prstGeom prst="rect">
            <a:avLst/>
          </a:prstGeom>
        </p:spPr>
      </p:pic>
      <p:sp>
        <p:nvSpPr>
          <p:cNvPr id="45" name="TextBox 44"/>
          <p:cNvSpPr txBox="1"/>
          <p:nvPr/>
        </p:nvSpPr>
        <p:spPr>
          <a:xfrm>
            <a:off x="497196" y="3124949"/>
            <a:ext cx="1505540" cy="307777"/>
          </a:xfrm>
          <a:prstGeom prst="rect">
            <a:avLst/>
          </a:prstGeom>
          <a:noFill/>
        </p:spPr>
        <p:txBody>
          <a:bodyPr wrap="none" rtlCol="0">
            <a:spAutoFit/>
          </a:bodyPr>
          <a:lstStyle/>
          <a:p>
            <a:r>
              <a:rPr lang="ca-ES" sz="1400" dirty="0" err="1" smtClean="0"/>
              <a:t>Dendritic</a:t>
            </a:r>
            <a:r>
              <a:rPr lang="ca-ES" sz="1400" dirty="0" smtClean="0"/>
              <a:t> </a:t>
            </a:r>
            <a:r>
              <a:rPr lang="ca-ES" sz="1400" dirty="0" err="1" smtClean="0"/>
              <a:t>tree</a:t>
            </a:r>
            <a:r>
              <a:rPr lang="ca-ES" sz="1400" dirty="0" smtClean="0"/>
              <a:t> </a:t>
            </a:r>
            <a:r>
              <a:rPr lang="ca-ES" sz="1400" dirty="0" err="1" smtClean="0"/>
              <a:t>size</a:t>
            </a:r>
            <a:endParaRPr lang="en-US" sz="1400" dirty="0"/>
          </a:p>
        </p:txBody>
      </p:sp>
      <p:sp>
        <p:nvSpPr>
          <p:cNvPr id="46" name="TextBox 45"/>
          <p:cNvSpPr txBox="1"/>
          <p:nvPr/>
        </p:nvSpPr>
        <p:spPr>
          <a:xfrm>
            <a:off x="144146" y="4702477"/>
            <a:ext cx="2214132" cy="307777"/>
          </a:xfrm>
          <a:prstGeom prst="rect">
            <a:avLst/>
          </a:prstGeom>
          <a:noFill/>
        </p:spPr>
        <p:txBody>
          <a:bodyPr wrap="none" rtlCol="0">
            <a:spAutoFit/>
          </a:bodyPr>
          <a:lstStyle/>
          <a:p>
            <a:r>
              <a:rPr lang="ca-ES" sz="1400" dirty="0" err="1" smtClean="0"/>
              <a:t>Synaptic</a:t>
            </a:r>
            <a:r>
              <a:rPr lang="ca-ES" sz="1400" dirty="0" smtClean="0"/>
              <a:t> </a:t>
            </a:r>
            <a:r>
              <a:rPr lang="ca-ES" sz="1400" dirty="0" err="1" smtClean="0"/>
              <a:t>contact</a:t>
            </a:r>
            <a:r>
              <a:rPr lang="ca-ES" sz="1400" dirty="0" smtClean="0"/>
              <a:t> </a:t>
            </a:r>
            <a:r>
              <a:rPr lang="ca-ES" sz="1400" dirty="0" err="1" smtClean="0"/>
              <a:t>probability</a:t>
            </a:r>
            <a:endParaRPr lang="en-US" sz="1400" dirty="0"/>
          </a:p>
        </p:txBody>
      </p:sp>
      <p:sp>
        <p:nvSpPr>
          <p:cNvPr id="47" name="TextBox 46"/>
          <p:cNvSpPr txBox="1"/>
          <p:nvPr/>
        </p:nvSpPr>
        <p:spPr>
          <a:xfrm>
            <a:off x="144146" y="6282869"/>
            <a:ext cx="2264338" cy="307777"/>
          </a:xfrm>
          <a:prstGeom prst="rect">
            <a:avLst/>
          </a:prstGeom>
          <a:noFill/>
        </p:spPr>
        <p:txBody>
          <a:bodyPr wrap="none" rtlCol="0">
            <a:spAutoFit/>
          </a:bodyPr>
          <a:lstStyle/>
          <a:p>
            <a:r>
              <a:rPr lang="ca-ES" sz="1400" dirty="0" err="1" smtClean="0"/>
              <a:t>Dendritic</a:t>
            </a:r>
            <a:r>
              <a:rPr lang="ca-ES" sz="1400" dirty="0" smtClean="0"/>
              <a:t> </a:t>
            </a:r>
            <a:r>
              <a:rPr lang="ca-ES" sz="1400" dirty="0" err="1" smtClean="0"/>
              <a:t>tree</a:t>
            </a:r>
            <a:r>
              <a:rPr lang="ca-ES" sz="1400" dirty="0" smtClean="0"/>
              <a:t> </a:t>
            </a:r>
            <a:r>
              <a:rPr lang="ca-ES" sz="1400" dirty="0" err="1" smtClean="0"/>
              <a:t>size</a:t>
            </a:r>
            <a:r>
              <a:rPr lang="ca-ES" sz="1400" dirty="0" smtClean="0"/>
              <a:t> </a:t>
            </a:r>
            <a:r>
              <a:rPr lang="ca-ES" sz="1400" dirty="0" err="1" smtClean="0"/>
              <a:t>variability</a:t>
            </a:r>
            <a:endParaRPr lang="en-US" sz="1400" dirty="0"/>
          </a:p>
        </p:txBody>
      </p:sp>
      <p:cxnSp>
        <p:nvCxnSpPr>
          <p:cNvPr id="49" name="Straight Arrow Connector 48"/>
          <p:cNvCxnSpPr/>
          <p:nvPr/>
        </p:nvCxnSpPr>
        <p:spPr>
          <a:xfrm>
            <a:off x="1877181" y="2637446"/>
            <a:ext cx="939807" cy="940975"/>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1969345" y="4062105"/>
            <a:ext cx="808567" cy="51556"/>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V="1">
            <a:off x="2006165" y="4878189"/>
            <a:ext cx="778585" cy="84605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6" name="Rectangle 55"/>
              <p:cNvSpPr/>
              <p:nvPr/>
            </p:nvSpPr>
            <p:spPr>
              <a:xfrm>
                <a:off x="6112073" y="4029312"/>
                <a:ext cx="4030142" cy="804516"/>
              </a:xfrm>
              <a:prstGeom prst="rect">
                <a:avLst/>
              </a:prstGeom>
            </p:spPr>
            <p:txBody>
              <a:bodyPr wrap="none">
                <a:spAutoFit/>
              </a:bodyPr>
              <a:lstStyle/>
              <a:p>
                <a14:m>
                  <m:oMath xmlns:m="http://schemas.openxmlformats.org/officeDocument/2006/math">
                    <m:sSub>
                      <m:sSubPr>
                        <m:ctrlPr>
                          <a:rPr lang="en-US" sz="2800" i="1">
                            <a:latin typeface="Cambria Math" panose="02040503050406030204" pitchFamily="18" charset="0"/>
                          </a:rPr>
                        </m:ctrlPr>
                      </m:sSubPr>
                      <m:e>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𝒓𝒐𝒖𝒕</m:t>
                        </m:r>
                      </m:sub>
                    </m:sSub>
                    <m:r>
                      <a:rPr lang="en-US" sz="2800" b="1" i="1" smtClean="0">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US" sz="2800"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naryPr>
                      <m:sub>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𝒊</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𝒋</m:t>
                        </m:r>
                      </m:sub>
                      <m:sup/>
                      <m:e>
                        <m:f>
                          <m:fPr>
                            <m:ctrlPr>
                              <a:rPr lang="en-US" sz="2800" i="1">
                                <a:effectLst/>
                                <a:latin typeface="Cambria Math" panose="02040503050406030204" pitchFamily="18" charset="0"/>
                              </a:rPr>
                            </m:ctrlPr>
                          </m:fPr>
                          <m:num>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800" i="1">
                                    <a:effectLst/>
                                    <a:latin typeface="Cambria Math" panose="02040503050406030204" pitchFamily="18" charset="0"/>
                                  </a:rPr>
                                </m:ctrlPr>
                              </m:sSubPr>
                              <m:e>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𝝋</m:t>
                                </m:r>
                              </m:e>
                              <m:sub>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𝒊𝒋</m:t>
                                </m:r>
                              </m:sub>
                            </m:sSub>
                          </m:num>
                          <m:den>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𝑵</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𝑵</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m:t>
                            </m:r>
                          </m:den>
                        </m:f>
                      </m:e>
                    </m:nary>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𝒊</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800" b="1" i="1">
                        <a:effectLst/>
                        <a:latin typeface="Cambria Math" panose="02040503050406030204" pitchFamily="18" charset="0"/>
                        <a:ea typeface="Times New Roman" panose="02020603050405020304" pitchFamily="18" charset="0"/>
                        <a:cs typeface="Times New Roman" panose="02020603050405020304" pitchFamily="18" charset="0"/>
                      </a:rPr>
                      <m:t>𝒋</m:t>
                    </m:r>
                  </m:oMath>
                </a14:m>
                <a:r>
                  <a:rPr lang="en-US" sz="2800" dirty="0">
                    <a:effectLst/>
                    <a:latin typeface="Times New Roman" panose="02020603050405020304" pitchFamily="18" charset="0"/>
                    <a:ea typeface="Times New Roman" panose="02020603050405020304" pitchFamily="18" charset="0"/>
                  </a:rPr>
                  <a:t> </a:t>
                </a:r>
                <a:endParaRPr lang="en-US" sz="2800" dirty="0"/>
              </a:p>
            </p:txBody>
          </p:sp>
        </mc:Choice>
        <mc:Fallback xmlns="">
          <p:sp>
            <p:nvSpPr>
              <p:cNvPr id="56" name="Rectangle 55"/>
              <p:cNvSpPr>
                <a:spLocks noRot="1" noChangeAspect="1" noMove="1" noResize="1" noEditPoints="1" noAdjustHandles="1" noChangeArrowheads="1" noChangeShapeType="1" noTextEdit="1"/>
              </p:cNvSpPr>
              <p:nvPr/>
            </p:nvSpPr>
            <p:spPr>
              <a:xfrm>
                <a:off x="6112073" y="4029312"/>
                <a:ext cx="4030142" cy="804516"/>
              </a:xfrm>
              <a:prstGeom prst="rect">
                <a:avLst/>
              </a:prstGeom>
              <a:blipFill>
                <a:blip r:embed="rId9"/>
                <a:stretch>
                  <a:fillRect/>
                </a:stretch>
              </a:blipFill>
            </p:spPr>
            <p:txBody>
              <a:bodyPr/>
              <a:lstStyle/>
              <a:p>
                <a:r>
                  <a:rPr lang="en-GB">
                    <a:noFill/>
                  </a:rPr>
                  <a:t> </a:t>
                </a:r>
              </a:p>
            </p:txBody>
          </p:sp>
        </mc:Fallback>
      </mc:AlternateContent>
      <p:sp>
        <p:nvSpPr>
          <p:cNvPr id="7" name="Slide Number Placeholder 6"/>
          <p:cNvSpPr>
            <a:spLocks noGrp="1"/>
          </p:cNvSpPr>
          <p:nvPr>
            <p:ph type="sldNum" sz="quarter" idx="12"/>
          </p:nvPr>
        </p:nvSpPr>
        <p:spPr/>
        <p:txBody>
          <a:bodyPr/>
          <a:lstStyle/>
          <a:p>
            <a:fld id="{2BC1C898-5861-4646-8145-B26DFD443158}" type="slidenum">
              <a:rPr lang="en-US" smtClean="0"/>
              <a:t>40</a:t>
            </a:fld>
            <a:endParaRPr lang="en-US"/>
          </a:p>
        </p:txBody>
      </p:sp>
      <p:pic>
        <p:nvPicPr>
          <p:cNvPr id="48" name="Picture 47"/>
          <p:cNvPicPr>
            <a:picLocks noChangeAspect="1"/>
          </p:cNvPicPr>
          <p:nvPr/>
        </p:nvPicPr>
        <p:blipFill rotWithShape="1">
          <a:blip r:embed="rId10"/>
          <a:srcRect l="46566" t="15093" b="17869"/>
          <a:stretch/>
        </p:blipFill>
        <p:spPr>
          <a:xfrm>
            <a:off x="123825" y="111196"/>
            <a:ext cx="1866900" cy="1203254"/>
          </a:xfrm>
          <a:prstGeom prst="rect">
            <a:avLst/>
          </a:prstGeom>
        </p:spPr>
      </p:pic>
      <p:grpSp>
        <p:nvGrpSpPr>
          <p:cNvPr id="9" name="Group 8"/>
          <p:cNvGrpSpPr/>
          <p:nvPr/>
        </p:nvGrpSpPr>
        <p:grpSpPr>
          <a:xfrm>
            <a:off x="8735474" y="2152201"/>
            <a:ext cx="3169603" cy="1945495"/>
            <a:chOff x="7711659" y="2241073"/>
            <a:chExt cx="2952364" cy="1812154"/>
          </a:xfrm>
        </p:grpSpPr>
        <p:pic>
          <p:nvPicPr>
            <p:cNvPr id="51" name="Picture 50" descr="http://www.nature.com/nature/journal/v393/n6684/images/393440aa.eps.2.gif"/>
            <p:cNvPicPr>
              <a:picLocks noChangeAspect="1" noChangeArrowheads="1"/>
            </p:cNvPicPr>
            <p:nvPr/>
          </p:nvPicPr>
          <p:blipFill rotWithShape="1">
            <a:blip r:embed="rId11">
              <a:extLst>
                <a:ext uri="{28A0092B-C50C-407E-A947-70E740481C1C}">
                  <a14:useLocalDpi xmlns:a14="http://schemas.microsoft.com/office/drawing/2010/main" val="0"/>
                </a:ext>
              </a:extLst>
            </a:blip>
            <a:srcRect r="68260" b="22822"/>
            <a:stretch/>
          </p:blipFill>
          <p:spPr bwMode="auto">
            <a:xfrm>
              <a:off x="7711659" y="2243065"/>
              <a:ext cx="1556328" cy="1810162"/>
            </a:xfrm>
            <a:prstGeom prst="rect">
              <a:avLst/>
            </a:prstGeom>
            <a:noFill/>
            <a:extLst>
              <a:ext uri="{909E8E84-426E-40dd-AFC4-6F175D3DCCD1}">
                <a14:hiddenFill xmlns="" xmlns:a14="http://schemas.microsoft.com/office/drawing/2010/main">
                  <a:solidFill>
                    <a:srgbClr val="FFFFFF"/>
                  </a:solidFill>
                </a14:hiddenFill>
              </a:ext>
            </a:extLst>
          </p:spPr>
        </p:pic>
        <p:pic>
          <p:nvPicPr>
            <p:cNvPr id="52" name="Picture 51" descr="http://www.nature.com/nature/journal/v393/n6684/images/393440aa.eps.2.gif"/>
            <p:cNvPicPr>
              <a:picLocks noChangeAspect="1" noChangeArrowheads="1"/>
            </p:cNvPicPr>
            <p:nvPr/>
          </p:nvPicPr>
          <p:blipFill rotWithShape="1">
            <a:blip r:embed="rId11">
              <a:extLst>
                <a:ext uri="{28A0092B-C50C-407E-A947-70E740481C1C}">
                  <a14:useLocalDpi xmlns:a14="http://schemas.microsoft.com/office/drawing/2010/main" val="0"/>
                </a:ext>
              </a:extLst>
            </a:blip>
            <a:srcRect l="69349" b="22822"/>
            <a:stretch/>
          </p:blipFill>
          <p:spPr bwMode="auto">
            <a:xfrm>
              <a:off x="9161102" y="2241073"/>
              <a:ext cx="1502921" cy="1810162"/>
            </a:xfrm>
            <a:prstGeom prst="rect">
              <a:avLst/>
            </a:prstGeom>
            <a:noFill/>
            <a:extLst>
              <a:ext uri="{909E8E84-426E-40dd-AFC4-6F175D3DCCD1}">
                <a14:hiddenFill xmlns="" xmlns:a14="http://schemas.microsoft.com/office/drawing/2010/main">
                  <a:solidFill>
                    <a:srgbClr val="FFFFFF"/>
                  </a:solidFill>
                </a14:hiddenFill>
              </a:ext>
            </a:extLst>
          </p:spPr>
        </p:pic>
      </p:grpSp>
      <p:pic>
        <p:nvPicPr>
          <p:cNvPr id="54" name="Picture 53"/>
          <p:cNvPicPr>
            <a:picLocks noChangeAspect="1"/>
          </p:cNvPicPr>
          <p:nvPr/>
        </p:nvPicPr>
        <p:blipFill rotWithShape="1">
          <a:blip r:embed="rId12"/>
          <a:srcRect l="7931"/>
          <a:stretch/>
        </p:blipFill>
        <p:spPr>
          <a:xfrm>
            <a:off x="9096219" y="1321640"/>
            <a:ext cx="2163069" cy="2381418"/>
          </a:xfrm>
          <a:prstGeom prst="rect">
            <a:avLst/>
          </a:prstGeom>
        </p:spPr>
      </p:pic>
      <p:sp>
        <p:nvSpPr>
          <p:cNvPr id="3" name="TextBox 2"/>
          <p:cNvSpPr txBox="1"/>
          <p:nvPr/>
        </p:nvSpPr>
        <p:spPr>
          <a:xfrm>
            <a:off x="4522759" y="5091596"/>
            <a:ext cx="3979134" cy="1200329"/>
          </a:xfrm>
          <a:prstGeom prst="rect">
            <a:avLst/>
          </a:prstGeom>
          <a:solidFill>
            <a:schemeClr val="bg1"/>
          </a:solidFill>
          <a:ln>
            <a:solidFill>
              <a:schemeClr val="tx1"/>
            </a:solidFill>
          </a:ln>
        </p:spPr>
        <p:txBody>
          <a:bodyPr wrap="square" rtlCol="0">
            <a:spAutoFit/>
          </a:bodyPr>
          <a:lstStyle/>
          <a:p>
            <a:pPr algn="ctr"/>
            <a:r>
              <a:rPr lang="ca-ES" sz="2400" dirty="0" smtClean="0"/>
              <a:t>Exploring in-silico the impact of single cell metrics on the</a:t>
            </a:r>
          </a:p>
          <a:p>
            <a:pPr algn="ctr"/>
            <a:r>
              <a:rPr lang="ca-ES" sz="2400" dirty="0" smtClean="0"/>
              <a:t> network </a:t>
            </a:r>
            <a:endParaRPr lang="en-GB" sz="2400" dirty="0"/>
          </a:p>
        </p:txBody>
      </p:sp>
    </p:spTree>
    <p:extLst>
      <p:ext uri="{BB962C8B-B14F-4D97-AF65-F5344CB8AC3E}">
        <p14:creationId xmlns:p14="http://schemas.microsoft.com/office/powerpoint/2010/main" val="90466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500"/>
                                        <p:tgtEl>
                                          <p:spTgt spid="54"/>
                                        </p:tgtEl>
                                      </p:cBhvr>
                                    </p:animEffect>
                                    <p:set>
                                      <p:cBhvr>
                                        <p:cTn id="12" dur="1" fill="hold">
                                          <p:stCondLst>
                                            <p:cond delay="499"/>
                                          </p:stCondLst>
                                        </p:cTn>
                                        <p:tgtEl>
                                          <p:spTgt spid="54"/>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xit" presetSubtype="0" fill="hold" nodeType="clickEffect">
                                  <p:stCondLst>
                                    <p:cond delay="0"/>
                                  </p:stCondLst>
                                  <p:childTnLst>
                                    <p:animEffect transition="out" filter="fade">
                                      <p:cBhvr>
                                        <p:cTn id="21" dur="500"/>
                                        <p:tgtEl>
                                          <p:spTgt spid="9"/>
                                        </p:tgtEl>
                                      </p:cBhvr>
                                    </p:animEffect>
                                    <p:set>
                                      <p:cBhvr>
                                        <p:cTn id="22" dur="1" fill="hold">
                                          <p:stCondLst>
                                            <p:cond delay="499"/>
                                          </p:stCondLst>
                                        </p:cTn>
                                        <p:tgtEl>
                                          <p:spTgt spid="9"/>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fade">
                                      <p:cBhvr>
                                        <p:cTn id="2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7640" y="210407"/>
            <a:ext cx="9280098" cy="1167483"/>
          </a:xfrm>
        </p:spPr>
        <p:txBody>
          <a:bodyPr>
            <a:normAutofit/>
          </a:bodyPr>
          <a:lstStyle/>
          <a:p>
            <a:r>
              <a:rPr lang="en-US" sz="3600" smtClean="0"/>
              <a:t>Single cell synaptic contact probability increases network storage capacity asymptotically</a:t>
            </a:r>
            <a:endParaRPr lang="en-US" sz="3600"/>
          </a:p>
        </p:txBody>
      </p:sp>
      <p:grpSp>
        <p:nvGrpSpPr>
          <p:cNvPr id="6" name="grp2"/>
          <p:cNvGrpSpPr/>
          <p:nvPr/>
        </p:nvGrpSpPr>
        <p:grpSpPr>
          <a:xfrm>
            <a:off x="459665" y="2868310"/>
            <a:ext cx="9475168" cy="3569560"/>
            <a:chOff x="1720054" y="2571748"/>
            <a:chExt cx="7258050" cy="2419350"/>
          </a:xfrm>
        </p:grpSpPr>
        <p:sp>
          <p:nvSpPr>
            <p:cNvPr id="7" name="rc4"/>
            <p:cNvSpPr/>
            <p:nvPr/>
          </p:nvSpPr>
          <p:spPr>
            <a:xfrm>
              <a:off x="1720054" y="2571748"/>
              <a:ext cx="7258050" cy="2419350"/>
            </a:xfrm>
            <a:prstGeom prst="rect">
              <a:avLst/>
            </a:prstGeom>
            <a:solidFill>
              <a:srgbClr val="FFFFFF">
                <a:alpha val="100000"/>
              </a:srgbClr>
            </a:solidFill>
            <a:ln w="13550" cap="rnd">
              <a:solidFill>
                <a:srgbClr val="FFFFFF">
                  <a:alpha val="100000"/>
                </a:srgbClr>
              </a:solidFill>
              <a:prstDash val="solid"/>
              <a:round/>
            </a:ln>
          </p:spPr>
          <p:txBody>
            <a:bodyPr/>
            <a:lstStyle/>
            <a:p>
              <a:endParaRPr/>
            </a:p>
          </p:txBody>
        </p:sp>
        <p:sp>
          <p:nvSpPr>
            <p:cNvPr id="8" name="rc5"/>
            <p:cNvSpPr/>
            <p:nvPr/>
          </p:nvSpPr>
          <p:spPr>
            <a:xfrm>
              <a:off x="2302863" y="3118022"/>
              <a:ext cx="2155491" cy="1375992"/>
            </a:xfrm>
            <a:prstGeom prst="rect">
              <a:avLst/>
            </a:prstGeom>
            <a:solidFill>
              <a:srgbClr val="EBEBEB">
                <a:alpha val="100000"/>
              </a:srgbClr>
            </a:solidFill>
          </p:spPr>
          <p:txBody>
            <a:bodyPr/>
            <a:lstStyle/>
            <a:p>
              <a:endParaRPr/>
            </a:p>
          </p:txBody>
        </p:sp>
        <p:sp>
          <p:nvSpPr>
            <p:cNvPr id="9" name="pl6"/>
            <p:cNvSpPr/>
            <p:nvPr/>
          </p:nvSpPr>
          <p:spPr>
            <a:xfrm>
              <a:off x="2302863" y="4430259"/>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0" name="pl7"/>
            <p:cNvSpPr/>
            <p:nvPr/>
          </p:nvSpPr>
          <p:spPr>
            <a:xfrm>
              <a:off x="2302863" y="4126715"/>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1" name="pl8"/>
            <p:cNvSpPr/>
            <p:nvPr/>
          </p:nvSpPr>
          <p:spPr>
            <a:xfrm>
              <a:off x="2302863" y="3823171"/>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2" name="pl9"/>
            <p:cNvSpPr/>
            <p:nvPr/>
          </p:nvSpPr>
          <p:spPr>
            <a:xfrm>
              <a:off x="2302863" y="3519626"/>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3" name="pl10"/>
            <p:cNvSpPr/>
            <p:nvPr/>
          </p:nvSpPr>
          <p:spPr>
            <a:xfrm>
              <a:off x="2302863" y="321608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4" name="pl11"/>
            <p:cNvSpPr/>
            <p:nvPr/>
          </p:nvSpPr>
          <p:spPr>
            <a:xfrm>
              <a:off x="246919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5" name="pl12"/>
            <p:cNvSpPr/>
            <p:nvPr/>
          </p:nvSpPr>
          <p:spPr>
            <a:xfrm>
              <a:off x="292490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6" name="pl13"/>
            <p:cNvSpPr/>
            <p:nvPr/>
          </p:nvSpPr>
          <p:spPr>
            <a:xfrm>
              <a:off x="3380608"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7" name="pl14"/>
            <p:cNvSpPr/>
            <p:nvPr/>
          </p:nvSpPr>
          <p:spPr>
            <a:xfrm>
              <a:off x="3836315"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8" name="pl15"/>
            <p:cNvSpPr/>
            <p:nvPr/>
          </p:nvSpPr>
          <p:spPr>
            <a:xfrm>
              <a:off x="429202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9" name="pl16"/>
            <p:cNvSpPr/>
            <p:nvPr/>
          </p:nvSpPr>
          <p:spPr>
            <a:xfrm>
              <a:off x="2302863" y="427848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0" name="pl17"/>
            <p:cNvSpPr/>
            <p:nvPr/>
          </p:nvSpPr>
          <p:spPr>
            <a:xfrm>
              <a:off x="2302863" y="3974943"/>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1" name="pl18"/>
            <p:cNvSpPr/>
            <p:nvPr/>
          </p:nvSpPr>
          <p:spPr>
            <a:xfrm>
              <a:off x="2302863" y="367139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2" name="pl19"/>
            <p:cNvSpPr/>
            <p:nvPr/>
          </p:nvSpPr>
          <p:spPr>
            <a:xfrm>
              <a:off x="2302863" y="3367854"/>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3" name="pl20"/>
            <p:cNvSpPr/>
            <p:nvPr/>
          </p:nvSpPr>
          <p:spPr>
            <a:xfrm>
              <a:off x="269704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4" name="pl21"/>
            <p:cNvSpPr/>
            <p:nvPr/>
          </p:nvSpPr>
          <p:spPr>
            <a:xfrm>
              <a:off x="3152755"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5" name="pl22"/>
            <p:cNvSpPr/>
            <p:nvPr/>
          </p:nvSpPr>
          <p:spPr>
            <a:xfrm>
              <a:off x="3608462"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6" name="pl23"/>
            <p:cNvSpPr/>
            <p:nvPr/>
          </p:nvSpPr>
          <p:spPr>
            <a:xfrm>
              <a:off x="4064168"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7" name="pl24"/>
            <p:cNvSpPr/>
            <p:nvPr/>
          </p:nvSpPr>
          <p:spPr>
            <a:xfrm>
              <a:off x="2469196" y="4426813"/>
              <a:ext cx="0" cy="699"/>
            </a:xfrm>
            <a:custGeom>
              <a:avLst/>
              <a:gdLst/>
              <a:ahLst/>
              <a:cxnLst/>
              <a:rect l="0" t="0" r="0" b="0"/>
              <a:pathLst>
                <a:path h="699">
                  <a:moveTo>
                    <a:pt x="0" y="699"/>
                  </a:moveTo>
                  <a:lnTo>
                    <a:pt x="0" y="0"/>
                  </a:lnTo>
                </a:path>
              </a:pathLst>
            </a:custGeom>
            <a:ln w="13550" cap="flat">
              <a:solidFill>
                <a:srgbClr val="1E90FF">
                  <a:alpha val="100000"/>
                </a:srgbClr>
              </a:solidFill>
              <a:prstDash val="solid"/>
              <a:round/>
            </a:ln>
          </p:spPr>
          <p:txBody>
            <a:bodyPr/>
            <a:lstStyle/>
            <a:p>
              <a:endParaRPr/>
            </a:p>
          </p:txBody>
        </p:sp>
        <p:sp>
          <p:nvSpPr>
            <p:cNvPr id="28" name="pl25"/>
            <p:cNvSpPr/>
            <p:nvPr/>
          </p:nvSpPr>
          <p:spPr>
            <a:xfrm>
              <a:off x="2469196" y="4430508"/>
              <a:ext cx="0" cy="961"/>
            </a:xfrm>
            <a:custGeom>
              <a:avLst/>
              <a:gdLst/>
              <a:ahLst/>
              <a:cxnLst/>
              <a:rect l="0" t="0" r="0" b="0"/>
              <a:pathLst>
                <a:path h="961">
                  <a:moveTo>
                    <a:pt x="0" y="0"/>
                  </a:moveTo>
                  <a:lnTo>
                    <a:pt x="0" y="961"/>
                  </a:lnTo>
                </a:path>
              </a:pathLst>
            </a:custGeom>
            <a:ln w="13550" cap="flat">
              <a:solidFill>
                <a:srgbClr val="1E90FF">
                  <a:alpha val="100000"/>
                </a:srgbClr>
              </a:solidFill>
              <a:prstDash val="solid"/>
              <a:round/>
            </a:ln>
          </p:spPr>
          <p:txBody>
            <a:bodyPr/>
            <a:lstStyle/>
            <a:p>
              <a:endParaRPr/>
            </a:p>
          </p:txBody>
        </p:sp>
        <p:sp>
          <p:nvSpPr>
            <p:cNvPr id="29" name="pg26"/>
            <p:cNvSpPr/>
            <p:nvPr/>
          </p:nvSpPr>
          <p:spPr>
            <a:xfrm>
              <a:off x="2400840" y="4427512"/>
              <a:ext cx="136711" cy="2995"/>
            </a:xfrm>
            <a:custGeom>
              <a:avLst/>
              <a:gdLst/>
              <a:ahLst/>
              <a:cxnLst/>
              <a:rect l="0" t="0" r="0" b="0"/>
              <a:pathLst>
                <a:path w="136711" h="2995">
                  <a:moveTo>
                    <a:pt x="0" y="0"/>
                  </a:moveTo>
                  <a:lnTo>
                    <a:pt x="0" y="2995"/>
                  </a:lnTo>
                  <a:lnTo>
                    <a:pt x="136711" y="2995"/>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0" name="pl27"/>
            <p:cNvSpPr/>
            <p:nvPr/>
          </p:nvSpPr>
          <p:spPr>
            <a:xfrm>
              <a:off x="2400840" y="4428840"/>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1" name="pl28"/>
            <p:cNvSpPr/>
            <p:nvPr/>
          </p:nvSpPr>
          <p:spPr>
            <a:xfrm>
              <a:off x="2651478" y="4304009"/>
              <a:ext cx="0" cy="433"/>
            </a:xfrm>
            <a:custGeom>
              <a:avLst/>
              <a:gdLst/>
              <a:ahLst/>
              <a:cxnLst/>
              <a:rect l="0" t="0" r="0" b="0"/>
              <a:pathLst>
                <a:path h="433">
                  <a:moveTo>
                    <a:pt x="0" y="433"/>
                  </a:moveTo>
                  <a:lnTo>
                    <a:pt x="0" y="0"/>
                  </a:lnTo>
                </a:path>
              </a:pathLst>
            </a:custGeom>
            <a:ln w="13550" cap="flat">
              <a:solidFill>
                <a:srgbClr val="1E90FF">
                  <a:alpha val="100000"/>
                </a:srgbClr>
              </a:solidFill>
              <a:prstDash val="solid"/>
              <a:round/>
            </a:ln>
          </p:spPr>
          <p:txBody>
            <a:bodyPr/>
            <a:lstStyle/>
            <a:p>
              <a:endParaRPr/>
            </a:p>
          </p:txBody>
        </p:sp>
        <p:sp>
          <p:nvSpPr>
            <p:cNvPr id="32" name="pl29"/>
            <p:cNvSpPr/>
            <p:nvPr/>
          </p:nvSpPr>
          <p:spPr>
            <a:xfrm>
              <a:off x="2651478" y="4306150"/>
              <a:ext cx="0" cy="1756"/>
            </a:xfrm>
            <a:custGeom>
              <a:avLst/>
              <a:gdLst/>
              <a:ahLst/>
              <a:cxnLst/>
              <a:rect l="0" t="0" r="0" b="0"/>
              <a:pathLst>
                <a:path h="1756">
                  <a:moveTo>
                    <a:pt x="0" y="0"/>
                  </a:moveTo>
                  <a:lnTo>
                    <a:pt x="0" y="1756"/>
                  </a:lnTo>
                </a:path>
              </a:pathLst>
            </a:custGeom>
            <a:ln w="13550" cap="flat">
              <a:solidFill>
                <a:srgbClr val="1E90FF">
                  <a:alpha val="100000"/>
                </a:srgbClr>
              </a:solidFill>
              <a:prstDash val="solid"/>
              <a:round/>
            </a:ln>
          </p:spPr>
          <p:txBody>
            <a:bodyPr/>
            <a:lstStyle/>
            <a:p>
              <a:endParaRPr/>
            </a:p>
          </p:txBody>
        </p:sp>
        <p:sp>
          <p:nvSpPr>
            <p:cNvPr id="33" name="pg30"/>
            <p:cNvSpPr/>
            <p:nvPr/>
          </p:nvSpPr>
          <p:spPr>
            <a:xfrm>
              <a:off x="2583122" y="4304442"/>
              <a:ext cx="136711" cy="1707"/>
            </a:xfrm>
            <a:custGeom>
              <a:avLst/>
              <a:gdLst/>
              <a:ahLst/>
              <a:cxnLst/>
              <a:rect l="0" t="0" r="0" b="0"/>
              <a:pathLst>
                <a:path w="136711" h="1707">
                  <a:moveTo>
                    <a:pt x="0" y="0"/>
                  </a:moveTo>
                  <a:lnTo>
                    <a:pt x="0" y="1707"/>
                  </a:lnTo>
                  <a:lnTo>
                    <a:pt x="136711" y="170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4" name="pl31"/>
            <p:cNvSpPr/>
            <p:nvPr/>
          </p:nvSpPr>
          <p:spPr>
            <a:xfrm>
              <a:off x="2583122" y="430492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5" name="pt32"/>
            <p:cNvSpPr/>
            <p:nvPr/>
          </p:nvSpPr>
          <p:spPr>
            <a:xfrm>
              <a:off x="2808935" y="4151065"/>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36" name="pl33"/>
            <p:cNvSpPr/>
            <p:nvPr/>
          </p:nvSpPr>
          <p:spPr>
            <a:xfrm>
              <a:off x="2833761" y="4180272"/>
              <a:ext cx="0" cy="2326"/>
            </a:xfrm>
            <a:custGeom>
              <a:avLst/>
              <a:gdLst/>
              <a:ahLst/>
              <a:cxnLst/>
              <a:rect l="0" t="0" r="0" b="0"/>
              <a:pathLst>
                <a:path h="2326">
                  <a:moveTo>
                    <a:pt x="0" y="2326"/>
                  </a:moveTo>
                  <a:lnTo>
                    <a:pt x="0" y="0"/>
                  </a:lnTo>
                </a:path>
              </a:pathLst>
            </a:custGeom>
            <a:ln w="13550" cap="flat">
              <a:solidFill>
                <a:srgbClr val="1E90FF">
                  <a:alpha val="100000"/>
                </a:srgbClr>
              </a:solidFill>
              <a:prstDash val="solid"/>
              <a:round/>
            </a:ln>
          </p:spPr>
          <p:txBody>
            <a:bodyPr/>
            <a:lstStyle/>
            <a:p>
              <a:endParaRPr/>
            </a:p>
          </p:txBody>
        </p:sp>
        <p:sp>
          <p:nvSpPr>
            <p:cNvPr id="37" name="pl34"/>
            <p:cNvSpPr/>
            <p:nvPr/>
          </p:nvSpPr>
          <p:spPr>
            <a:xfrm>
              <a:off x="2833761" y="4185782"/>
              <a:ext cx="0" cy="3752"/>
            </a:xfrm>
            <a:custGeom>
              <a:avLst/>
              <a:gdLst/>
              <a:ahLst/>
              <a:cxnLst/>
              <a:rect l="0" t="0" r="0" b="0"/>
              <a:pathLst>
                <a:path h="3752">
                  <a:moveTo>
                    <a:pt x="0" y="0"/>
                  </a:moveTo>
                  <a:lnTo>
                    <a:pt x="0" y="3752"/>
                  </a:lnTo>
                </a:path>
              </a:pathLst>
            </a:custGeom>
            <a:ln w="13550" cap="flat">
              <a:solidFill>
                <a:srgbClr val="1E90FF">
                  <a:alpha val="100000"/>
                </a:srgbClr>
              </a:solidFill>
              <a:prstDash val="solid"/>
              <a:round/>
            </a:ln>
          </p:spPr>
          <p:txBody>
            <a:bodyPr/>
            <a:lstStyle/>
            <a:p>
              <a:endParaRPr/>
            </a:p>
          </p:txBody>
        </p:sp>
        <p:sp>
          <p:nvSpPr>
            <p:cNvPr id="38" name="pg35"/>
            <p:cNvSpPr/>
            <p:nvPr/>
          </p:nvSpPr>
          <p:spPr>
            <a:xfrm>
              <a:off x="2765405" y="4182598"/>
              <a:ext cx="136711" cy="3183"/>
            </a:xfrm>
            <a:custGeom>
              <a:avLst/>
              <a:gdLst/>
              <a:ahLst/>
              <a:cxnLst/>
              <a:rect l="0" t="0" r="0" b="0"/>
              <a:pathLst>
                <a:path w="136711" h="3183">
                  <a:moveTo>
                    <a:pt x="0" y="0"/>
                  </a:moveTo>
                  <a:lnTo>
                    <a:pt x="0" y="3183"/>
                  </a:lnTo>
                  <a:lnTo>
                    <a:pt x="136711" y="3183"/>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9" name="pl36"/>
            <p:cNvSpPr/>
            <p:nvPr/>
          </p:nvSpPr>
          <p:spPr>
            <a:xfrm>
              <a:off x="2765405" y="4185550"/>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40" name="pl37"/>
            <p:cNvSpPr/>
            <p:nvPr/>
          </p:nvSpPr>
          <p:spPr>
            <a:xfrm>
              <a:off x="3016043" y="4049666"/>
              <a:ext cx="0" cy="5250"/>
            </a:xfrm>
            <a:custGeom>
              <a:avLst/>
              <a:gdLst/>
              <a:ahLst/>
              <a:cxnLst/>
              <a:rect l="0" t="0" r="0" b="0"/>
              <a:pathLst>
                <a:path h="5250">
                  <a:moveTo>
                    <a:pt x="0" y="5250"/>
                  </a:moveTo>
                  <a:lnTo>
                    <a:pt x="0" y="0"/>
                  </a:lnTo>
                </a:path>
              </a:pathLst>
            </a:custGeom>
            <a:ln w="13550" cap="flat">
              <a:solidFill>
                <a:srgbClr val="1E90FF">
                  <a:alpha val="100000"/>
                </a:srgbClr>
              </a:solidFill>
              <a:prstDash val="solid"/>
              <a:round/>
            </a:ln>
          </p:spPr>
          <p:txBody>
            <a:bodyPr/>
            <a:lstStyle/>
            <a:p>
              <a:endParaRPr/>
            </a:p>
          </p:txBody>
        </p:sp>
        <p:sp>
          <p:nvSpPr>
            <p:cNvPr id="41" name="pl38"/>
            <p:cNvSpPr/>
            <p:nvPr/>
          </p:nvSpPr>
          <p:spPr>
            <a:xfrm>
              <a:off x="3016043" y="4061620"/>
              <a:ext cx="0" cy="5506"/>
            </a:xfrm>
            <a:custGeom>
              <a:avLst/>
              <a:gdLst/>
              <a:ahLst/>
              <a:cxnLst/>
              <a:rect l="0" t="0" r="0" b="0"/>
              <a:pathLst>
                <a:path h="5506">
                  <a:moveTo>
                    <a:pt x="0" y="0"/>
                  </a:moveTo>
                  <a:lnTo>
                    <a:pt x="0" y="5506"/>
                  </a:lnTo>
                </a:path>
              </a:pathLst>
            </a:custGeom>
            <a:ln w="13550" cap="flat">
              <a:solidFill>
                <a:srgbClr val="1E90FF">
                  <a:alpha val="100000"/>
                </a:srgbClr>
              </a:solidFill>
              <a:prstDash val="solid"/>
              <a:round/>
            </a:ln>
          </p:spPr>
          <p:txBody>
            <a:bodyPr/>
            <a:lstStyle/>
            <a:p>
              <a:endParaRPr/>
            </a:p>
          </p:txBody>
        </p:sp>
        <p:sp>
          <p:nvSpPr>
            <p:cNvPr id="42" name="pg39"/>
            <p:cNvSpPr/>
            <p:nvPr/>
          </p:nvSpPr>
          <p:spPr>
            <a:xfrm>
              <a:off x="2947687" y="4054917"/>
              <a:ext cx="136711" cy="6703"/>
            </a:xfrm>
            <a:custGeom>
              <a:avLst/>
              <a:gdLst/>
              <a:ahLst/>
              <a:cxnLst/>
              <a:rect l="0" t="0" r="0" b="0"/>
              <a:pathLst>
                <a:path w="136711" h="6703">
                  <a:moveTo>
                    <a:pt x="0" y="0"/>
                  </a:moveTo>
                  <a:lnTo>
                    <a:pt x="0" y="6703"/>
                  </a:lnTo>
                  <a:lnTo>
                    <a:pt x="136711" y="6703"/>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43" name="pl40"/>
            <p:cNvSpPr/>
            <p:nvPr/>
          </p:nvSpPr>
          <p:spPr>
            <a:xfrm>
              <a:off x="2947687" y="4060280"/>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44" name="pl41"/>
            <p:cNvSpPr/>
            <p:nvPr/>
          </p:nvSpPr>
          <p:spPr>
            <a:xfrm>
              <a:off x="3198326" y="3933966"/>
              <a:ext cx="0" cy="2438"/>
            </a:xfrm>
            <a:custGeom>
              <a:avLst/>
              <a:gdLst/>
              <a:ahLst/>
              <a:cxnLst/>
              <a:rect l="0" t="0" r="0" b="0"/>
              <a:pathLst>
                <a:path h="2438">
                  <a:moveTo>
                    <a:pt x="0" y="2438"/>
                  </a:moveTo>
                  <a:lnTo>
                    <a:pt x="0" y="0"/>
                  </a:lnTo>
                </a:path>
              </a:pathLst>
            </a:custGeom>
            <a:ln w="13550" cap="flat">
              <a:solidFill>
                <a:srgbClr val="1E90FF">
                  <a:alpha val="100000"/>
                </a:srgbClr>
              </a:solidFill>
              <a:prstDash val="solid"/>
              <a:round/>
            </a:ln>
          </p:spPr>
          <p:txBody>
            <a:bodyPr/>
            <a:lstStyle/>
            <a:p>
              <a:endParaRPr/>
            </a:p>
          </p:txBody>
        </p:sp>
        <p:sp>
          <p:nvSpPr>
            <p:cNvPr id="45" name="pl42"/>
            <p:cNvSpPr/>
            <p:nvPr/>
          </p:nvSpPr>
          <p:spPr>
            <a:xfrm>
              <a:off x="3198326" y="3946850"/>
              <a:ext cx="0" cy="4447"/>
            </a:xfrm>
            <a:custGeom>
              <a:avLst/>
              <a:gdLst/>
              <a:ahLst/>
              <a:cxnLst/>
              <a:rect l="0" t="0" r="0" b="0"/>
              <a:pathLst>
                <a:path h="4447">
                  <a:moveTo>
                    <a:pt x="0" y="0"/>
                  </a:moveTo>
                  <a:lnTo>
                    <a:pt x="0" y="4447"/>
                  </a:lnTo>
                </a:path>
              </a:pathLst>
            </a:custGeom>
            <a:ln w="13550" cap="flat">
              <a:solidFill>
                <a:srgbClr val="1E90FF">
                  <a:alpha val="100000"/>
                </a:srgbClr>
              </a:solidFill>
              <a:prstDash val="solid"/>
              <a:round/>
            </a:ln>
          </p:spPr>
          <p:txBody>
            <a:bodyPr/>
            <a:lstStyle/>
            <a:p>
              <a:endParaRPr/>
            </a:p>
          </p:txBody>
        </p:sp>
        <p:sp>
          <p:nvSpPr>
            <p:cNvPr id="46" name="pg43"/>
            <p:cNvSpPr/>
            <p:nvPr/>
          </p:nvSpPr>
          <p:spPr>
            <a:xfrm>
              <a:off x="3129970" y="3936404"/>
              <a:ext cx="136711" cy="10446"/>
            </a:xfrm>
            <a:custGeom>
              <a:avLst/>
              <a:gdLst/>
              <a:ahLst/>
              <a:cxnLst/>
              <a:rect l="0" t="0" r="0" b="0"/>
              <a:pathLst>
                <a:path w="136711" h="10446">
                  <a:moveTo>
                    <a:pt x="0" y="0"/>
                  </a:moveTo>
                  <a:lnTo>
                    <a:pt x="0" y="10446"/>
                  </a:lnTo>
                  <a:lnTo>
                    <a:pt x="136711" y="10446"/>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47" name="pl44"/>
            <p:cNvSpPr/>
            <p:nvPr/>
          </p:nvSpPr>
          <p:spPr>
            <a:xfrm>
              <a:off x="3129970" y="393929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48" name="pl45"/>
            <p:cNvSpPr/>
            <p:nvPr/>
          </p:nvSpPr>
          <p:spPr>
            <a:xfrm>
              <a:off x="3380608" y="3803166"/>
              <a:ext cx="0" cy="4355"/>
            </a:xfrm>
            <a:custGeom>
              <a:avLst/>
              <a:gdLst/>
              <a:ahLst/>
              <a:cxnLst/>
              <a:rect l="0" t="0" r="0" b="0"/>
              <a:pathLst>
                <a:path h="4355">
                  <a:moveTo>
                    <a:pt x="0" y="4355"/>
                  </a:moveTo>
                  <a:lnTo>
                    <a:pt x="0" y="0"/>
                  </a:lnTo>
                </a:path>
              </a:pathLst>
            </a:custGeom>
            <a:ln w="13550" cap="flat">
              <a:solidFill>
                <a:srgbClr val="1E90FF">
                  <a:alpha val="100000"/>
                </a:srgbClr>
              </a:solidFill>
              <a:prstDash val="solid"/>
              <a:round/>
            </a:ln>
          </p:spPr>
          <p:txBody>
            <a:bodyPr/>
            <a:lstStyle/>
            <a:p>
              <a:endParaRPr/>
            </a:p>
          </p:txBody>
        </p:sp>
        <p:sp>
          <p:nvSpPr>
            <p:cNvPr id="49" name="pl46"/>
            <p:cNvSpPr/>
            <p:nvPr/>
          </p:nvSpPr>
          <p:spPr>
            <a:xfrm>
              <a:off x="3380608" y="3821863"/>
              <a:ext cx="0" cy="9356"/>
            </a:xfrm>
            <a:custGeom>
              <a:avLst/>
              <a:gdLst/>
              <a:ahLst/>
              <a:cxnLst/>
              <a:rect l="0" t="0" r="0" b="0"/>
              <a:pathLst>
                <a:path h="9356">
                  <a:moveTo>
                    <a:pt x="0" y="0"/>
                  </a:moveTo>
                  <a:lnTo>
                    <a:pt x="0" y="9356"/>
                  </a:lnTo>
                </a:path>
              </a:pathLst>
            </a:custGeom>
            <a:ln w="13550" cap="flat">
              <a:solidFill>
                <a:srgbClr val="1E90FF">
                  <a:alpha val="100000"/>
                </a:srgbClr>
              </a:solidFill>
              <a:prstDash val="solid"/>
              <a:round/>
            </a:ln>
          </p:spPr>
          <p:txBody>
            <a:bodyPr/>
            <a:lstStyle/>
            <a:p>
              <a:endParaRPr/>
            </a:p>
          </p:txBody>
        </p:sp>
        <p:sp>
          <p:nvSpPr>
            <p:cNvPr id="50" name="pg47"/>
            <p:cNvSpPr/>
            <p:nvPr/>
          </p:nvSpPr>
          <p:spPr>
            <a:xfrm>
              <a:off x="3312253" y="3807522"/>
              <a:ext cx="136711" cy="14341"/>
            </a:xfrm>
            <a:custGeom>
              <a:avLst/>
              <a:gdLst/>
              <a:ahLst/>
              <a:cxnLst/>
              <a:rect l="0" t="0" r="0" b="0"/>
              <a:pathLst>
                <a:path w="136711" h="14341">
                  <a:moveTo>
                    <a:pt x="0" y="0"/>
                  </a:moveTo>
                  <a:lnTo>
                    <a:pt x="0" y="14341"/>
                  </a:lnTo>
                  <a:lnTo>
                    <a:pt x="136711" y="14341"/>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51" name="pl48"/>
            <p:cNvSpPr/>
            <p:nvPr/>
          </p:nvSpPr>
          <p:spPr>
            <a:xfrm>
              <a:off x="3312253" y="3816398"/>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52" name="pl49"/>
            <p:cNvSpPr/>
            <p:nvPr/>
          </p:nvSpPr>
          <p:spPr>
            <a:xfrm>
              <a:off x="3562891" y="3683997"/>
              <a:ext cx="0" cy="7916"/>
            </a:xfrm>
            <a:custGeom>
              <a:avLst/>
              <a:gdLst/>
              <a:ahLst/>
              <a:cxnLst/>
              <a:rect l="0" t="0" r="0" b="0"/>
              <a:pathLst>
                <a:path h="7916">
                  <a:moveTo>
                    <a:pt x="0" y="7916"/>
                  </a:moveTo>
                  <a:lnTo>
                    <a:pt x="0" y="0"/>
                  </a:lnTo>
                </a:path>
              </a:pathLst>
            </a:custGeom>
            <a:ln w="13550" cap="flat">
              <a:solidFill>
                <a:srgbClr val="1E90FF">
                  <a:alpha val="100000"/>
                </a:srgbClr>
              </a:solidFill>
              <a:prstDash val="solid"/>
              <a:round/>
            </a:ln>
          </p:spPr>
          <p:txBody>
            <a:bodyPr/>
            <a:lstStyle/>
            <a:p>
              <a:endParaRPr/>
            </a:p>
          </p:txBody>
        </p:sp>
        <p:sp>
          <p:nvSpPr>
            <p:cNvPr id="53" name="pl50"/>
            <p:cNvSpPr/>
            <p:nvPr/>
          </p:nvSpPr>
          <p:spPr>
            <a:xfrm>
              <a:off x="3562891" y="3701402"/>
              <a:ext cx="0" cy="7242"/>
            </a:xfrm>
            <a:custGeom>
              <a:avLst/>
              <a:gdLst/>
              <a:ahLst/>
              <a:cxnLst/>
              <a:rect l="0" t="0" r="0" b="0"/>
              <a:pathLst>
                <a:path h="7242">
                  <a:moveTo>
                    <a:pt x="0" y="0"/>
                  </a:moveTo>
                  <a:lnTo>
                    <a:pt x="0" y="7242"/>
                  </a:lnTo>
                </a:path>
              </a:pathLst>
            </a:custGeom>
            <a:ln w="13550" cap="flat">
              <a:solidFill>
                <a:srgbClr val="1E90FF">
                  <a:alpha val="100000"/>
                </a:srgbClr>
              </a:solidFill>
              <a:prstDash val="solid"/>
              <a:round/>
            </a:ln>
          </p:spPr>
          <p:txBody>
            <a:bodyPr/>
            <a:lstStyle/>
            <a:p>
              <a:endParaRPr/>
            </a:p>
          </p:txBody>
        </p:sp>
        <p:sp>
          <p:nvSpPr>
            <p:cNvPr id="54" name="pg51"/>
            <p:cNvSpPr/>
            <p:nvPr/>
          </p:nvSpPr>
          <p:spPr>
            <a:xfrm>
              <a:off x="3494535" y="3691914"/>
              <a:ext cx="136711" cy="9488"/>
            </a:xfrm>
            <a:custGeom>
              <a:avLst/>
              <a:gdLst/>
              <a:ahLst/>
              <a:cxnLst/>
              <a:rect l="0" t="0" r="0" b="0"/>
              <a:pathLst>
                <a:path w="136711" h="9488">
                  <a:moveTo>
                    <a:pt x="0" y="0"/>
                  </a:moveTo>
                  <a:lnTo>
                    <a:pt x="0" y="9488"/>
                  </a:lnTo>
                  <a:lnTo>
                    <a:pt x="136711" y="948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55" name="pl52"/>
            <p:cNvSpPr/>
            <p:nvPr/>
          </p:nvSpPr>
          <p:spPr>
            <a:xfrm>
              <a:off x="3494535" y="369690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56" name="pl53"/>
            <p:cNvSpPr/>
            <p:nvPr/>
          </p:nvSpPr>
          <p:spPr>
            <a:xfrm>
              <a:off x="3745174" y="3555402"/>
              <a:ext cx="0" cy="8039"/>
            </a:xfrm>
            <a:custGeom>
              <a:avLst/>
              <a:gdLst/>
              <a:ahLst/>
              <a:cxnLst/>
              <a:rect l="0" t="0" r="0" b="0"/>
              <a:pathLst>
                <a:path h="8039">
                  <a:moveTo>
                    <a:pt x="0" y="8039"/>
                  </a:moveTo>
                  <a:lnTo>
                    <a:pt x="0" y="0"/>
                  </a:lnTo>
                </a:path>
              </a:pathLst>
            </a:custGeom>
            <a:ln w="13550" cap="flat">
              <a:solidFill>
                <a:srgbClr val="1E90FF">
                  <a:alpha val="100000"/>
                </a:srgbClr>
              </a:solidFill>
              <a:prstDash val="solid"/>
              <a:round/>
            </a:ln>
          </p:spPr>
          <p:txBody>
            <a:bodyPr/>
            <a:lstStyle/>
            <a:p>
              <a:endParaRPr/>
            </a:p>
          </p:txBody>
        </p:sp>
        <p:sp>
          <p:nvSpPr>
            <p:cNvPr id="57" name="pl54"/>
            <p:cNvSpPr/>
            <p:nvPr/>
          </p:nvSpPr>
          <p:spPr>
            <a:xfrm>
              <a:off x="3745174" y="3577072"/>
              <a:ext cx="0" cy="8677"/>
            </a:xfrm>
            <a:custGeom>
              <a:avLst/>
              <a:gdLst/>
              <a:ahLst/>
              <a:cxnLst/>
              <a:rect l="0" t="0" r="0" b="0"/>
              <a:pathLst>
                <a:path h="8677">
                  <a:moveTo>
                    <a:pt x="0" y="0"/>
                  </a:moveTo>
                  <a:lnTo>
                    <a:pt x="0" y="8677"/>
                  </a:lnTo>
                </a:path>
              </a:pathLst>
            </a:custGeom>
            <a:ln w="13550" cap="flat">
              <a:solidFill>
                <a:srgbClr val="1E90FF">
                  <a:alpha val="100000"/>
                </a:srgbClr>
              </a:solidFill>
              <a:prstDash val="solid"/>
              <a:round/>
            </a:ln>
          </p:spPr>
          <p:txBody>
            <a:bodyPr/>
            <a:lstStyle/>
            <a:p>
              <a:endParaRPr/>
            </a:p>
          </p:txBody>
        </p:sp>
        <p:sp>
          <p:nvSpPr>
            <p:cNvPr id="58" name="pg55"/>
            <p:cNvSpPr/>
            <p:nvPr/>
          </p:nvSpPr>
          <p:spPr>
            <a:xfrm>
              <a:off x="3676818" y="3563442"/>
              <a:ext cx="136711" cy="13630"/>
            </a:xfrm>
            <a:custGeom>
              <a:avLst/>
              <a:gdLst/>
              <a:ahLst/>
              <a:cxnLst/>
              <a:rect l="0" t="0" r="0" b="0"/>
              <a:pathLst>
                <a:path w="136711" h="13630">
                  <a:moveTo>
                    <a:pt x="0" y="0"/>
                  </a:moveTo>
                  <a:lnTo>
                    <a:pt x="0" y="13630"/>
                  </a:lnTo>
                  <a:lnTo>
                    <a:pt x="136711" y="13630"/>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59" name="pl56"/>
            <p:cNvSpPr/>
            <p:nvPr/>
          </p:nvSpPr>
          <p:spPr>
            <a:xfrm>
              <a:off x="3676818" y="356938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60" name="pl57"/>
            <p:cNvSpPr/>
            <p:nvPr/>
          </p:nvSpPr>
          <p:spPr>
            <a:xfrm>
              <a:off x="3927456" y="3435286"/>
              <a:ext cx="0" cy="8722"/>
            </a:xfrm>
            <a:custGeom>
              <a:avLst/>
              <a:gdLst/>
              <a:ahLst/>
              <a:cxnLst/>
              <a:rect l="0" t="0" r="0" b="0"/>
              <a:pathLst>
                <a:path h="8722">
                  <a:moveTo>
                    <a:pt x="0" y="8722"/>
                  </a:moveTo>
                  <a:lnTo>
                    <a:pt x="0" y="0"/>
                  </a:lnTo>
                </a:path>
              </a:pathLst>
            </a:custGeom>
            <a:ln w="13550" cap="flat">
              <a:solidFill>
                <a:srgbClr val="1E90FF">
                  <a:alpha val="100000"/>
                </a:srgbClr>
              </a:solidFill>
              <a:prstDash val="solid"/>
              <a:round/>
            </a:ln>
          </p:spPr>
          <p:txBody>
            <a:bodyPr/>
            <a:lstStyle/>
            <a:p>
              <a:endParaRPr/>
            </a:p>
          </p:txBody>
        </p:sp>
        <p:sp>
          <p:nvSpPr>
            <p:cNvPr id="61" name="pl58"/>
            <p:cNvSpPr/>
            <p:nvPr/>
          </p:nvSpPr>
          <p:spPr>
            <a:xfrm>
              <a:off x="3927456" y="3465273"/>
              <a:ext cx="0" cy="4591"/>
            </a:xfrm>
            <a:custGeom>
              <a:avLst/>
              <a:gdLst/>
              <a:ahLst/>
              <a:cxnLst/>
              <a:rect l="0" t="0" r="0" b="0"/>
              <a:pathLst>
                <a:path h="4591">
                  <a:moveTo>
                    <a:pt x="0" y="0"/>
                  </a:moveTo>
                  <a:lnTo>
                    <a:pt x="0" y="4591"/>
                  </a:lnTo>
                </a:path>
              </a:pathLst>
            </a:custGeom>
            <a:ln w="13550" cap="flat">
              <a:solidFill>
                <a:srgbClr val="1E90FF">
                  <a:alpha val="100000"/>
                </a:srgbClr>
              </a:solidFill>
              <a:prstDash val="solid"/>
              <a:round/>
            </a:ln>
          </p:spPr>
          <p:txBody>
            <a:bodyPr/>
            <a:lstStyle/>
            <a:p>
              <a:endParaRPr/>
            </a:p>
          </p:txBody>
        </p:sp>
        <p:sp>
          <p:nvSpPr>
            <p:cNvPr id="62" name="pg59"/>
            <p:cNvSpPr/>
            <p:nvPr/>
          </p:nvSpPr>
          <p:spPr>
            <a:xfrm>
              <a:off x="3859100" y="3444008"/>
              <a:ext cx="136711" cy="21264"/>
            </a:xfrm>
            <a:custGeom>
              <a:avLst/>
              <a:gdLst/>
              <a:ahLst/>
              <a:cxnLst/>
              <a:rect l="0" t="0" r="0" b="0"/>
              <a:pathLst>
                <a:path w="136711" h="21264">
                  <a:moveTo>
                    <a:pt x="0" y="0"/>
                  </a:moveTo>
                  <a:lnTo>
                    <a:pt x="0" y="21264"/>
                  </a:lnTo>
                  <a:lnTo>
                    <a:pt x="136711" y="21264"/>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63" name="pl60"/>
            <p:cNvSpPr/>
            <p:nvPr/>
          </p:nvSpPr>
          <p:spPr>
            <a:xfrm>
              <a:off x="3859100" y="3454492"/>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64" name="pt61"/>
            <p:cNvSpPr/>
            <p:nvPr/>
          </p:nvSpPr>
          <p:spPr>
            <a:xfrm>
              <a:off x="4084913" y="3319907"/>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65" name="pt62"/>
            <p:cNvSpPr/>
            <p:nvPr/>
          </p:nvSpPr>
          <p:spPr>
            <a:xfrm>
              <a:off x="4084913" y="3291897"/>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66" name="pt63"/>
            <p:cNvSpPr/>
            <p:nvPr/>
          </p:nvSpPr>
          <p:spPr>
            <a:xfrm>
              <a:off x="4084913" y="3295213"/>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67" name="pl64"/>
            <p:cNvSpPr/>
            <p:nvPr/>
          </p:nvSpPr>
          <p:spPr>
            <a:xfrm>
              <a:off x="4109739" y="3328521"/>
              <a:ext cx="0" cy="169"/>
            </a:xfrm>
            <a:custGeom>
              <a:avLst/>
              <a:gdLst/>
              <a:ahLst/>
              <a:cxnLst/>
              <a:rect l="0" t="0" r="0" b="0"/>
              <a:pathLst>
                <a:path h="169">
                  <a:moveTo>
                    <a:pt x="0" y="169"/>
                  </a:moveTo>
                  <a:lnTo>
                    <a:pt x="0" y="0"/>
                  </a:lnTo>
                </a:path>
              </a:pathLst>
            </a:custGeom>
            <a:ln w="13550" cap="flat">
              <a:solidFill>
                <a:srgbClr val="1E90FF">
                  <a:alpha val="100000"/>
                </a:srgbClr>
              </a:solidFill>
              <a:prstDash val="solid"/>
              <a:round/>
            </a:ln>
          </p:spPr>
          <p:txBody>
            <a:bodyPr/>
            <a:lstStyle/>
            <a:p>
              <a:endParaRPr/>
            </a:p>
          </p:txBody>
        </p:sp>
        <p:sp>
          <p:nvSpPr>
            <p:cNvPr id="68" name="pl65"/>
            <p:cNvSpPr/>
            <p:nvPr/>
          </p:nvSpPr>
          <p:spPr>
            <a:xfrm>
              <a:off x="4109739" y="3333286"/>
              <a:ext cx="0" cy="5633"/>
            </a:xfrm>
            <a:custGeom>
              <a:avLst/>
              <a:gdLst/>
              <a:ahLst/>
              <a:cxnLst/>
              <a:rect l="0" t="0" r="0" b="0"/>
              <a:pathLst>
                <a:path h="5633">
                  <a:moveTo>
                    <a:pt x="0" y="0"/>
                  </a:moveTo>
                  <a:lnTo>
                    <a:pt x="0" y="5633"/>
                  </a:lnTo>
                </a:path>
              </a:pathLst>
            </a:custGeom>
            <a:ln w="13550" cap="flat">
              <a:solidFill>
                <a:srgbClr val="1E90FF">
                  <a:alpha val="100000"/>
                </a:srgbClr>
              </a:solidFill>
              <a:prstDash val="solid"/>
              <a:round/>
            </a:ln>
          </p:spPr>
          <p:txBody>
            <a:bodyPr/>
            <a:lstStyle/>
            <a:p>
              <a:endParaRPr/>
            </a:p>
          </p:txBody>
        </p:sp>
        <p:sp>
          <p:nvSpPr>
            <p:cNvPr id="69" name="pg66"/>
            <p:cNvSpPr/>
            <p:nvPr/>
          </p:nvSpPr>
          <p:spPr>
            <a:xfrm>
              <a:off x="4041383" y="3328691"/>
              <a:ext cx="136711" cy="4594"/>
            </a:xfrm>
            <a:custGeom>
              <a:avLst/>
              <a:gdLst/>
              <a:ahLst/>
              <a:cxnLst/>
              <a:rect l="0" t="0" r="0" b="0"/>
              <a:pathLst>
                <a:path w="136711" h="4594">
                  <a:moveTo>
                    <a:pt x="0" y="0"/>
                  </a:moveTo>
                  <a:lnTo>
                    <a:pt x="0" y="4594"/>
                  </a:lnTo>
                  <a:lnTo>
                    <a:pt x="136711" y="4594"/>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70" name="pl67"/>
            <p:cNvSpPr/>
            <p:nvPr/>
          </p:nvSpPr>
          <p:spPr>
            <a:xfrm>
              <a:off x="4041383" y="3330585"/>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71" name="pl68"/>
            <p:cNvSpPr/>
            <p:nvPr/>
          </p:nvSpPr>
          <p:spPr>
            <a:xfrm>
              <a:off x="4292021" y="3180567"/>
              <a:ext cx="0" cy="13820"/>
            </a:xfrm>
            <a:custGeom>
              <a:avLst/>
              <a:gdLst/>
              <a:ahLst/>
              <a:cxnLst/>
              <a:rect l="0" t="0" r="0" b="0"/>
              <a:pathLst>
                <a:path h="13820">
                  <a:moveTo>
                    <a:pt x="0" y="13820"/>
                  </a:moveTo>
                  <a:lnTo>
                    <a:pt x="0" y="0"/>
                  </a:lnTo>
                </a:path>
              </a:pathLst>
            </a:custGeom>
            <a:ln w="13550" cap="flat">
              <a:solidFill>
                <a:srgbClr val="1E90FF">
                  <a:alpha val="100000"/>
                </a:srgbClr>
              </a:solidFill>
              <a:prstDash val="solid"/>
              <a:round/>
            </a:ln>
          </p:spPr>
          <p:txBody>
            <a:bodyPr/>
            <a:lstStyle/>
            <a:p>
              <a:endParaRPr/>
            </a:p>
          </p:txBody>
        </p:sp>
        <p:sp>
          <p:nvSpPr>
            <p:cNvPr id="72" name="pl69"/>
            <p:cNvSpPr/>
            <p:nvPr/>
          </p:nvSpPr>
          <p:spPr>
            <a:xfrm>
              <a:off x="4292021" y="3217093"/>
              <a:ext cx="0" cy="9028"/>
            </a:xfrm>
            <a:custGeom>
              <a:avLst/>
              <a:gdLst/>
              <a:ahLst/>
              <a:cxnLst/>
              <a:rect l="0" t="0" r="0" b="0"/>
              <a:pathLst>
                <a:path h="9028">
                  <a:moveTo>
                    <a:pt x="0" y="0"/>
                  </a:moveTo>
                  <a:lnTo>
                    <a:pt x="0" y="9028"/>
                  </a:lnTo>
                </a:path>
              </a:pathLst>
            </a:custGeom>
            <a:ln w="13550" cap="flat">
              <a:solidFill>
                <a:srgbClr val="1E90FF">
                  <a:alpha val="100000"/>
                </a:srgbClr>
              </a:solidFill>
              <a:prstDash val="solid"/>
              <a:round/>
            </a:ln>
          </p:spPr>
          <p:txBody>
            <a:bodyPr/>
            <a:lstStyle/>
            <a:p>
              <a:endParaRPr/>
            </a:p>
          </p:txBody>
        </p:sp>
        <p:sp>
          <p:nvSpPr>
            <p:cNvPr id="73" name="pg70"/>
            <p:cNvSpPr/>
            <p:nvPr/>
          </p:nvSpPr>
          <p:spPr>
            <a:xfrm>
              <a:off x="4223665" y="3194387"/>
              <a:ext cx="136711" cy="22705"/>
            </a:xfrm>
            <a:custGeom>
              <a:avLst/>
              <a:gdLst/>
              <a:ahLst/>
              <a:cxnLst/>
              <a:rect l="0" t="0" r="0" b="0"/>
              <a:pathLst>
                <a:path w="136711" h="22705">
                  <a:moveTo>
                    <a:pt x="0" y="0"/>
                  </a:moveTo>
                  <a:lnTo>
                    <a:pt x="0" y="22705"/>
                  </a:lnTo>
                  <a:lnTo>
                    <a:pt x="136711" y="22705"/>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74" name="pl71"/>
            <p:cNvSpPr/>
            <p:nvPr/>
          </p:nvSpPr>
          <p:spPr>
            <a:xfrm>
              <a:off x="4223665" y="320528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75" name="rc72"/>
            <p:cNvSpPr/>
            <p:nvPr/>
          </p:nvSpPr>
          <p:spPr>
            <a:xfrm>
              <a:off x="4527943" y="3118022"/>
              <a:ext cx="2155491" cy="1375992"/>
            </a:xfrm>
            <a:prstGeom prst="rect">
              <a:avLst/>
            </a:prstGeom>
            <a:solidFill>
              <a:srgbClr val="EBEBEB">
                <a:alpha val="100000"/>
              </a:srgbClr>
            </a:solidFill>
          </p:spPr>
          <p:txBody>
            <a:bodyPr/>
            <a:lstStyle/>
            <a:p>
              <a:endParaRPr/>
            </a:p>
          </p:txBody>
        </p:sp>
        <p:sp>
          <p:nvSpPr>
            <p:cNvPr id="76" name="pl73"/>
            <p:cNvSpPr/>
            <p:nvPr/>
          </p:nvSpPr>
          <p:spPr>
            <a:xfrm>
              <a:off x="4527943" y="4430259"/>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77" name="pl74"/>
            <p:cNvSpPr/>
            <p:nvPr/>
          </p:nvSpPr>
          <p:spPr>
            <a:xfrm>
              <a:off x="4527943" y="4126715"/>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78" name="pl75"/>
            <p:cNvSpPr/>
            <p:nvPr/>
          </p:nvSpPr>
          <p:spPr>
            <a:xfrm>
              <a:off x="4527943" y="3823171"/>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79" name="pl76"/>
            <p:cNvSpPr/>
            <p:nvPr/>
          </p:nvSpPr>
          <p:spPr>
            <a:xfrm>
              <a:off x="4527943" y="3519626"/>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80" name="pl77"/>
            <p:cNvSpPr/>
            <p:nvPr/>
          </p:nvSpPr>
          <p:spPr>
            <a:xfrm>
              <a:off x="4527943" y="321608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81" name="pl78"/>
            <p:cNvSpPr/>
            <p:nvPr/>
          </p:nvSpPr>
          <p:spPr>
            <a:xfrm>
              <a:off x="469427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2" name="pl79"/>
            <p:cNvSpPr/>
            <p:nvPr/>
          </p:nvSpPr>
          <p:spPr>
            <a:xfrm>
              <a:off x="514998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3" name="pl80"/>
            <p:cNvSpPr/>
            <p:nvPr/>
          </p:nvSpPr>
          <p:spPr>
            <a:xfrm>
              <a:off x="5605689"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4" name="pl81"/>
            <p:cNvSpPr/>
            <p:nvPr/>
          </p:nvSpPr>
          <p:spPr>
            <a:xfrm>
              <a:off x="606139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5" name="pl82"/>
            <p:cNvSpPr/>
            <p:nvPr/>
          </p:nvSpPr>
          <p:spPr>
            <a:xfrm>
              <a:off x="651710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6" name="pl83"/>
            <p:cNvSpPr/>
            <p:nvPr/>
          </p:nvSpPr>
          <p:spPr>
            <a:xfrm>
              <a:off x="4527943" y="427848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87" name="pl84"/>
            <p:cNvSpPr/>
            <p:nvPr/>
          </p:nvSpPr>
          <p:spPr>
            <a:xfrm>
              <a:off x="4527943" y="3974943"/>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88" name="pl85"/>
            <p:cNvSpPr/>
            <p:nvPr/>
          </p:nvSpPr>
          <p:spPr>
            <a:xfrm>
              <a:off x="4527943" y="367139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89" name="pl86"/>
            <p:cNvSpPr/>
            <p:nvPr/>
          </p:nvSpPr>
          <p:spPr>
            <a:xfrm>
              <a:off x="4527943" y="3367854"/>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90" name="pl87"/>
            <p:cNvSpPr/>
            <p:nvPr/>
          </p:nvSpPr>
          <p:spPr>
            <a:xfrm>
              <a:off x="492212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91" name="pl88"/>
            <p:cNvSpPr/>
            <p:nvPr/>
          </p:nvSpPr>
          <p:spPr>
            <a:xfrm>
              <a:off x="537783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92" name="pl89"/>
            <p:cNvSpPr/>
            <p:nvPr/>
          </p:nvSpPr>
          <p:spPr>
            <a:xfrm>
              <a:off x="5833542"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93" name="pl90"/>
            <p:cNvSpPr/>
            <p:nvPr/>
          </p:nvSpPr>
          <p:spPr>
            <a:xfrm>
              <a:off x="628924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94" name="pl91"/>
            <p:cNvSpPr/>
            <p:nvPr/>
          </p:nvSpPr>
          <p:spPr>
            <a:xfrm>
              <a:off x="4694276" y="4423834"/>
              <a:ext cx="0" cy="1400"/>
            </a:xfrm>
            <a:custGeom>
              <a:avLst/>
              <a:gdLst/>
              <a:ahLst/>
              <a:cxnLst/>
              <a:rect l="0" t="0" r="0" b="0"/>
              <a:pathLst>
                <a:path h="1400">
                  <a:moveTo>
                    <a:pt x="0" y="1400"/>
                  </a:moveTo>
                  <a:lnTo>
                    <a:pt x="0" y="0"/>
                  </a:lnTo>
                </a:path>
              </a:pathLst>
            </a:custGeom>
            <a:ln w="13550" cap="flat">
              <a:solidFill>
                <a:srgbClr val="1E90FF">
                  <a:alpha val="100000"/>
                </a:srgbClr>
              </a:solidFill>
              <a:prstDash val="solid"/>
              <a:round/>
            </a:ln>
          </p:spPr>
          <p:txBody>
            <a:bodyPr/>
            <a:lstStyle/>
            <a:p>
              <a:endParaRPr/>
            </a:p>
          </p:txBody>
        </p:sp>
        <p:sp>
          <p:nvSpPr>
            <p:cNvPr id="95" name="pl92"/>
            <p:cNvSpPr/>
            <p:nvPr/>
          </p:nvSpPr>
          <p:spPr>
            <a:xfrm>
              <a:off x="4694276" y="4427525"/>
              <a:ext cx="0" cy="797"/>
            </a:xfrm>
            <a:custGeom>
              <a:avLst/>
              <a:gdLst/>
              <a:ahLst/>
              <a:cxnLst/>
              <a:rect l="0" t="0" r="0" b="0"/>
              <a:pathLst>
                <a:path h="797">
                  <a:moveTo>
                    <a:pt x="0" y="0"/>
                  </a:moveTo>
                  <a:lnTo>
                    <a:pt x="0" y="797"/>
                  </a:lnTo>
                </a:path>
              </a:pathLst>
            </a:custGeom>
            <a:ln w="13550" cap="flat">
              <a:solidFill>
                <a:srgbClr val="1E90FF">
                  <a:alpha val="100000"/>
                </a:srgbClr>
              </a:solidFill>
              <a:prstDash val="solid"/>
              <a:round/>
            </a:ln>
          </p:spPr>
          <p:txBody>
            <a:bodyPr/>
            <a:lstStyle/>
            <a:p>
              <a:endParaRPr/>
            </a:p>
          </p:txBody>
        </p:sp>
        <p:sp>
          <p:nvSpPr>
            <p:cNvPr id="96" name="pg93"/>
            <p:cNvSpPr/>
            <p:nvPr/>
          </p:nvSpPr>
          <p:spPr>
            <a:xfrm>
              <a:off x="4625920" y="4425235"/>
              <a:ext cx="136711" cy="2290"/>
            </a:xfrm>
            <a:custGeom>
              <a:avLst/>
              <a:gdLst/>
              <a:ahLst/>
              <a:cxnLst/>
              <a:rect l="0" t="0" r="0" b="0"/>
              <a:pathLst>
                <a:path w="136711" h="2290">
                  <a:moveTo>
                    <a:pt x="0" y="0"/>
                  </a:moveTo>
                  <a:lnTo>
                    <a:pt x="0" y="2290"/>
                  </a:lnTo>
                  <a:lnTo>
                    <a:pt x="136711" y="2290"/>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97" name="pl94"/>
            <p:cNvSpPr/>
            <p:nvPr/>
          </p:nvSpPr>
          <p:spPr>
            <a:xfrm>
              <a:off x="4625920" y="4426362"/>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98" name="pl95"/>
            <p:cNvSpPr/>
            <p:nvPr/>
          </p:nvSpPr>
          <p:spPr>
            <a:xfrm>
              <a:off x="4876559" y="4298090"/>
              <a:ext cx="0" cy="2854"/>
            </a:xfrm>
            <a:custGeom>
              <a:avLst/>
              <a:gdLst/>
              <a:ahLst/>
              <a:cxnLst/>
              <a:rect l="0" t="0" r="0" b="0"/>
              <a:pathLst>
                <a:path h="2854">
                  <a:moveTo>
                    <a:pt x="0" y="2854"/>
                  </a:moveTo>
                  <a:lnTo>
                    <a:pt x="0" y="0"/>
                  </a:lnTo>
                </a:path>
              </a:pathLst>
            </a:custGeom>
            <a:ln w="13550" cap="flat">
              <a:solidFill>
                <a:srgbClr val="1E90FF">
                  <a:alpha val="100000"/>
                </a:srgbClr>
              </a:solidFill>
              <a:prstDash val="solid"/>
              <a:round/>
            </a:ln>
          </p:spPr>
          <p:txBody>
            <a:bodyPr/>
            <a:lstStyle/>
            <a:p>
              <a:endParaRPr/>
            </a:p>
          </p:txBody>
        </p:sp>
        <p:sp>
          <p:nvSpPr>
            <p:cNvPr id="99" name="pl96"/>
            <p:cNvSpPr/>
            <p:nvPr/>
          </p:nvSpPr>
          <p:spPr>
            <a:xfrm>
              <a:off x="4876559" y="4303245"/>
              <a:ext cx="0" cy="2329"/>
            </a:xfrm>
            <a:custGeom>
              <a:avLst/>
              <a:gdLst/>
              <a:ahLst/>
              <a:cxnLst/>
              <a:rect l="0" t="0" r="0" b="0"/>
              <a:pathLst>
                <a:path h="2329">
                  <a:moveTo>
                    <a:pt x="0" y="0"/>
                  </a:moveTo>
                  <a:lnTo>
                    <a:pt x="0" y="2329"/>
                  </a:lnTo>
                </a:path>
              </a:pathLst>
            </a:custGeom>
            <a:ln w="13550" cap="flat">
              <a:solidFill>
                <a:srgbClr val="1E90FF">
                  <a:alpha val="100000"/>
                </a:srgbClr>
              </a:solidFill>
              <a:prstDash val="solid"/>
              <a:round/>
            </a:ln>
          </p:spPr>
          <p:txBody>
            <a:bodyPr/>
            <a:lstStyle/>
            <a:p>
              <a:endParaRPr/>
            </a:p>
          </p:txBody>
        </p:sp>
        <p:sp>
          <p:nvSpPr>
            <p:cNvPr id="100" name="pg97"/>
            <p:cNvSpPr/>
            <p:nvPr/>
          </p:nvSpPr>
          <p:spPr>
            <a:xfrm>
              <a:off x="4808203" y="4300944"/>
              <a:ext cx="136711" cy="2301"/>
            </a:xfrm>
            <a:custGeom>
              <a:avLst/>
              <a:gdLst/>
              <a:ahLst/>
              <a:cxnLst/>
              <a:rect l="0" t="0" r="0" b="0"/>
              <a:pathLst>
                <a:path w="136711" h="2301">
                  <a:moveTo>
                    <a:pt x="0" y="0"/>
                  </a:moveTo>
                  <a:lnTo>
                    <a:pt x="0" y="2301"/>
                  </a:lnTo>
                  <a:lnTo>
                    <a:pt x="136711" y="2301"/>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01" name="pl98"/>
            <p:cNvSpPr/>
            <p:nvPr/>
          </p:nvSpPr>
          <p:spPr>
            <a:xfrm>
              <a:off x="4808203" y="4302386"/>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02" name="pt99"/>
            <p:cNvSpPr/>
            <p:nvPr/>
          </p:nvSpPr>
          <p:spPr>
            <a:xfrm>
              <a:off x="5034015" y="4149390"/>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03" name="pt100"/>
            <p:cNvSpPr/>
            <p:nvPr/>
          </p:nvSpPr>
          <p:spPr>
            <a:xfrm>
              <a:off x="5034015" y="4149891"/>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04" name="pl101"/>
            <p:cNvSpPr/>
            <p:nvPr/>
          </p:nvSpPr>
          <p:spPr>
            <a:xfrm>
              <a:off x="5058841" y="4180579"/>
              <a:ext cx="0" cy="222"/>
            </a:xfrm>
            <a:custGeom>
              <a:avLst/>
              <a:gdLst/>
              <a:ahLst/>
              <a:cxnLst/>
              <a:rect l="0" t="0" r="0" b="0"/>
              <a:pathLst>
                <a:path h="222">
                  <a:moveTo>
                    <a:pt x="0" y="222"/>
                  </a:moveTo>
                  <a:lnTo>
                    <a:pt x="0" y="0"/>
                  </a:lnTo>
                </a:path>
              </a:pathLst>
            </a:custGeom>
            <a:ln w="13550" cap="flat">
              <a:solidFill>
                <a:srgbClr val="1E90FF">
                  <a:alpha val="100000"/>
                </a:srgbClr>
              </a:solidFill>
              <a:prstDash val="solid"/>
              <a:round/>
            </a:ln>
          </p:spPr>
          <p:txBody>
            <a:bodyPr/>
            <a:lstStyle/>
            <a:p>
              <a:endParaRPr/>
            </a:p>
          </p:txBody>
        </p:sp>
        <p:sp>
          <p:nvSpPr>
            <p:cNvPr id="105" name="pl102"/>
            <p:cNvSpPr/>
            <p:nvPr/>
          </p:nvSpPr>
          <p:spPr>
            <a:xfrm>
              <a:off x="5058841" y="4184322"/>
              <a:ext cx="0" cy="1216"/>
            </a:xfrm>
            <a:custGeom>
              <a:avLst/>
              <a:gdLst/>
              <a:ahLst/>
              <a:cxnLst/>
              <a:rect l="0" t="0" r="0" b="0"/>
              <a:pathLst>
                <a:path h="1216">
                  <a:moveTo>
                    <a:pt x="0" y="0"/>
                  </a:moveTo>
                  <a:lnTo>
                    <a:pt x="0" y="1216"/>
                  </a:lnTo>
                </a:path>
              </a:pathLst>
            </a:custGeom>
            <a:ln w="13550" cap="flat">
              <a:solidFill>
                <a:srgbClr val="1E90FF">
                  <a:alpha val="100000"/>
                </a:srgbClr>
              </a:solidFill>
              <a:prstDash val="solid"/>
              <a:round/>
            </a:ln>
          </p:spPr>
          <p:txBody>
            <a:bodyPr/>
            <a:lstStyle/>
            <a:p>
              <a:endParaRPr/>
            </a:p>
          </p:txBody>
        </p:sp>
        <p:sp>
          <p:nvSpPr>
            <p:cNvPr id="106" name="pg103"/>
            <p:cNvSpPr/>
            <p:nvPr/>
          </p:nvSpPr>
          <p:spPr>
            <a:xfrm>
              <a:off x="4990485" y="4180802"/>
              <a:ext cx="136711" cy="3520"/>
            </a:xfrm>
            <a:custGeom>
              <a:avLst/>
              <a:gdLst/>
              <a:ahLst/>
              <a:cxnLst/>
              <a:rect l="0" t="0" r="0" b="0"/>
              <a:pathLst>
                <a:path w="136711" h="3520">
                  <a:moveTo>
                    <a:pt x="0" y="0"/>
                  </a:moveTo>
                  <a:lnTo>
                    <a:pt x="0" y="3520"/>
                  </a:lnTo>
                  <a:lnTo>
                    <a:pt x="136711" y="3520"/>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07" name="pl104"/>
            <p:cNvSpPr/>
            <p:nvPr/>
          </p:nvSpPr>
          <p:spPr>
            <a:xfrm>
              <a:off x="4990485" y="4182576"/>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08" name="pl105"/>
            <p:cNvSpPr/>
            <p:nvPr/>
          </p:nvSpPr>
          <p:spPr>
            <a:xfrm>
              <a:off x="5241124" y="4048993"/>
              <a:ext cx="0" cy="6225"/>
            </a:xfrm>
            <a:custGeom>
              <a:avLst/>
              <a:gdLst/>
              <a:ahLst/>
              <a:cxnLst/>
              <a:rect l="0" t="0" r="0" b="0"/>
              <a:pathLst>
                <a:path h="6225">
                  <a:moveTo>
                    <a:pt x="0" y="6225"/>
                  </a:moveTo>
                  <a:lnTo>
                    <a:pt x="0" y="0"/>
                  </a:lnTo>
                </a:path>
              </a:pathLst>
            </a:custGeom>
            <a:ln w="13550" cap="flat">
              <a:solidFill>
                <a:srgbClr val="1E90FF">
                  <a:alpha val="100000"/>
                </a:srgbClr>
              </a:solidFill>
              <a:prstDash val="solid"/>
              <a:round/>
            </a:ln>
          </p:spPr>
          <p:txBody>
            <a:bodyPr/>
            <a:lstStyle/>
            <a:p>
              <a:endParaRPr/>
            </a:p>
          </p:txBody>
        </p:sp>
        <p:sp>
          <p:nvSpPr>
            <p:cNvPr id="109" name="pl106"/>
            <p:cNvSpPr/>
            <p:nvPr/>
          </p:nvSpPr>
          <p:spPr>
            <a:xfrm>
              <a:off x="5241124" y="4063316"/>
              <a:ext cx="0" cy="3244"/>
            </a:xfrm>
            <a:custGeom>
              <a:avLst/>
              <a:gdLst/>
              <a:ahLst/>
              <a:cxnLst/>
              <a:rect l="0" t="0" r="0" b="0"/>
              <a:pathLst>
                <a:path h="3244">
                  <a:moveTo>
                    <a:pt x="0" y="0"/>
                  </a:moveTo>
                  <a:lnTo>
                    <a:pt x="0" y="3244"/>
                  </a:lnTo>
                </a:path>
              </a:pathLst>
            </a:custGeom>
            <a:ln w="13550" cap="flat">
              <a:solidFill>
                <a:srgbClr val="1E90FF">
                  <a:alpha val="100000"/>
                </a:srgbClr>
              </a:solidFill>
              <a:prstDash val="solid"/>
              <a:round/>
            </a:ln>
          </p:spPr>
          <p:txBody>
            <a:bodyPr/>
            <a:lstStyle/>
            <a:p>
              <a:endParaRPr/>
            </a:p>
          </p:txBody>
        </p:sp>
        <p:sp>
          <p:nvSpPr>
            <p:cNvPr id="110" name="pg107"/>
            <p:cNvSpPr/>
            <p:nvPr/>
          </p:nvSpPr>
          <p:spPr>
            <a:xfrm>
              <a:off x="5172768" y="4055219"/>
              <a:ext cx="136711" cy="8097"/>
            </a:xfrm>
            <a:custGeom>
              <a:avLst/>
              <a:gdLst/>
              <a:ahLst/>
              <a:cxnLst/>
              <a:rect l="0" t="0" r="0" b="0"/>
              <a:pathLst>
                <a:path w="136711" h="8097">
                  <a:moveTo>
                    <a:pt x="0" y="0"/>
                  </a:moveTo>
                  <a:lnTo>
                    <a:pt x="0" y="8097"/>
                  </a:lnTo>
                  <a:lnTo>
                    <a:pt x="136711" y="809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11" name="pl108"/>
            <p:cNvSpPr/>
            <p:nvPr/>
          </p:nvSpPr>
          <p:spPr>
            <a:xfrm>
              <a:off x="5172768" y="405890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12" name="pl109"/>
            <p:cNvSpPr/>
            <p:nvPr/>
          </p:nvSpPr>
          <p:spPr>
            <a:xfrm>
              <a:off x="5423406" y="3934423"/>
              <a:ext cx="0" cy="4239"/>
            </a:xfrm>
            <a:custGeom>
              <a:avLst/>
              <a:gdLst/>
              <a:ahLst/>
              <a:cxnLst/>
              <a:rect l="0" t="0" r="0" b="0"/>
              <a:pathLst>
                <a:path h="4239">
                  <a:moveTo>
                    <a:pt x="0" y="4239"/>
                  </a:moveTo>
                  <a:lnTo>
                    <a:pt x="0" y="0"/>
                  </a:lnTo>
                </a:path>
              </a:pathLst>
            </a:custGeom>
            <a:ln w="13550" cap="flat">
              <a:solidFill>
                <a:srgbClr val="1E90FF">
                  <a:alpha val="100000"/>
                </a:srgbClr>
              </a:solidFill>
              <a:prstDash val="solid"/>
              <a:round/>
            </a:ln>
          </p:spPr>
          <p:txBody>
            <a:bodyPr/>
            <a:lstStyle/>
            <a:p>
              <a:endParaRPr/>
            </a:p>
          </p:txBody>
        </p:sp>
        <p:sp>
          <p:nvSpPr>
            <p:cNvPr id="113" name="pl110"/>
            <p:cNvSpPr/>
            <p:nvPr/>
          </p:nvSpPr>
          <p:spPr>
            <a:xfrm>
              <a:off x="5423406" y="3949960"/>
              <a:ext cx="0" cy="4356"/>
            </a:xfrm>
            <a:custGeom>
              <a:avLst/>
              <a:gdLst/>
              <a:ahLst/>
              <a:cxnLst/>
              <a:rect l="0" t="0" r="0" b="0"/>
              <a:pathLst>
                <a:path h="4356">
                  <a:moveTo>
                    <a:pt x="0" y="0"/>
                  </a:moveTo>
                  <a:lnTo>
                    <a:pt x="0" y="4356"/>
                  </a:lnTo>
                </a:path>
              </a:pathLst>
            </a:custGeom>
            <a:ln w="13550" cap="flat">
              <a:solidFill>
                <a:srgbClr val="1E90FF">
                  <a:alpha val="100000"/>
                </a:srgbClr>
              </a:solidFill>
              <a:prstDash val="solid"/>
              <a:round/>
            </a:ln>
          </p:spPr>
          <p:txBody>
            <a:bodyPr/>
            <a:lstStyle/>
            <a:p>
              <a:endParaRPr/>
            </a:p>
          </p:txBody>
        </p:sp>
        <p:sp>
          <p:nvSpPr>
            <p:cNvPr id="114" name="pg111"/>
            <p:cNvSpPr/>
            <p:nvPr/>
          </p:nvSpPr>
          <p:spPr>
            <a:xfrm>
              <a:off x="5355051" y="3938662"/>
              <a:ext cx="136711" cy="11298"/>
            </a:xfrm>
            <a:custGeom>
              <a:avLst/>
              <a:gdLst/>
              <a:ahLst/>
              <a:cxnLst/>
              <a:rect l="0" t="0" r="0" b="0"/>
              <a:pathLst>
                <a:path w="136711" h="11298">
                  <a:moveTo>
                    <a:pt x="0" y="0"/>
                  </a:moveTo>
                  <a:lnTo>
                    <a:pt x="0" y="11298"/>
                  </a:lnTo>
                  <a:lnTo>
                    <a:pt x="136711" y="1129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15" name="pl112"/>
            <p:cNvSpPr/>
            <p:nvPr/>
          </p:nvSpPr>
          <p:spPr>
            <a:xfrm>
              <a:off x="5355051" y="394252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16" name="pl113"/>
            <p:cNvSpPr/>
            <p:nvPr/>
          </p:nvSpPr>
          <p:spPr>
            <a:xfrm>
              <a:off x="5605689" y="3811998"/>
              <a:ext cx="0" cy="5482"/>
            </a:xfrm>
            <a:custGeom>
              <a:avLst/>
              <a:gdLst/>
              <a:ahLst/>
              <a:cxnLst/>
              <a:rect l="0" t="0" r="0" b="0"/>
              <a:pathLst>
                <a:path h="5482">
                  <a:moveTo>
                    <a:pt x="0" y="5482"/>
                  </a:moveTo>
                  <a:lnTo>
                    <a:pt x="0" y="0"/>
                  </a:lnTo>
                </a:path>
              </a:pathLst>
            </a:custGeom>
            <a:ln w="13550" cap="flat">
              <a:solidFill>
                <a:srgbClr val="1E90FF">
                  <a:alpha val="100000"/>
                </a:srgbClr>
              </a:solidFill>
              <a:prstDash val="solid"/>
              <a:round/>
            </a:ln>
          </p:spPr>
          <p:txBody>
            <a:bodyPr/>
            <a:lstStyle/>
            <a:p>
              <a:endParaRPr/>
            </a:p>
          </p:txBody>
        </p:sp>
        <p:sp>
          <p:nvSpPr>
            <p:cNvPr id="117" name="pl114"/>
            <p:cNvSpPr/>
            <p:nvPr/>
          </p:nvSpPr>
          <p:spPr>
            <a:xfrm>
              <a:off x="5605689" y="3829548"/>
              <a:ext cx="0" cy="13394"/>
            </a:xfrm>
            <a:custGeom>
              <a:avLst/>
              <a:gdLst/>
              <a:ahLst/>
              <a:cxnLst/>
              <a:rect l="0" t="0" r="0" b="0"/>
              <a:pathLst>
                <a:path h="13394">
                  <a:moveTo>
                    <a:pt x="0" y="0"/>
                  </a:moveTo>
                  <a:lnTo>
                    <a:pt x="0" y="13394"/>
                  </a:lnTo>
                </a:path>
              </a:pathLst>
            </a:custGeom>
            <a:ln w="13550" cap="flat">
              <a:solidFill>
                <a:srgbClr val="1E90FF">
                  <a:alpha val="100000"/>
                </a:srgbClr>
              </a:solidFill>
              <a:prstDash val="solid"/>
              <a:round/>
            </a:ln>
          </p:spPr>
          <p:txBody>
            <a:bodyPr/>
            <a:lstStyle/>
            <a:p>
              <a:endParaRPr/>
            </a:p>
          </p:txBody>
        </p:sp>
        <p:sp>
          <p:nvSpPr>
            <p:cNvPr id="118" name="pg115"/>
            <p:cNvSpPr/>
            <p:nvPr/>
          </p:nvSpPr>
          <p:spPr>
            <a:xfrm>
              <a:off x="5537333" y="3817481"/>
              <a:ext cx="136711" cy="12067"/>
            </a:xfrm>
            <a:custGeom>
              <a:avLst/>
              <a:gdLst/>
              <a:ahLst/>
              <a:cxnLst/>
              <a:rect l="0" t="0" r="0" b="0"/>
              <a:pathLst>
                <a:path w="136711" h="12067">
                  <a:moveTo>
                    <a:pt x="0" y="0"/>
                  </a:moveTo>
                  <a:lnTo>
                    <a:pt x="0" y="12067"/>
                  </a:lnTo>
                  <a:lnTo>
                    <a:pt x="136711" y="1206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19" name="pl116"/>
            <p:cNvSpPr/>
            <p:nvPr/>
          </p:nvSpPr>
          <p:spPr>
            <a:xfrm>
              <a:off x="5537333" y="3823610"/>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20" name="pl117"/>
            <p:cNvSpPr/>
            <p:nvPr/>
          </p:nvSpPr>
          <p:spPr>
            <a:xfrm>
              <a:off x="5787972" y="3694098"/>
              <a:ext cx="0" cy="6197"/>
            </a:xfrm>
            <a:custGeom>
              <a:avLst/>
              <a:gdLst/>
              <a:ahLst/>
              <a:cxnLst/>
              <a:rect l="0" t="0" r="0" b="0"/>
              <a:pathLst>
                <a:path h="6197">
                  <a:moveTo>
                    <a:pt x="0" y="6197"/>
                  </a:moveTo>
                  <a:lnTo>
                    <a:pt x="0" y="0"/>
                  </a:lnTo>
                </a:path>
              </a:pathLst>
            </a:custGeom>
            <a:ln w="13550" cap="flat">
              <a:solidFill>
                <a:srgbClr val="1E90FF">
                  <a:alpha val="100000"/>
                </a:srgbClr>
              </a:solidFill>
              <a:prstDash val="solid"/>
              <a:round/>
            </a:ln>
          </p:spPr>
          <p:txBody>
            <a:bodyPr/>
            <a:lstStyle/>
            <a:p>
              <a:endParaRPr/>
            </a:p>
          </p:txBody>
        </p:sp>
        <p:sp>
          <p:nvSpPr>
            <p:cNvPr id="121" name="pl118"/>
            <p:cNvSpPr/>
            <p:nvPr/>
          </p:nvSpPr>
          <p:spPr>
            <a:xfrm>
              <a:off x="5787972" y="3710396"/>
              <a:ext cx="0" cy="8881"/>
            </a:xfrm>
            <a:custGeom>
              <a:avLst/>
              <a:gdLst/>
              <a:ahLst/>
              <a:cxnLst/>
              <a:rect l="0" t="0" r="0" b="0"/>
              <a:pathLst>
                <a:path h="8881">
                  <a:moveTo>
                    <a:pt x="0" y="0"/>
                  </a:moveTo>
                  <a:lnTo>
                    <a:pt x="0" y="8881"/>
                  </a:lnTo>
                </a:path>
              </a:pathLst>
            </a:custGeom>
            <a:ln w="13550" cap="flat">
              <a:solidFill>
                <a:srgbClr val="1E90FF">
                  <a:alpha val="100000"/>
                </a:srgbClr>
              </a:solidFill>
              <a:prstDash val="solid"/>
              <a:round/>
            </a:ln>
          </p:spPr>
          <p:txBody>
            <a:bodyPr/>
            <a:lstStyle/>
            <a:p>
              <a:endParaRPr/>
            </a:p>
          </p:txBody>
        </p:sp>
        <p:sp>
          <p:nvSpPr>
            <p:cNvPr id="122" name="pg119"/>
            <p:cNvSpPr/>
            <p:nvPr/>
          </p:nvSpPr>
          <p:spPr>
            <a:xfrm>
              <a:off x="5719616" y="3700296"/>
              <a:ext cx="136711" cy="10100"/>
            </a:xfrm>
            <a:custGeom>
              <a:avLst/>
              <a:gdLst/>
              <a:ahLst/>
              <a:cxnLst/>
              <a:rect l="0" t="0" r="0" b="0"/>
              <a:pathLst>
                <a:path w="136711" h="10100">
                  <a:moveTo>
                    <a:pt x="0" y="0"/>
                  </a:moveTo>
                  <a:lnTo>
                    <a:pt x="0" y="10100"/>
                  </a:lnTo>
                  <a:lnTo>
                    <a:pt x="136711" y="10100"/>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23" name="pl120"/>
            <p:cNvSpPr/>
            <p:nvPr/>
          </p:nvSpPr>
          <p:spPr>
            <a:xfrm>
              <a:off x="5719616" y="370582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24" name="pl121"/>
            <p:cNvSpPr/>
            <p:nvPr/>
          </p:nvSpPr>
          <p:spPr>
            <a:xfrm>
              <a:off x="5970254" y="3575908"/>
              <a:ext cx="0" cy="5061"/>
            </a:xfrm>
            <a:custGeom>
              <a:avLst/>
              <a:gdLst/>
              <a:ahLst/>
              <a:cxnLst/>
              <a:rect l="0" t="0" r="0" b="0"/>
              <a:pathLst>
                <a:path h="5061">
                  <a:moveTo>
                    <a:pt x="0" y="5061"/>
                  </a:moveTo>
                  <a:lnTo>
                    <a:pt x="0" y="0"/>
                  </a:lnTo>
                </a:path>
              </a:pathLst>
            </a:custGeom>
            <a:ln w="13550" cap="flat">
              <a:solidFill>
                <a:srgbClr val="1E90FF">
                  <a:alpha val="100000"/>
                </a:srgbClr>
              </a:solidFill>
              <a:prstDash val="solid"/>
              <a:round/>
            </a:ln>
          </p:spPr>
          <p:txBody>
            <a:bodyPr/>
            <a:lstStyle/>
            <a:p>
              <a:endParaRPr/>
            </a:p>
          </p:txBody>
        </p:sp>
        <p:sp>
          <p:nvSpPr>
            <p:cNvPr id="125" name="pl122"/>
            <p:cNvSpPr/>
            <p:nvPr/>
          </p:nvSpPr>
          <p:spPr>
            <a:xfrm>
              <a:off x="5970254" y="3592818"/>
              <a:ext cx="0" cy="13081"/>
            </a:xfrm>
            <a:custGeom>
              <a:avLst/>
              <a:gdLst/>
              <a:ahLst/>
              <a:cxnLst/>
              <a:rect l="0" t="0" r="0" b="0"/>
              <a:pathLst>
                <a:path h="13081">
                  <a:moveTo>
                    <a:pt x="0" y="0"/>
                  </a:moveTo>
                  <a:lnTo>
                    <a:pt x="0" y="13081"/>
                  </a:lnTo>
                </a:path>
              </a:pathLst>
            </a:custGeom>
            <a:ln w="13550" cap="flat">
              <a:solidFill>
                <a:srgbClr val="1E90FF">
                  <a:alpha val="100000"/>
                </a:srgbClr>
              </a:solidFill>
              <a:prstDash val="solid"/>
              <a:round/>
            </a:ln>
          </p:spPr>
          <p:txBody>
            <a:bodyPr/>
            <a:lstStyle/>
            <a:p>
              <a:endParaRPr/>
            </a:p>
          </p:txBody>
        </p:sp>
        <p:sp>
          <p:nvSpPr>
            <p:cNvPr id="126" name="pg123"/>
            <p:cNvSpPr/>
            <p:nvPr/>
          </p:nvSpPr>
          <p:spPr>
            <a:xfrm>
              <a:off x="5901898" y="3580969"/>
              <a:ext cx="136711" cy="11848"/>
            </a:xfrm>
            <a:custGeom>
              <a:avLst/>
              <a:gdLst/>
              <a:ahLst/>
              <a:cxnLst/>
              <a:rect l="0" t="0" r="0" b="0"/>
              <a:pathLst>
                <a:path w="136711" h="11848">
                  <a:moveTo>
                    <a:pt x="0" y="0"/>
                  </a:moveTo>
                  <a:lnTo>
                    <a:pt x="0" y="11848"/>
                  </a:lnTo>
                  <a:lnTo>
                    <a:pt x="136711" y="1184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27" name="pl124"/>
            <p:cNvSpPr/>
            <p:nvPr/>
          </p:nvSpPr>
          <p:spPr>
            <a:xfrm>
              <a:off x="5901898" y="358364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28" name="pl125"/>
            <p:cNvSpPr/>
            <p:nvPr/>
          </p:nvSpPr>
          <p:spPr>
            <a:xfrm>
              <a:off x="6152537" y="3441457"/>
              <a:ext cx="0" cy="20088"/>
            </a:xfrm>
            <a:custGeom>
              <a:avLst/>
              <a:gdLst/>
              <a:ahLst/>
              <a:cxnLst/>
              <a:rect l="0" t="0" r="0" b="0"/>
              <a:pathLst>
                <a:path h="20088">
                  <a:moveTo>
                    <a:pt x="0" y="20088"/>
                  </a:moveTo>
                  <a:lnTo>
                    <a:pt x="0" y="0"/>
                  </a:lnTo>
                </a:path>
              </a:pathLst>
            </a:custGeom>
            <a:ln w="13550" cap="flat">
              <a:solidFill>
                <a:srgbClr val="1E90FF">
                  <a:alpha val="100000"/>
                </a:srgbClr>
              </a:solidFill>
              <a:prstDash val="solid"/>
              <a:round/>
            </a:ln>
          </p:spPr>
          <p:txBody>
            <a:bodyPr/>
            <a:lstStyle/>
            <a:p>
              <a:endParaRPr/>
            </a:p>
          </p:txBody>
        </p:sp>
        <p:sp>
          <p:nvSpPr>
            <p:cNvPr id="129" name="pl126"/>
            <p:cNvSpPr/>
            <p:nvPr/>
          </p:nvSpPr>
          <p:spPr>
            <a:xfrm>
              <a:off x="6152537" y="3477371"/>
              <a:ext cx="0" cy="12352"/>
            </a:xfrm>
            <a:custGeom>
              <a:avLst/>
              <a:gdLst/>
              <a:ahLst/>
              <a:cxnLst/>
              <a:rect l="0" t="0" r="0" b="0"/>
              <a:pathLst>
                <a:path h="12352">
                  <a:moveTo>
                    <a:pt x="0" y="0"/>
                  </a:moveTo>
                  <a:lnTo>
                    <a:pt x="0" y="12352"/>
                  </a:lnTo>
                </a:path>
              </a:pathLst>
            </a:custGeom>
            <a:ln w="13550" cap="flat">
              <a:solidFill>
                <a:srgbClr val="1E90FF">
                  <a:alpha val="100000"/>
                </a:srgbClr>
              </a:solidFill>
              <a:prstDash val="solid"/>
              <a:round/>
            </a:ln>
          </p:spPr>
          <p:txBody>
            <a:bodyPr/>
            <a:lstStyle/>
            <a:p>
              <a:endParaRPr/>
            </a:p>
          </p:txBody>
        </p:sp>
        <p:sp>
          <p:nvSpPr>
            <p:cNvPr id="130" name="pg127"/>
            <p:cNvSpPr/>
            <p:nvPr/>
          </p:nvSpPr>
          <p:spPr>
            <a:xfrm>
              <a:off x="6084181" y="3461546"/>
              <a:ext cx="136711" cy="15825"/>
            </a:xfrm>
            <a:custGeom>
              <a:avLst/>
              <a:gdLst/>
              <a:ahLst/>
              <a:cxnLst/>
              <a:rect l="0" t="0" r="0" b="0"/>
              <a:pathLst>
                <a:path w="136711" h="15825">
                  <a:moveTo>
                    <a:pt x="0" y="0"/>
                  </a:moveTo>
                  <a:lnTo>
                    <a:pt x="0" y="15825"/>
                  </a:lnTo>
                  <a:lnTo>
                    <a:pt x="136711" y="15825"/>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31" name="pl128"/>
            <p:cNvSpPr/>
            <p:nvPr/>
          </p:nvSpPr>
          <p:spPr>
            <a:xfrm>
              <a:off x="6084181" y="347359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32" name="pl129"/>
            <p:cNvSpPr/>
            <p:nvPr/>
          </p:nvSpPr>
          <p:spPr>
            <a:xfrm>
              <a:off x="6334819" y="3329620"/>
              <a:ext cx="0" cy="17884"/>
            </a:xfrm>
            <a:custGeom>
              <a:avLst/>
              <a:gdLst/>
              <a:ahLst/>
              <a:cxnLst/>
              <a:rect l="0" t="0" r="0" b="0"/>
              <a:pathLst>
                <a:path h="17884">
                  <a:moveTo>
                    <a:pt x="0" y="17884"/>
                  </a:moveTo>
                  <a:lnTo>
                    <a:pt x="0" y="0"/>
                  </a:lnTo>
                </a:path>
              </a:pathLst>
            </a:custGeom>
            <a:ln w="13550" cap="flat">
              <a:solidFill>
                <a:srgbClr val="1E90FF">
                  <a:alpha val="100000"/>
                </a:srgbClr>
              </a:solidFill>
              <a:prstDash val="solid"/>
              <a:round/>
            </a:ln>
          </p:spPr>
          <p:txBody>
            <a:bodyPr/>
            <a:lstStyle/>
            <a:p>
              <a:endParaRPr/>
            </a:p>
          </p:txBody>
        </p:sp>
        <p:sp>
          <p:nvSpPr>
            <p:cNvPr id="133" name="pl130"/>
            <p:cNvSpPr/>
            <p:nvPr/>
          </p:nvSpPr>
          <p:spPr>
            <a:xfrm>
              <a:off x="6334819" y="3360956"/>
              <a:ext cx="0" cy="15487"/>
            </a:xfrm>
            <a:custGeom>
              <a:avLst/>
              <a:gdLst/>
              <a:ahLst/>
              <a:cxnLst/>
              <a:rect l="0" t="0" r="0" b="0"/>
              <a:pathLst>
                <a:path h="15487">
                  <a:moveTo>
                    <a:pt x="0" y="0"/>
                  </a:moveTo>
                  <a:lnTo>
                    <a:pt x="0" y="15487"/>
                  </a:lnTo>
                </a:path>
              </a:pathLst>
            </a:custGeom>
            <a:ln w="13550" cap="flat">
              <a:solidFill>
                <a:srgbClr val="1E90FF">
                  <a:alpha val="100000"/>
                </a:srgbClr>
              </a:solidFill>
              <a:prstDash val="solid"/>
              <a:round/>
            </a:ln>
          </p:spPr>
          <p:txBody>
            <a:bodyPr/>
            <a:lstStyle/>
            <a:p>
              <a:endParaRPr/>
            </a:p>
          </p:txBody>
        </p:sp>
        <p:sp>
          <p:nvSpPr>
            <p:cNvPr id="134" name="pg131"/>
            <p:cNvSpPr/>
            <p:nvPr/>
          </p:nvSpPr>
          <p:spPr>
            <a:xfrm>
              <a:off x="6266463" y="3347505"/>
              <a:ext cx="136711" cy="13451"/>
            </a:xfrm>
            <a:custGeom>
              <a:avLst/>
              <a:gdLst/>
              <a:ahLst/>
              <a:cxnLst/>
              <a:rect l="0" t="0" r="0" b="0"/>
              <a:pathLst>
                <a:path w="136711" h="13451">
                  <a:moveTo>
                    <a:pt x="0" y="0"/>
                  </a:moveTo>
                  <a:lnTo>
                    <a:pt x="0" y="13451"/>
                  </a:lnTo>
                  <a:lnTo>
                    <a:pt x="136711" y="13451"/>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35" name="pl132"/>
            <p:cNvSpPr/>
            <p:nvPr/>
          </p:nvSpPr>
          <p:spPr>
            <a:xfrm>
              <a:off x="6266463" y="3351305"/>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36" name="pl133"/>
            <p:cNvSpPr/>
            <p:nvPr/>
          </p:nvSpPr>
          <p:spPr>
            <a:xfrm>
              <a:off x="6517102" y="3209704"/>
              <a:ext cx="0" cy="7686"/>
            </a:xfrm>
            <a:custGeom>
              <a:avLst/>
              <a:gdLst/>
              <a:ahLst/>
              <a:cxnLst/>
              <a:rect l="0" t="0" r="0" b="0"/>
              <a:pathLst>
                <a:path h="7686">
                  <a:moveTo>
                    <a:pt x="0" y="7686"/>
                  </a:moveTo>
                  <a:lnTo>
                    <a:pt x="0" y="0"/>
                  </a:lnTo>
                </a:path>
              </a:pathLst>
            </a:custGeom>
            <a:ln w="13550" cap="flat">
              <a:solidFill>
                <a:srgbClr val="1E90FF">
                  <a:alpha val="100000"/>
                </a:srgbClr>
              </a:solidFill>
              <a:prstDash val="solid"/>
              <a:round/>
            </a:ln>
          </p:spPr>
          <p:txBody>
            <a:bodyPr/>
            <a:lstStyle/>
            <a:p>
              <a:endParaRPr/>
            </a:p>
          </p:txBody>
        </p:sp>
        <p:sp>
          <p:nvSpPr>
            <p:cNvPr id="137" name="pl134"/>
            <p:cNvSpPr/>
            <p:nvPr/>
          </p:nvSpPr>
          <p:spPr>
            <a:xfrm>
              <a:off x="6517102" y="3237818"/>
              <a:ext cx="0" cy="19208"/>
            </a:xfrm>
            <a:custGeom>
              <a:avLst/>
              <a:gdLst/>
              <a:ahLst/>
              <a:cxnLst/>
              <a:rect l="0" t="0" r="0" b="0"/>
              <a:pathLst>
                <a:path h="19208">
                  <a:moveTo>
                    <a:pt x="0" y="0"/>
                  </a:moveTo>
                  <a:lnTo>
                    <a:pt x="0" y="19208"/>
                  </a:lnTo>
                </a:path>
              </a:pathLst>
            </a:custGeom>
            <a:ln w="13550" cap="flat">
              <a:solidFill>
                <a:srgbClr val="1E90FF">
                  <a:alpha val="100000"/>
                </a:srgbClr>
              </a:solidFill>
              <a:prstDash val="solid"/>
              <a:round/>
            </a:ln>
          </p:spPr>
          <p:txBody>
            <a:bodyPr/>
            <a:lstStyle/>
            <a:p>
              <a:endParaRPr/>
            </a:p>
          </p:txBody>
        </p:sp>
        <p:sp>
          <p:nvSpPr>
            <p:cNvPr id="138" name="pg135"/>
            <p:cNvSpPr/>
            <p:nvPr/>
          </p:nvSpPr>
          <p:spPr>
            <a:xfrm>
              <a:off x="6448746" y="3217391"/>
              <a:ext cx="136711" cy="20427"/>
            </a:xfrm>
            <a:custGeom>
              <a:avLst/>
              <a:gdLst/>
              <a:ahLst/>
              <a:cxnLst/>
              <a:rect l="0" t="0" r="0" b="0"/>
              <a:pathLst>
                <a:path w="136711" h="20427">
                  <a:moveTo>
                    <a:pt x="0" y="0"/>
                  </a:moveTo>
                  <a:lnTo>
                    <a:pt x="0" y="20427"/>
                  </a:lnTo>
                  <a:lnTo>
                    <a:pt x="136711" y="2042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39" name="pl136"/>
            <p:cNvSpPr/>
            <p:nvPr/>
          </p:nvSpPr>
          <p:spPr>
            <a:xfrm>
              <a:off x="6448746" y="323042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40" name="rc137"/>
            <p:cNvSpPr/>
            <p:nvPr/>
          </p:nvSpPr>
          <p:spPr>
            <a:xfrm>
              <a:off x="6753024" y="3118022"/>
              <a:ext cx="2155491" cy="1375992"/>
            </a:xfrm>
            <a:prstGeom prst="rect">
              <a:avLst/>
            </a:prstGeom>
            <a:solidFill>
              <a:srgbClr val="EBEBEB">
                <a:alpha val="100000"/>
              </a:srgbClr>
            </a:solidFill>
          </p:spPr>
          <p:txBody>
            <a:bodyPr/>
            <a:lstStyle/>
            <a:p>
              <a:endParaRPr/>
            </a:p>
          </p:txBody>
        </p:sp>
        <p:sp>
          <p:nvSpPr>
            <p:cNvPr id="141" name="pl138"/>
            <p:cNvSpPr/>
            <p:nvPr/>
          </p:nvSpPr>
          <p:spPr>
            <a:xfrm>
              <a:off x="6753024" y="4430259"/>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42" name="pl139"/>
            <p:cNvSpPr/>
            <p:nvPr/>
          </p:nvSpPr>
          <p:spPr>
            <a:xfrm>
              <a:off x="6753024" y="4126715"/>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43" name="pl140"/>
            <p:cNvSpPr/>
            <p:nvPr/>
          </p:nvSpPr>
          <p:spPr>
            <a:xfrm>
              <a:off x="6753024" y="3823171"/>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44" name="pl141"/>
            <p:cNvSpPr/>
            <p:nvPr/>
          </p:nvSpPr>
          <p:spPr>
            <a:xfrm>
              <a:off x="6753024" y="3519626"/>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45" name="pl142"/>
            <p:cNvSpPr/>
            <p:nvPr/>
          </p:nvSpPr>
          <p:spPr>
            <a:xfrm>
              <a:off x="6753024" y="321608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46" name="pl143"/>
            <p:cNvSpPr/>
            <p:nvPr/>
          </p:nvSpPr>
          <p:spPr>
            <a:xfrm>
              <a:off x="691935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7" name="pl144"/>
            <p:cNvSpPr/>
            <p:nvPr/>
          </p:nvSpPr>
          <p:spPr>
            <a:xfrm>
              <a:off x="737506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8" name="pl145"/>
            <p:cNvSpPr/>
            <p:nvPr/>
          </p:nvSpPr>
          <p:spPr>
            <a:xfrm>
              <a:off x="7830770"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9" name="pl146"/>
            <p:cNvSpPr/>
            <p:nvPr/>
          </p:nvSpPr>
          <p:spPr>
            <a:xfrm>
              <a:off x="828647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50" name="pl147"/>
            <p:cNvSpPr/>
            <p:nvPr/>
          </p:nvSpPr>
          <p:spPr>
            <a:xfrm>
              <a:off x="874218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51" name="pl148"/>
            <p:cNvSpPr/>
            <p:nvPr/>
          </p:nvSpPr>
          <p:spPr>
            <a:xfrm>
              <a:off x="6753024" y="4278487"/>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52" name="pl149"/>
            <p:cNvSpPr/>
            <p:nvPr/>
          </p:nvSpPr>
          <p:spPr>
            <a:xfrm>
              <a:off x="6753024" y="3974943"/>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53" name="pl150"/>
            <p:cNvSpPr/>
            <p:nvPr/>
          </p:nvSpPr>
          <p:spPr>
            <a:xfrm>
              <a:off x="6753024" y="3671398"/>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54" name="pl151"/>
            <p:cNvSpPr/>
            <p:nvPr/>
          </p:nvSpPr>
          <p:spPr>
            <a:xfrm>
              <a:off x="6753024" y="3367854"/>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55" name="pl152"/>
            <p:cNvSpPr/>
            <p:nvPr/>
          </p:nvSpPr>
          <p:spPr>
            <a:xfrm>
              <a:off x="7147210"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56" name="pl153"/>
            <p:cNvSpPr/>
            <p:nvPr/>
          </p:nvSpPr>
          <p:spPr>
            <a:xfrm>
              <a:off x="760291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57" name="pl154"/>
            <p:cNvSpPr/>
            <p:nvPr/>
          </p:nvSpPr>
          <p:spPr>
            <a:xfrm>
              <a:off x="8058623"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58" name="pl155"/>
            <p:cNvSpPr/>
            <p:nvPr/>
          </p:nvSpPr>
          <p:spPr>
            <a:xfrm>
              <a:off x="851432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59" name="pt156"/>
            <p:cNvSpPr/>
            <p:nvPr/>
          </p:nvSpPr>
          <p:spPr>
            <a:xfrm>
              <a:off x="6894531" y="4184621"/>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60" name="pl157"/>
            <p:cNvSpPr/>
            <p:nvPr/>
          </p:nvSpPr>
          <p:spPr>
            <a:xfrm>
              <a:off x="6919357" y="4205777"/>
              <a:ext cx="0" cy="233"/>
            </a:xfrm>
            <a:custGeom>
              <a:avLst/>
              <a:gdLst/>
              <a:ahLst/>
              <a:cxnLst/>
              <a:rect l="0" t="0" r="0" b="0"/>
              <a:pathLst>
                <a:path h="233">
                  <a:moveTo>
                    <a:pt x="0" y="233"/>
                  </a:moveTo>
                  <a:lnTo>
                    <a:pt x="0" y="0"/>
                  </a:lnTo>
                </a:path>
              </a:pathLst>
            </a:custGeom>
            <a:ln w="13550" cap="flat">
              <a:solidFill>
                <a:srgbClr val="1E90FF">
                  <a:alpha val="100000"/>
                </a:srgbClr>
              </a:solidFill>
              <a:prstDash val="solid"/>
              <a:round/>
            </a:ln>
          </p:spPr>
          <p:txBody>
            <a:bodyPr/>
            <a:lstStyle/>
            <a:p>
              <a:endParaRPr/>
            </a:p>
          </p:txBody>
        </p:sp>
        <p:sp>
          <p:nvSpPr>
            <p:cNvPr id="161" name="pl158"/>
            <p:cNvSpPr/>
            <p:nvPr/>
          </p:nvSpPr>
          <p:spPr>
            <a:xfrm>
              <a:off x="6919357" y="4206523"/>
              <a:ext cx="0" cy="122"/>
            </a:xfrm>
            <a:custGeom>
              <a:avLst/>
              <a:gdLst/>
              <a:ahLst/>
              <a:cxnLst/>
              <a:rect l="0" t="0" r="0" b="0"/>
              <a:pathLst>
                <a:path h="122">
                  <a:moveTo>
                    <a:pt x="0" y="0"/>
                  </a:moveTo>
                  <a:lnTo>
                    <a:pt x="0" y="122"/>
                  </a:lnTo>
                </a:path>
              </a:pathLst>
            </a:custGeom>
            <a:ln w="13550" cap="flat">
              <a:solidFill>
                <a:srgbClr val="1E90FF">
                  <a:alpha val="100000"/>
                </a:srgbClr>
              </a:solidFill>
              <a:prstDash val="solid"/>
              <a:round/>
            </a:ln>
          </p:spPr>
          <p:txBody>
            <a:bodyPr/>
            <a:lstStyle/>
            <a:p>
              <a:endParaRPr/>
            </a:p>
          </p:txBody>
        </p:sp>
        <p:sp>
          <p:nvSpPr>
            <p:cNvPr id="162" name="pg159"/>
            <p:cNvSpPr/>
            <p:nvPr/>
          </p:nvSpPr>
          <p:spPr>
            <a:xfrm>
              <a:off x="6851001" y="4206011"/>
              <a:ext cx="136711" cy="512"/>
            </a:xfrm>
            <a:custGeom>
              <a:avLst/>
              <a:gdLst/>
              <a:ahLst/>
              <a:cxnLst/>
              <a:rect l="0" t="0" r="0" b="0"/>
              <a:pathLst>
                <a:path w="136711" h="512">
                  <a:moveTo>
                    <a:pt x="0" y="0"/>
                  </a:moveTo>
                  <a:lnTo>
                    <a:pt x="0" y="512"/>
                  </a:lnTo>
                  <a:lnTo>
                    <a:pt x="136711" y="512"/>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63" name="pl160"/>
            <p:cNvSpPr/>
            <p:nvPr/>
          </p:nvSpPr>
          <p:spPr>
            <a:xfrm>
              <a:off x="6851001" y="4206211"/>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64" name="pl161"/>
            <p:cNvSpPr/>
            <p:nvPr/>
          </p:nvSpPr>
          <p:spPr>
            <a:xfrm>
              <a:off x="7101639" y="4105309"/>
              <a:ext cx="0" cy="133"/>
            </a:xfrm>
            <a:custGeom>
              <a:avLst/>
              <a:gdLst/>
              <a:ahLst/>
              <a:cxnLst/>
              <a:rect l="0" t="0" r="0" b="0"/>
              <a:pathLst>
                <a:path h="133">
                  <a:moveTo>
                    <a:pt x="0" y="133"/>
                  </a:moveTo>
                  <a:lnTo>
                    <a:pt x="0" y="0"/>
                  </a:lnTo>
                </a:path>
              </a:pathLst>
            </a:custGeom>
            <a:ln w="13550" cap="flat">
              <a:solidFill>
                <a:srgbClr val="1E90FF">
                  <a:alpha val="100000"/>
                </a:srgbClr>
              </a:solidFill>
              <a:prstDash val="solid"/>
              <a:round/>
            </a:ln>
          </p:spPr>
          <p:txBody>
            <a:bodyPr/>
            <a:lstStyle/>
            <a:p>
              <a:endParaRPr/>
            </a:p>
          </p:txBody>
        </p:sp>
        <p:sp>
          <p:nvSpPr>
            <p:cNvPr id="165" name="pl162"/>
            <p:cNvSpPr/>
            <p:nvPr/>
          </p:nvSpPr>
          <p:spPr>
            <a:xfrm>
              <a:off x="7101639" y="4105892"/>
              <a:ext cx="0" cy="246"/>
            </a:xfrm>
            <a:custGeom>
              <a:avLst/>
              <a:gdLst/>
              <a:ahLst/>
              <a:cxnLst/>
              <a:rect l="0" t="0" r="0" b="0"/>
              <a:pathLst>
                <a:path h="246">
                  <a:moveTo>
                    <a:pt x="0" y="0"/>
                  </a:moveTo>
                  <a:lnTo>
                    <a:pt x="0" y="246"/>
                  </a:lnTo>
                </a:path>
              </a:pathLst>
            </a:custGeom>
            <a:ln w="13550" cap="flat">
              <a:solidFill>
                <a:srgbClr val="1E90FF">
                  <a:alpha val="100000"/>
                </a:srgbClr>
              </a:solidFill>
              <a:prstDash val="solid"/>
              <a:round/>
            </a:ln>
          </p:spPr>
          <p:txBody>
            <a:bodyPr/>
            <a:lstStyle/>
            <a:p>
              <a:endParaRPr/>
            </a:p>
          </p:txBody>
        </p:sp>
        <p:sp>
          <p:nvSpPr>
            <p:cNvPr id="166" name="pg163"/>
            <p:cNvSpPr/>
            <p:nvPr/>
          </p:nvSpPr>
          <p:spPr>
            <a:xfrm>
              <a:off x="7033283" y="4105443"/>
              <a:ext cx="136711" cy="448"/>
            </a:xfrm>
            <a:custGeom>
              <a:avLst/>
              <a:gdLst/>
              <a:ahLst/>
              <a:cxnLst/>
              <a:rect l="0" t="0" r="0" b="0"/>
              <a:pathLst>
                <a:path w="136711" h="448">
                  <a:moveTo>
                    <a:pt x="0" y="0"/>
                  </a:moveTo>
                  <a:lnTo>
                    <a:pt x="0" y="448"/>
                  </a:lnTo>
                  <a:lnTo>
                    <a:pt x="136711" y="44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67" name="pl164"/>
            <p:cNvSpPr/>
            <p:nvPr/>
          </p:nvSpPr>
          <p:spPr>
            <a:xfrm>
              <a:off x="7033283" y="410579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68" name="pt165"/>
            <p:cNvSpPr/>
            <p:nvPr/>
          </p:nvSpPr>
          <p:spPr>
            <a:xfrm>
              <a:off x="7259096" y="4012605"/>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69" name="pt166"/>
            <p:cNvSpPr/>
            <p:nvPr/>
          </p:nvSpPr>
          <p:spPr>
            <a:xfrm>
              <a:off x="7259096" y="4018856"/>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70" name="pt167"/>
            <p:cNvSpPr/>
            <p:nvPr/>
          </p:nvSpPr>
          <p:spPr>
            <a:xfrm>
              <a:off x="7259096" y="4020496"/>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71" name="pl168"/>
            <p:cNvSpPr/>
            <p:nvPr/>
          </p:nvSpPr>
          <p:spPr>
            <a:xfrm>
              <a:off x="7283922" y="4044626"/>
              <a:ext cx="0" cy="13"/>
            </a:xfrm>
            <a:custGeom>
              <a:avLst/>
              <a:gdLst/>
              <a:ahLst/>
              <a:cxnLst/>
              <a:rect l="0" t="0" r="0" b="0"/>
              <a:pathLst>
                <a:path h="13">
                  <a:moveTo>
                    <a:pt x="0" y="13"/>
                  </a:moveTo>
                  <a:lnTo>
                    <a:pt x="0" y="0"/>
                  </a:lnTo>
                </a:path>
              </a:pathLst>
            </a:custGeom>
            <a:ln w="13550" cap="flat">
              <a:solidFill>
                <a:srgbClr val="1E90FF">
                  <a:alpha val="100000"/>
                </a:srgbClr>
              </a:solidFill>
              <a:prstDash val="solid"/>
              <a:round/>
            </a:ln>
          </p:spPr>
          <p:txBody>
            <a:bodyPr/>
            <a:lstStyle/>
            <a:p>
              <a:endParaRPr/>
            </a:p>
          </p:txBody>
        </p:sp>
        <p:sp>
          <p:nvSpPr>
            <p:cNvPr id="172" name="pl169"/>
            <p:cNvSpPr/>
            <p:nvPr/>
          </p:nvSpPr>
          <p:spPr>
            <a:xfrm>
              <a:off x="7283922" y="4044901"/>
              <a:ext cx="0" cy="36"/>
            </a:xfrm>
            <a:custGeom>
              <a:avLst/>
              <a:gdLst/>
              <a:ahLst/>
              <a:cxnLst/>
              <a:rect l="0" t="0" r="0" b="0"/>
              <a:pathLst>
                <a:path h="36">
                  <a:moveTo>
                    <a:pt x="0" y="0"/>
                  </a:moveTo>
                  <a:lnTo>
                    <a:pt x="0" y="36"/>
                  </a:lnTo>
                </a:path>
              </a:pathLst>
            </a:custGeom>
            <a:ln w="13550" cap="flat">
              <a:solidFill>
                <a:srgbClr val="1E90FF">
                  <a:alpha val="100000"/>
                </a:srgbClr>
              </a:solidFill>
              <a:prstDash val="solid"/>
              <a:round/>
            </a:ln>
          </p:spPr>
          <p:txBody>
            <a:bodyPr/>
            <a:lstStyle/>
            <a:p>
              <a:endParaRPr/>
            </a:p>
          </p:txBody>
        </p:sp>
        <p:sp>
          <p:nvSpPr>
            <p:cNvPr id="173" name="pg170"/>
            <p:cNvSpPr/>
            <p:nvPr/>
          </p:nvSpPr>
          <p:spPr>
            <a:xfrm>
              <a:off x="7215566" y="4044640"/>
              <a:ext cx="136711" cy="260"/>
            </a:xfrm>
            <a:custGeom>
              <a:avLst/>
              <a:gdLst/>
              <a:ahLst/>
              <a:cxnLst/>
              <a:rect l="0" t="0" r="0" b="0"/>
              <a:pathLst>
                <a:path w="136711" h="260">
                  <a:moveTo>
                    <a:pt x="0" y="0"/>
                  </a:moveTo>
                  <a:lnTo>
                    <a:pt x="0" y="260"/>
                  </a:lnTo>
                  <a:lnTo>
                    <a:pt x="136711" y="260"/>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74" name="pl171"/>
            <p:cNvSpPr/>
            <p:nvPr/>
          </p:nvSpPr>
          <p:spPr>
            <a:xfrm>
              <a:off x="7215566" y="4044761"/>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75" name="pt172"/>
            <p:cNvSpPr/>
            <p:nvPr/>
          </p:nvSpPr>
          <p:spPr>
            <a:xfrm>
              <a:off x="7441379" y="3969211"/>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76" name="pl173"/>
            <p:cNvSpPr/>
            <p:nvPr/>
          </p:nvSpPr>
          <p:spPr>
            <a:xfrm>
              <a:off x="7466204" y="3995745"/>
              <a:ext cx="0" cy="73"/>
            </a:xfrm>
            <a:custGeom>
              <a:avLst/>
              <a:gdLst/>
              <a:ahLst/>
              <a:cxnLst/>
              <a:rect l="0" t="0" r="0" b="0"/>
              <a:pathLst>
                <a:path h="73">
                  <a:moveTo>
                    <a:pt x="0" y="73"/>
                  </a:moveTo>
                  <a:lnTo>
                    <a:pt x="0" y="0"/>
                  </a:lnTo>
                </a:path>
              </a:pathLst>
            </a:custGeom>
            <a:ln w="13550" cap="flat">
              <a:solidFill>
                <a:srgbClr val="1E90FF">
                  <a:alpha val="100000"/>
                </a:srgbClr>
              </a:solidFill>
              <a:prstDash val="solid"/>
              <a:round/>
            </a:ln>
          </p:spPr>
          <p:txBody>
            <a:bodyPr/>
            <a:lstStyle/>
            <a:p>
              <a:endParaRPr/>
            </a:p>
          </p:txBody>
        </p:sp>
        <p:sp>
          <p:nvSpPr>
            <p:cNvPr id="177" name="pl174"/>
            <p:cNvSpPr/>
            <p:nvPr/>
          </p:nvSpPr>
          <p:spPr>
            <a:xfrm>
              <a:off x="7466204" y="3996294"/>
              <a:ext cx="0" cy="709"/>
            </a:xfrm>
            <a:custGeom>
              <a:avLst/>
              <a:gdLst/>
              <a:ahLst/>
              <a:cxnLst/>
              <a:rect l="0" t="0" r="0" b="0"/>
              <a:pathLst>
                <a:path h="709">
                  <a:moveTo>
                    <a:pt x="0" y="0"/>
                  </a:moveTo>
                  <a:lnTo>
                    <a:pt x="0" y="709"/>
                  </a:lnTo>
                </a:path>
              </a:pathLst>
            </a:custGeom>
            <a:ln w="13550" cap="flat">
              <a:solidFill>
                <a:srgbClr val="1E90FF">
                  <a:alpha val="100000"/>
                </a:srgbClr>
              </a:solidFill>
              <a:prstDash val="solid"/>
              <a:round/>
            </a:ln>
          </p:spPr>
          <p:txBody>
            <a:bodyPr/>
            <a:lstStyle/>
            <a:p>
              <a:endParaRPr/>
            </a:p>
          </p:txBody>
        </p:sp>
        <p:sp>
          <p:nvSpPr>
            <p:cNvPr id="178" name="pg175"/>
            <p:cNvSpPr/>
            <p:nvPr/>
          </p:nvSpPr>
          <p:spPr>
            <a:xfrm>
              <a:off x="7397849" y="3995818"/>
              <a:ext cx="136711" cy="475"/>
            </a:xfrm>
            <a:custGeom>
              <a:avLst/>
              <a:gdLst/>
              <a:ahLst/>
              <a:cxnLst/>
              <a:rect l="0" t="0" r="0" b="0"/>
              <a:pathLst>
                <a:path w="136711" h="475">
                  <a:moveTo>
                    <a:pt x="0" y="0"/>
                  </a:moveTo>
                  <a:lnTo>
                    <a:pt x="0" y="475"/>
                  </a:lnTo>
                  <a:lnTo>
                    <a:pt x="136711" y="475"/>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79" name="pl176"/>
            <p:cNvSpPr/>
            <p:nvPr/>
          </p:nvSpPr>
          <p:spPr>
            <a:xfrm>
              <a:off x="7397849" y="399615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80" name="pt177"/>
            <p:cNvSpPr/>
            <p:nvPr/>
          </p:nvSpPr>
          <p:spPr>
            <a:xfrm>
              <a:off x="7623661" y="3935795"/>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81" name="pl178"/>
            <p:cNvSpPr/>
            <p:nvPr/>
          </p:nvSpPr>
          <p:spPr>
            <a:xfrm>
              <a:off x="7648487" y="3964142"/>
              <a:ext cx="0" cy="565"/>
            </a:xfrm>
            <a:custGeom>
              <a:avLst/>
              <a:gdLst/>
              <a:ahLst/>
              <a:cxnLst/>
              <a:rect l="0" t="0" r="0" b="0"/>
              <a:pathLst>
                <a:path h="565">
                  <a:moveTo>
                    <a:pt x="0" y="565"/>
                  </a:moveTo>
                  <a:lnTo>
                    <a:pt x="0" y="0"/>
                  </a:lnTo>
                </a:path>
              </a:pathLst>
            </a:custGeom>
            <a:ln w="13550" cap="flat">
              <a:solidFill>
                <a:srgbClr val="1E90FF">
                  <a:alpha val="100000"/>
                </a:srgbClr>
              </a:solidFill>
              <a:prstDash val="solid"/>
              <a:round/>
            </a:ln>
          </p:spPr>
          <p:txBody>
            <a:bodyPr/>
            <a:lstStyle/>
            <a:p>
              <a:endParaRPr/>
            </a:p>
          </p:txBody>
        </p:sp>
        <p:sp>
          <p:nvSpPr>
            <p:cNvPr id="182" name="pl179"/>
            <p:cNvSpPr/>
            <p:nvPr/>
          </p:nvSpPr>
          <p:spPr>
            <a:xfrm>
              <a:off x="7648487" y="3965637"/>
              <a:ext cx="0" cy="1236"/>
            </a:xfrm>
            <a:custGeom>
              <a:avLst/>
              <a:gdLst/>
              <a:ahLst/>
              <a:cxnLst/>
              <a:rect l="0" t="0" r="0" b="0"/>
              <a:pathLst>
                <a:path h="1236">
                  <a:moveTo>
                    <a:pt x="0" y="0"/>
                  </a:moveTo>
                  <a:lnTo>
                    <a:pt x="0" y="1236"/>
                  </a:lnTo>
                </a:path>
              </a:pathLst>
            </a:custGeom>
            <a:ln w="13550" cap="flat">
              <a:solidFill>
                <a:srgbClr val="1E90FF">
                  <a:alpha val="100000"/>
                </a:srgbClr>
              </a:solidFill>
              <a:prstDash val="solid"/>
              <a:round/>
            </a:ln>
          </p:spPr>
          <p:txBody>
            <a:bodyPr/>
            <a:lstStyle/>
            <a:p>
              <a:endParaRPr/>
            </a:p>
          </p:txBody>
        </p:sp>
        <p:sp>
          <p:nvSpPr>
            <p:cNvPr id="183" name="pg180"/>
            <p:cNvSpPr/>
            <p:nvPr/>
          </p:nvSpPr>
          <p:spPr>
            <a:xfrm>
              <a:off x="7580131" y="3964707"/>
              <a:ext cx="136711" cy="929"/>
            </a:xfrm>
            <a:custGeom>
              <a:avLst/>
              <a:gdLst/>
              <a:ahLst/>
              <a:cxnLst/>
              <a:rect l="0" t="0" r="0" b="0"/>
              <a:pathLst>
                <a:path w="136711" h="929">
                  <a:moveTo>
                    <a:pt x="0" y="0"/>
                  </a:moveTo>
                  <a:lnTo>
                    <a:pt x="0" y="929"/>
                  </a:lnTo>
                  <a:lnTo>
                    <a:pt x="136711" y="929"/>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84" name="pl181"/>
            <p:cNvSpPr/>
            <p:nvPr/>
          </p:nvSpPr>
          <p:spPr>
            <a:xfrm>
              <a:off x="7580131" y="396490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85" name="pl182"/>
            <p:cNvSpPr/>
            <p:nvPr/>
          </p:nvSpPr>
          <p:spPr>
            <a:xfrm>
              <a:off x="7830770" y="3932162"/>
              <a:ext cx="0" cy="1727"/>
            </a:xfrm>
            <a:custGeom>
              <a:avLst/>
              <a:gdLst/>
              <a:ahLst/>
              <a:cxnLst/>
              <a:rect l="0" t="0" r="0" b="0"/>
              <a:pathLst>
                <a:path h="1727">
                  <a:moveTo>
                    <a:pt x="0" y="1727"/>
                  </a:moveTo>
                  <a:lnTo>
                    <a:pt x="0" y="0"/>
                  </a:lnTo>
                </a:path>
              </a:pathLst>
            </a:custGeom>
            <a:ln w="13550" cap="flat">
              <a:solidFill>
                <a:srgbClr val="1E90FF">
                  <a:alpha val="100000"/>
                </a:srgbClr>
              </a:solidFill>
              <a:prstDash val="solid"/>
              <a:round/>
            </a:ln>
          </p:spPr>
          <p:txBody>
            <a:bodyPr/>
            <a:lstStyle/>
            <a:p>
              <a:endParaRPr/>
            </a:p>
          </p:txBody>
        </p:sp>
        <p:sp>
          <p:nvSpPr>
            <p:cNvPr id="186" name="pl183"/>
            <p:cNvSpPr/>
            <p:nvPr/>
          </p:nvSpPr>
          <p:spPr>
            <a:xfrm>
              <a:off x="7830770" y="3935509"/>
              <a:ext cx="0" cy="904"/>
            </a:xfrm>
            <a:custGeom>
              <a:avLst/>
              <a:gdLst/>
              <a:ahLst/>
              <a:cxnLst/>
              <a:rect l="0" t="0" r="0" b="0"/>
              <a:pathLst>
                <a:path h="904">
                  <a:moveTo>
                    <a:pt x="0" y="0"/>
                  </a:moveTo>
                  <a:lnTo>
                    <a:pt x="0" y="904"/>
                  </a:lnTo>
                </a:path>
              </a:pathLst>
            </a:custGeom>
            <a:ln w="13550" cap="flat">
              <a:solidFill>
                <a:srgbClr val="1E90FF">
                  <a:alpha val="100000"/>
                </a:srgbClr>
              </a:solidFill>
              <a:prstDash val="solid"/>
              <a:round/>
            </a:ln>
          </p:spPr>
          <p:txBody>
            <a:bodyPr/>
            <a:lstStyle/>
            <a:p>
              <a:endParaRPr/>
            </a:p>
          </p:txBody>
        </p:sp>
        <p:sp>
          <p:nvSpPr>
            <p:cNvPr id="187" name="pg184"/>
            <p:cNvSpPr/>
            <p:nvPr/>
          </p:nvSpPr>
          <p:spPr>
            <a:xfrm>
              <a:off x="7762414" y="3933890"/>
              <a:ext cx="136711" cy="1619"/>
            </a:xfrm>
            <a:custGeom>
              <a:avLst/>
              <a:gdLst/>
              <a:ahLst/>
              <a:cxnLst/>
              <a:rect l="0" t="0" r="0" b="0"/>
              <a:pathLst>
                <a:path w="136711" h="1619">
                  <a:moveTo>
                    <a:pt x="0" y="0"/>
                  </a:moveTo>
                  <a:lnTo>
                    <a:pt x="0" y="1619"/>
                  </a:lnTo>
                  <a:lnTo>
                    <a:pt x="136711" y="1619"/>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88" name="pl185"/>
            <p:cNvSpPr/>
            <p:nvPr/>
          </p:nvSpPr>
          <p:spPr>
            <a:xfrm>
              <a:off x="7762414" y="393455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89" name="pt186"/>
            <p:cNvSpPr/>
            <p:nvPr/>
          </p:nvSpPr>
          <p:spPr>
            <a:xfrm>
              <a:off x="7988226" y="3879861"/>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90" name="pl187"/>
            <p:cNvSpPr/>
            <p:nvPr/>
          </p:nvSpPr>
          <p:spPr>
            <a:xfrm>
              <a:off x="8013052" y="3906301"/>
              <a:ext cx="0" cy="1857"/>
            </a:xfrm>
            <a:custGeom>
              <a:avLst/>
              <a:gdLst/>
              <a:ahLst/>
              <a:cxnLst/>
              <a:rect l="0" t="0" r="0" b="0"/>
              <a:pathLst>
                <a:path h="1857">
                  <a:moveTo>
                    <a:pt x="0" y="1857"/>
                  </a:moveTo>
                  <a:lnTo>
                    <a:pt x="0" y="0"/>
                  </a:lnTo>
                </a:path>
              </a:pathLst>
            </a:custGeom>
            <a:ln w="13550" cap="flat">
              <a:solidFill>
                <a:srgbClr val="1E90FF">
                  <a:alpha val="100000"/>
                </a:srgbClr>
              </a:solidFill>
              <a:prstDash val="solid"/>
              <a:round/>
            </a:ln>
          </p:spPr>
          <p:txBody>
            <a:bodyPr/>
            <a:lstStyle/>
            <a:p>
              <a:endParaRPr/>
            </a:p>
          </p:txBody>
        </p:sp>
        <p:sp>
          <p:nvSpPr>
            <p:cNvPr id="191" name="pl188"/>
            <p:cNvSpPr/>
            <p:nvPr/>
          </p:nvSpPr>
          <p:spPr>
            <a:xfrm>
              <a:off x="8013052" y="3910067"/>
              <a:ext cx="0" cy="335"/>
            </a:xfrm>
            <a:custGeom>
              <a:avLst/>
              <a:gdLst/>
              <a:ahLst/>
              <a:cxnLst/>
              <a:rect l="0" t="0" r="0" b="0"/>
              <a:pathLst>
                <a:path h="335">
                  <a:moveTo>
                    <a:pt x="0" y="0"/>
                  </a:moveTo>
                  <a:lnTo>
                    <a:pt x="0" y="335"/>
                  </a:lnTo>
                </a:path>
              </a:pathLst>
            </a:custGeom>
            <a:ln w="13550" cap="flat">
              <a:solidFill>
                <a:srgbClr val="1E90FF">
                  <a:alpha val="100000"/>
                </a:srgbClr>
              </a:solidFill>
              <a:prstDash val="solid"/>
              <a:round/>
            </a:ln>
          </p:spPr>
          <p:txBody>
            <a:bodyPr/>
            <a:lstStyle/>
            <a:p>
              <a:endParaRPr/>
            </a:p>
          </p:txBody>
        </p:sp>
        <p:sp>
          <p:nvSpPr>
            <p:cNvPr id="192" name="pg189"/>
            <p:cNvSpPr/>
            <p:nvPr/>
          </p:nvSpPr>
          <p:spPr>
            <a:xfrm>
              <a:off x="7944696" y="3908159"/>
              <a:ext cx="136711" cy="1907"/>
            </a:xfrm>
            <a:custGeom>
              <a:avLst/>
              <a:gdLst/>
              <a:ahLst/>
              <a:cxnLst/>
              <a:rect l="0" t="0" r="0" b="0"/>
              <a:pathLst>
                <a:path w="136711" h="1907">
                  <a:moveTo>
                    <a:pt x="0" y="0"/>
                  </a:moveTo>
                  <a:lnTo>
                    <a:pt x="0" y="1907"/>
                  </a:lnTo>
                  <a:lnTo>
                    <a:pt x="136711" y="190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93" name="pl190"/>
            <p:cNvSpPr/>
            <p:nvPr/>
          </p:nvSpPr>
          <p:spPr>
            <a:xfrm>
              <a:off x="7944696" y="390931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94" name="pl191"/>
            <p:cNvSpPr/>
            <p:nvPr/>
          </p:nvSpPr>
          <p:spPr>
            <a:xfrm>
              <a:off x="8195335" y="3887333"/>
              <a:ext cx="0" cy="532"/>
            </a:xfrm>
            <a:custGeom>
              <a:avLst/>
              <a:gdLst/>
              <a:ahLst/>
              <a:cxnLst/>
              <a:rect l="0" t="0" r="0" b="0"/>
              <a:pathLst>
                <a:path h="532">
                  <a:moveTo>
                    <a:pt x="0" y="532"/>
                  </a:moveTo>
                  <a:lnTo>
                    <a:pt x="0" y="0"/>
                  </a:lnTo>
                </a:path>
              </a:pathLst>
            </a:custGeom>
            <a:ln w="13550" cap="flat">
              <a:solidFill>
                <a:srgbClr val="1E90FF">
                  <a:alpha val="100000"/>
                </a:srgbClr>
              </a:solidFill>
              <a:prstDash val="solid"/>
              <a:round/>
            </a:ln>
          </p:spPr>
          <p:txBody>
            <a:bodyPr/>
            <a:lstStyle/>
            <a:p>
              <a:endParaRPr/>
            </a:p>
          </p:txBody>
        </p:sp>
        <p:sp>
          <p:nvSpPr>
            <p:cNvPr id="195" name="pl192"/>
            <p:cNvSpPr/>
            <p:nvPr/>
          </p:nvSpPr>
          <p:spPr>
            <a:xfrm>
              <a:off x="8195335" y="3892123"/>
              <a:ext cx="0" cy="1659"/>
            </a:xfrm>
            <a:custGeom>
              <a:avLst/>
              <a:gdLst/>
              <a:ahLst/>
              <a:cxnLst/>
              <a:rect l="0" t="0" r="0" b="0"/>
              <a:pathLst>
                <a:path h="1659">
                  <a:moveTo>
                    <a:pt x="0" y="0"/>
                  </a:moveTo>
                  <a:lnTo>
                    <a:pt x="0" y="1659"/>
                  </a:lnTo>
                </a:path>
              </a:pathLst>
            </a:custGeom>
            <a:ln w="13550" cap="flat">
              <a:solidFill>
                <a:srgbClr val="1E90FF">
                  <a:alpha val="100000"/>
                </a:srgbClr>
              </a:solidFill>
              <a:prstDash val="solid"/>
              <a:round/>
            </a:ln>
          </p:spPr>
          <p:txBody>
            <a:bodyPr/>
            <a:lstStyle/>
            <a:p>
              <a:endParaRPr/>
            </a:p>
          </p:txBody>
        </p:sp>
        <p:sp>
          <p:nvSpPr>
            <p:cNvPr id="196" name="pg193"/>
            <p:cNvSpPr/>
            <p:nvPr/>
          </p:nvSpPr>
          <p:spPr>
            <a:xfrm>
              <a:off x="8126979" y="3887866"/>
              <a:ext cx="136711" cy="4256"/>
            </a:xfrm>
            <a:custGeom>
              <a:avLst/>
              <a:gdLst/>
              <a:ahLst/>
              <a:cxnLst/>
              <a:rect l="0" t="0" r="0" b="0"/>
              <a:pathLst>
                <a:path w="136711" h="4256">
                  <a:moveTo>
                    <a:pt x="0" y="0"/>
                  </a:moveTo>
                  <a:lnTo>
                    <a:pt x="0" y="4256"/>
                  </a:lnTo>
                  <a:lnTo>
                    <a:pt x="136711" y="4256"/>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97" name="pl194"/>
            <p:cNvSpPr/>
            <p:nvPr/>
          </p:nvSpPr>
          <p:spPr>
            <a:xfrm>
              <a:off x="8126979" y="388886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98" name="pl195"/>
            <p:cNvSpPr/>
            <p:nvPr/>
          </p:nvSpPr>
          <p:spPr>
            <a:xfrm>
              <a:off x="8377617" y="3871015"/>
              <a:ext cx="0" cy="1437"/>
            </a:xfrm>
            <a:custGeom>
              <a:avLst/>
              <a:gdLst/>
              <a:ahLst/>
              <a:cxnLst/>
              <a:rect l="0" t="0" r="0" b="0"/>
              <a:pathLst>
                <a:path h="1437">
                  <a:moveTo>
                    <a:pt x="0" y="1437"/>
                  </a:moveTo>
                  <a:lnTo>
                    <a:pt x="0" y="0"/>
                  </a:lnTo>
                </a:path>
              </a:pathLst>
            </a:custGeom>
            <a:ln w="13550" cap="flat">
              <a:solidFill>
                <a:srgbClr val="1E90FF">
                  <a:alpha val="100000"/>
                </a:srgbClr>
              </a:solidFill>
              <a:prstDash val="solid"/>
              <a:round/>
            </a:ln>
          </p:spPr>
          <p:txBody>
            <a:bodyPr/>
            <a:lstStyle/>
            <a:p>
              <a:endParaRPr/>
            </a:p>
          </p:txBody>
        </p:sp>
        <p:sp>
          <p:nvSpPr>
            <p:cNvPr id="199" name="pl196"/>
            <p:cNvSpPr/>
            <p:nvPr/>
          </p:nvSpPr>
          <p:spPr>
            <a:xfrm>
              <a:off x="8377617" y="3874687"/>
              <a:ext cx="0" cy="777"/>
            </a:xfrm>
            <a:custGeom>
              <a:avLst/>
              <a:gdLst/>
              <a:ahLst/>
              <a:cxnLst/>
              <a:rect l="0" t="0" r="0" b="0"/>
              <a:pathLst>
                <a:path h="777">
                  <a:moveTo>
                    <a:pt x="0" y="0"/>
                  </a:moveTo>
                  <a:lnTo>
                    <a:pt x="0" y="777"/>
                  </a:lnTo>
                </a:path>
              </a:pathLst>
            </a:custGeom>
            <a:ln w="13550" cap="flat">
              <a:solidFill>
                <a:srgbClr val="1E90FF">
                  <a:alpha val="100000"/>
                </a:srgbClr>
              </a:solidFill>
              <a:prstDash val="solid"/>
              <a:round/>
            </a:ln>
          </p:spPr>
          <p:txBody>
            <a:bodyPr/>
            <a:lstStyle/>
            <a:p>
              <a:endParaRPr/>
            </a:p>
          </p:txBody>
        </p:sp>
        <p:sp>
          <p:nvSpPr>
            <p:cNvPr id="200" name="pg197"/>
            <p:cNvSpPr/>
            <p:nvPr/>
          </p:nvSpPr>
          <p:spPr>
            <a:xfrm>
              <a:off x="8309261" y="3872452"/>
              <a:ext cx="136711" cy="2234"/>
            </a:xfrm>
            <a:custGeom>
              <a:avLst/>
              <a:gdLst/>
              <a:ahLst/>
              <a:cxnLst/>
              <a:rect l="0" t="0" r="0" b="0"/>
              <a:pathLst>
                <a:path w="136711" h="2234">
                  <a:moveTo>
                    <a:pt x="0" y="0"/>
                  </a:moveTo>
                  <a:lnTo>
                    <a:pt x="0" y="2234"/>
                  </a:lnTo>
                  <a:lnTo>
                    <a:pt x="136711" y="2234"/>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01" name="pl198"/>
            <p:cNvSpPr/>
            <p:nvPr/>
          </p:nvSpPr>
          <p:spPr>
            <a:xfrm>
              <a:off x="8309261" y="3873845"/>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02" name="pl199"/>
            <p:cNvSpPr/>
            <p:nvPr/>
          </p:nvSpPr>
          <p:spPr>
            <a:xfrm>
              <a:off x="8559900" y="3852847"/>
              <a:ext cx="0" cy="564"/>
            </a:xfrm>
            <a:custGeom>
              <a:avLst/>
              <a:gdLst/>
              <a:ahLst/>
              <a:cxnLst/>
              <a:rect l="0" t="0" r="0" b="0"/>
              <a:pathLst>
                <a:path h="564">
                  <a:moveTo>
                    <a:pt x="0" y="564"/>
                  </a:moveTo>
                  <a:lnTo>
                    <a:pt x="0" y="0"/>
                  </a:lnTo>
                </a:path>
              </a:pathLst>
            </a:custGeom>
            <a:ln w="13550" cap="flat">
              <a:solidFill>
                <a:srgbClr val="1E90FF">
                  <a:alpha val="100000"/>
                </a:srgbClr>
              </a:solidFill>
              <a:prstDash val="solid"/>
              <a:round/>
            </a:ln>
          </p:spPr>
          <p:txBody>
            <a:bodyPr/>
            <a:lstStyle/>
            <a:p>
              <a:endParaRPr/>
            </a:p>
          </p:txBody>
        </p:sp>
        <p:sp>
          <p:nvSpPr>
            <p:cNvPr id="203" name="pl200"/>
            <p:cNvSpPr/>
            <p:nvPr/>
          </p:nvSpPr>
          <p:spPr>
            <a:xfrm>
              <a:off x="8559900" y="3854602"/>
              <a:ext cx="0" cy="681"/>
            </a:xfrm>
            <a:custGeom>
              <a:avLst/>
              <a:gdLst/>
              <a:ahLst/>
              <a:cxnLst/>
              <a:rect l="0" t="0" r="0" b="0"/>
              <a:pathLst>
                <a:path h="681">
                  <a:moveTo>
                    <a:pt x="0" y="0"/>
                  </a:moveTo>
                  <a:lnTo>
                    <a:pt x="0" y="681"/>
                  </a:lnTo>
                </a:path>
              </a:pathLst>
            </a:custGeom>
            <a:ln w="13550" cap="flat">
              <a:solidFill>
                <a:srgbClr val="1E90FF">
                  <a:alpha val="100000"/>
                </a:srgbClr>
              </a:solidFill>
              <a:prstDash val="solid"/>
              <a:round/>
            </a:ln>
          </p:spPr>
          <p:txBody>
            <a:bodyPr/>
            <a:lstStyle/>
            <a:p>
              <a:endParaRPr/>
            </a:p>
          </p:txBody>
        </p:sp>
        <p:sp>
          <p:nvSpPr>
            <p:cNvPr id="204" name="pg201"/>
            <p:cNvSpPr/>
            <p:nvPr/>
          </p:nvSpPr>
          <p:spPr>
            <a:xfrm>
              <a:off x="8491544" y="3853412"/>
              <a:ext cx="136711" cy="1190"/>
            </a:xfrm>
            <a:custGeom>
              <a:avLst/>
              <a:gdLst/>
              <a:ahLst/>
              <a:cxnLst/>
              <a:rect l="0" t="0" r="0" b="0"/>
              <a:pathLst>
                <a:path w="136711" h="1190">
                  <a:moveTo>
                    <a:pt x="0" y="0"/>
                  </a:moveTo>
                  <a:lnTo>
                    <a:pt x="0" y="1190"/>
                  </a:lnTo>
                  <a:lnTo>
                    <a:pt x="136711" y="1190"/>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05" name="pl202"/>
            <p:cNvSpPr/>
            <p:nvPr/>
          </p:nvSpPr>
          <p:spPr>
            <a:xfrm>
              <a:off x="8491544" y="385348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06" name="pl203"/>
            <p:cNvSpPr/>
            <p:nvPr/>
          </p:nvSpPr>
          <p:spPr>
            <a:xfrm>
              <a:off x="8742183" y="3834205"/>
              <a:ext cx="0" cy="753"/>
            </a:xfrm>
            <a:custGeom>
              <a:avLst/>
              <a:gdLst/>
              <a:ahLst/>
              <a:cxnLst/>
              <a:rect l="0" t="0" r="0" b="0"/>
              <a:pathLst>
                <a:path h="753">
                  <a:moveTo>
                    <a:pt x="0" y="753"/>
                  </a:moveTo>
                  <a:lnTo>
                    <a:pt x="0" y="0"/>
                  </a:lnTo>
                </a:path>
              </a:pathLst>
            </a:custGeom>
            <a:ln w="13550" cap="flat">
              <a:solidFill>
                <a:srgbClr val="1E90FF">
                  <a:alpha val="100000"/>
                </a:srgbClr>
              </a:solidFill>
              <a:prstDash val="solid"/>
              <a:round/>
            </a:ln>
          </p:spPr>
          <p:txBody>
            <a:bodyPr/>
            <a:lstStyle/>
            <a:p>
              <a:endParaRPr/>
            </a:p>
          </p:txBody>
        </p:sp>
        <p:sp>
          <p:nvSpPr>
            <p:cNvPr id="207" name="pl204"/>
            <p:cNvSpPr/>
            <p:nvPr/>
          </p:nvSpPr>
          <p:spPr>
            <a:xfrm>
              <a:off x="8742183" y="3837106"/>
              <a:ext cx="0" cy="578"/>
            </a:xfrm>
            <a:custGeom>
              <a:avLst/>
              <a:gdLst/>
              <a:ahLst/>
              <a:cxnLst/>
              <a:rect l="0" t="0" r="0" b="0"/>
              <a:pathLst>
                <a:path h="578">
                  <a:moveTo>
                    <a:pt x="0" y="0"/>
                  </a:moveTo>
                  <a:lnTo>
                    <a:pt x="0" y="578"/>
                  </a:lnTo>
                </a:path>
              </a:pathLst>
            </a:custGeom>
            <a:ln w="13550" cap="flat">
              <a:solidFill>
                <a:srgbClr val="1E90FF">
                  <a:alpha val="100000"/>
                </a:srgbClr>
              </a:solidFill>
              <a:prstDash val="solid"/>
              <a:round/>
            </a:ln>
          </p:spPr>
          <p:txBody>
            <a:bodyPr/>
            <a:lstStyle/>
            <a:p>
              <a:endParaRPr/>
            </a:p>
          </p:txBody>
        </p:sp>
        <p:sp>
          <p:nvSpPr>
            <p:cNvPr id="208" name="pg205"/>
            <p:cNvSpPr/>
            <p:nvPr/>
          </p:nvSpPr>
          <p:spPr>
            <a:xfrm>
              <a:off x="8673827" y="3834958"/>
              <a:ext cx="136711" cy="2148"/>
            </a:xfrm>
            <a:custGeom>
              <a:avLst/>
              <a:gdLst/>
              <a:ahLst/>
              <a:cxnLst/>
              <a:rect l="0" t="0" r="0" b="0"/>
              <a:pathLst>
                <a:path w="136711" h="2148">
                  <a:moveTo>
                    <a:pt x="0" y="0"/>
                  </a:moveTo>
                  <a:lnTo>
                    <a:pt x="0" y="2148"/>
                  </a:lnTo>
                  <a:lnTo>
                    <a:pt x="136711" y="214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09" name="pl206"/>
            <p:cNvSpPr/>
            <p:nvPr/>
          </p:nvSpPr>
          <p:spPr>
            <a:xfrm>
              <a:off x="8673827" y="3836371"/>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10" name="rc207"/>
            <p:cNvSpPr/>
            <p:nvPr/>
          </p:nvSpPr>
          <p:spPr>
            <a:xfrm>
              <a:off x="2302863" y="2826444"/>
              <a:ext cx="2155491" cy="291578"/>
            </a:xfrm>
            <a:prstGeom prst="rect">
              <a:avLst/>
            </a:prstGeom>
            <a:solidFill>
              <a:srgbClr val="D9D9D9">
                <a:alpha val="100000"/>
              </a:srgbClr>
            </a:solidFill>
          </p:spPr>
          <p:txBody>
            <a:bodyPr/>
            <a:lstStyle/>
            <a:p>
              <a:endParaRPr/>
            </a:p>
          </p:txBody>
        </p:sp>
        <p:sp>
          <p:nvSpPr>
            <p:cNvPr id="211" name="tx208"/>
            <p:cNvSpPr/>
            <p:nvPr/>
          </p:nvSpPr>
          <p:spPr>
            <a:xfrm>
              <a:off x="3221858" y="2915083"/>
              <a:ext cx="3175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C</a:t>
              </a:r>
              <a:r>
                <a:rPr sz="1500" dirty="0" err="1" smtClean="0">
                  <a:solidFill>
                    <a:srgbClr val="1A1A1A">
                      <a:alpha val="100000"/>
                    </a:srgbClr>
                  </a:solidFill>
                  <a:latin typeface="Calibri"/>
                  <a:cs typeface="Calibri"/>
                </a:rPr>
                <a:t>ost</a:t>
              </a:r>
              <a:endParaRPr sz="1500" dirty="0">
                <a:solidFill>
                  <a:srgbClr val="1A1A1A">
                    <a:alpha val="100000"/>
                  </a:srgbClr>
                </a:solidFill>
                <a:latin typeface="Calibri"/>
                <a:cs typeface="Calibri"/>
              </a:endParaRPr>
            </a:p>
          </p:txBody>
        </p:sp>
        <p:sp>
          <p:nvSpPr>
            <p:cNvPr id="212" name="rc209"/>
            <p:cNvSpPr/>
            <p:nvPr/>
          </p:nvSpPr>
          <p:spPr>
            <a:xfrm>
              <a:off x="4527943" y="2826444"/>
              <a:ext cx="2155491" cy="291578"/>
            </a:xfrm>
            <a:prstGeom prst="rect">
              <a:avLst/>
            </a:prstGeom>
            <a:solidFill>
              <a:srgbClr val="D9D9D9">
                <a:alpha val="100000"/>
              </a:srgbClr>
            </a:solidFill>
          </p:spPr>
          <p:txBody>
            <a:bodyPr/>
            <a:lstStyle/>
            <a:p>
              <a:endParaRPr/>
            </a:p>
          </p:txBody>
        </p:sp>
        <p:sp>
          <p:nvSpPr>
            <p:cNvPr id="213" name="tx210"/>
            <p:cNvSpPr/>
            <p:nvPr/>
          </p:nvSpPr>
          <p:spPr>
            <a:xfrm>
              <a:off x="5281839" y="2864283"/>
              <a:ext cx="647700" cy="1651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smtClean="0">
                  <a:solidFill>
                    <a:srgbClr val="1A1A1A">
                      <a:alpha val="100000"/>
                    </a:srgbClr>
                  </a:solidFill>
                  <a:latin typeface="Calibri"/>
                  <a:cs typeface="Calibri"/>
                </a:rPr>
                <a:t>Routing E</a:t>
              </a:r>
              <a:r>
                <a:rPr sz="1500" dirty="0" err="1" smtClean="0">
                  <a:solidFill>
                    <a:srgbClr val="1A1A1A">
                      <a:alpha val="100000"/>
                    </a:srgbClr>
                  </a:solidFill>
                  <a:latin typeface="Calibri"/>
                  <a:cs typeface="Calibri"/>
                </a:rPr>
                <a:t>ff</a:t>
              </a:r>
              <a:r>
                <a:rPr lang="ca-ES" sz="1500" dirty="0" err="1" smtClean="0">
                  <a:solidFill>
                    <a:srgbClr val="1A1A1A">
                      <a:alpha val="100000"/>
                    </a:srgbClr>
                  </a:solidFill>
                  <a:latin typeface="Calibri"/>
                  <a:cs typeface="Calibri"/>
                </a:rPr>
                <a:t>iciency</a:t>
              </a:r>
              <a:endParaRPr sz="1500" dirty="0">
                <a:solidFill>
                  <a:srgbClr val="1A1A1A">
                    <a:alpha val="100000"/>
                  </a:srgbClr>
                </a:solidFill>
                <a:latin typeface="Calibri"/>
                <a:cs typeface="Calibri"/>
              </a:endParaRPr>
            </a:p>
          </p:txBody>
        </p:sp>
        <p:sp>
          <p:nvSpPr>
            <p:cNvPr id="214" name="rc211"/>
            <p:cNvSpPr/>
            <p:nvPr/>
          </p:nvSpPr>
          <p:spPr>
            <a:xfrm>
              <a:off x="6753024" y="2826444"/>
              <a:ext cx="2155491" cy="291578"/>
            </a:xfrm>
            <a:prstGeom prst="rect">
              <a:avLst/>
            </a:prstGeom>
            <a:solidFill>
              <a:srgbClr val="D9D9D9">
                <a:alpha val="100000"/>
              </a:srgbClr>
            </a:solidFill>
          </p:spPr>
          <p:txBody>
            <a:bodyPr/>
            <a:lstStyle/>
            <a:p>
              <a:endParaRPr/>
            </a:p>
          </p:txBody>
        </p:sp>
        <p:sp>
          <p:nvSpPr>
            <p:cNvPr id="215" name="tx212"/>
            <p:cNvSpPr/>
            <p:nvPr/>
          </p:nvSpPr>
          <p:spPr>
            <a:xfrm>
              <a:off x="7583120" y="2876983"/>
              <a:ext cx="495300" cy="1524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err="1" smtClean="0">
                  <a:solidFill>
                    <a:srgbClr val="1A1A1A">
                      <a:alpha val="100000"/>
                    </a:srgbClr>
                  </a:solidFill>
                  <a:latin typeface="Calibri"/>
                  <a:cs typeface="Calibri"/>
                </a:rPr>
                <a:t>Storage</a:t>
              </a:r>
              <a:r>
                <a:rPr lang="ca-ES" sz="1500" dirty="0" smtClean="0">
                  <a:solidFill>
                    <a:srgbClr val="1A1A1A">
                      <a:alpha val="100000"/>
                    </a:srgbClr>
                  </a:solidFill>
                  <a:latin typeface="Calibri"/>
                  <a:cs typeface="Calibri"/>
                </a:rPr>
                <a:t> C</a:t>
              </a:r>
              <a:r>
                <a:rPr sz="1500" dirty="0" err="1" smtClean="0">
                  <a:solidFill>
                    <a:srgbClr val="1A1A1A">
                      <a:alpha val="100000"/>
                    </a:srgbClr>
                  </a:solidFill>
                  <a:latin typeface="Calibri"/>
                  <a:cs typeface="Calibri"/>
                </a:rPr>
                <a:t>ap</a:t>
              </a:r>
              <a:r>
                <a:rPr lang="ca-ES" sz="1500" dirty="0" err="1" smtClean="0">
                  <a:solidFill>
                    <a:srgbClr val="1A1A1A">
                      <a:alpha val="100000"/>
                    </a:srgbClr>
                  </a:solidFill>
                  <a:latin typeface="Calibri"/>
                  <a:cs typeface="Calibri"/>
                </a:rPr>
                <a:t>acity</a:t>
              </a:r>
              <a:endParaRPr sz="1500" dirty="0">
                <a:solidFill>
                  <a:srgbClr val="1A1A1A">
                    <a:alpha val="100000"/>
                  </a:srgbClr>
                </a:solidFill>
                <a:latin typeface="Calibri"/>
                <a:cs typeface="Calibri"/>
              </a:endParaRPr>
            </a:p>
          </p:txBody>
        </p:sp>
        <p:sp>
          <p:nvSpPr>
            <p:cNvPr id="216" name="pl213"/>
            <p:cNvSpPr/>
            <p:nvPr/>
          </p:nvSpPr>
          <p:spPr>
            <a:xfrm>
              <a:off x="269704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17" name="pl214"/>
            <p:cNvSpPr/>
            <p:nvPr/>
          </p:nvSpPr>
          <p:spPr>
            <a:xfrm>
              <a:off x="3152755"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18" name="pl215"/>
            <p:cNvSpPr/>
            <p:nvPr/>
          </p:nvSpPr>
          <p:spPr>
            <a:xfrm>
              <a:off x="3608462"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19" name="pl216"/>
            <p:cNvSpPr/>
            <p:nvPr/>
          </p:nvSpPr>
          <p:spPr>
            <a:xfrm>
              <a:off x="4064168"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0" name="tx217"/>
            <p:cNvSpPr/>
            <p:nvPr/>
          </p:nvSpPr>
          <p:spPr>
            <a:xfrm>
              <a:off x="258274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21" name="tx218"/>
            <p:cNvSpPr/>
            <p:nvPr/>
          </p:nvSpPr>
          <p:spPr>
            <a:xfrm>
              <a:off x="3038455"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22" name="tx219"/>
            <p:cNvSpPr/>
            <p:nvPr/>
          </p:nvSpPr>
          <p:spPr>
            <a:xfrm>
              <a:off x="3494162"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23" name="tx220"/>
            <p:cNvSpPr/>
            <p:nvPr/>
          </p:nvSpPr>
          <p:spPr>
            <a:xfrm>
              <a:off x="3949868"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24" name="pl221"/>
            <p:cNvSpPr/>
            <p:nvPr/>
          </p:nvSpPr>
          <p:spPr>
            <a:xfrm>
              <a:off x="492212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5" name="pl222"/>
            <p:cNvSpPr/>
            <p:nvPr/>
          </p:nvSpPr>
          <p:spPr>
            <a:xfrm>
              <a:off x="537783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6" name="pl223"/>
            <p:cNvSpPr/>
            <p:nvPr/>
          </p:nvSpPr>
          <p:spPr>
            <a:xfrm>
              <a:off x="5833542"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7" name="pl224"/>
            <p:cNvSpPr/>
            <p:nvPr/>
          </p:nvSpPr>
          <p:spPr>
            <a:xfrm>
              <a:off x="628924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8" name="tx225"/>
            <p:cNvSpPr/>
            <p:nvPr/>
          </p:nvSpPr>
          <p:spPr>
            <a:xfrm>
              <a:off x="480782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29" name="tx226"/>
            <p:cNvSpPr/>
            <p:nvPr/>
          </p:nvSpPr>
          <p:spPr>
            <a:xfrm>
              <a:off x="5263536"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30" name="tx227"/>
            <p:cNvSpPr/>
            <p:nvPr/>
          </p:nvSpPr>
          <p:spPr>
            <a:xfrm>
              <a:off x="5719242"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31" name="tx228"/>
            <p:cNvSpPr/>
            <p:nvPr/>
          </p:nvSpPr>
          <p:spPr>
            <a:xfrm>
              <a:off x="617494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32" name="pl229"/>
            <p:cNvSpPr/>
            <p:nvPr/>
          </p:nvSpPr>
          <p:spPr>
            <a:xfrm>
              <a:off x="7147210"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3" name="pl230"/>
            <p:cNvSpPr/>
            <p:nvPr/>
          </p:nvSpPr>
          <p:spPr>
            <a:xfrm>
              <a:off x="760291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4" name="pl231"/>
            <p:cNvSpPr/>
            <p:nvPr/>
          </p:nvSpPr>
          <p:spPr>
            <a:xfrm>
              <a:off x="8058623"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5" name="pl232"/>
            <p:cNvSpPr/>
            <p:nvPr/>
          </p:nvSpPr>
          <p:spPr>
            <a:xfrm>
              <a:off x="851432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6" name="tx233"/>
            <p:cNvSpPr/>
            <p:nvPr/>
          </p:nvSpPr>
          <p:spPr>
            <a:xfrm>
              <a:off x="7032910"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37" name="tx234"/>
            <p:cNvSpPr/>
            <p:nvPr/>
          </p:nvSpPr>
          <p:spPr>
            <a:xfrm>
              <a:off x="7488616"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38" name="tx235"/>
            <p:cNvSpPr/>
            <p:nvPr/>
          </p:nvSpPr>
          <p:spPr>
            <a:xfrm>
              <a:off x="7944323"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39" name="tx236"/>
            <p:cNvSpPr/>
            <p:nvPr/>
          </p:nvSpPr>
          <p:spPr>
            <a:xfrm>
              <a:off x="840002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40" name="tx237"/>
            <p:cNvSpPr/>
            <p:nvPr/>
          </p:nvSpPr>
          <p:spPr>
            <a:xfrm>
              <a:off x="2011633" y="4221337"/>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41" name="tx238"/>
            <p:cNvSpPr/>
            <p:nvPr/>
          </p:nvSpPr>
          <p:spPr>
            <a:xfrm>
              <a:off x="2011633" y="3917793"/>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42" name="tx239"/>
            <p:cNvSpPr/>
            <p:nvPr/>
          </p:nvSpPr>
          <p:spPr>
            <a:xfrm>
              <a:off x="2011633" y="3614248"/>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43" name="tx240"/>
            <p:cNvSpPr/>
            <p:nvPr/>
          </p:nvSpPr>
          <p:spPr>
            <a:xfrm>
              <a:off x="2011633" y="3310704"/>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44" name="pl241"/>
            <p:cNvSpPr/>
            <p:nvPr/>
          </p:nvSpPr>
          <p:spPr>
            <a:xfrm>
              <a:off x="2268068" y="427848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45" name="pl242"/>
            <p:cNvSpPr/>
            <p:nvPr/>
          </p:nvSpPr>
          <p:spPr>
            <a:xfrm>
              <a:off x="2268068" y="3974943"/>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46" name="pl243"/>
            <p:cNvSpPr/>
            <p:nvPr/>
          </p:nvSpPr>
          <p:spPr>
            <a:xfrm>
              <a:off x="2268068" y="3671398"/>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47" name="pl244"/>
            <p:cNvSpPr/>
            <p:nvPr/>
          </p:nvSpPr>
          <p:spPr>
            <a:xfrm>
              <a:off x="2268068" y="3367854"/>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48" name="tx245"/>
            <p:cNvSpPr/>
            <p:nvPr/>
          </p:nvSpPr>
          <p:spPr>
            <a:xfrm>
              <a:off x="5082505" y="4727834"/>
              <a:ext cx="1046367" cy="1651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000000">
                      <a:alpha val="100000"/>
                    </a:srgbClr>
                  </a:solidFill>
                  <a:latin typeface="Calibri"/>
                  <a:cs typeface="Calibri"/>
                </a:rPr>
                <a:t>Scaling factor</a:t>
              </a:r>
            </a:p>
          </p:txBody>
        </p:sp>
        <p:sp>
          <p:nvSpPr>
            <p:cNvPr id="249" name="tx246"/>
            <p:cNvSpPr/>
            <p:nvPr/>
          </p:nvSpPr>
          <p:spPr>
            <a:xfrm rot="-5400000">
              <a:off x="1624544" y="3742518"/>
              <a:ext cx="431800" cy="127000"/>
            </a:xfrm>
            <a:prstGeom prst="rect">
              <a:avLst/>
            </a:prstGeom>
            <a:noFill/>
          </p:spPr>
          <p:txBody>
            <a:bodyPr wrap="none" lIns="0" tIns="0" rIns="0" bIns="0" anchor="ctr" anchorCtr="1"/>
            <a:lstStyle/>
            <a:p>
              <a:pPr>
                <a:lnSpc>
                  <a:spcPts val="1500"/>
                </a:lnSpc>
              </a:pPr>
              <a:r>
                <a:rPr lang="ca-ES" sz="1500" dirty="0">
                  <a:solidFill>
                    <a:srgbClr val="000000">
                      <a:alpha val="100000"/>
                    </a:srgbClr>
                  </a:solidFill>
                  <a:cs typeface="Calibri"/>
                </a:rPr>
                <a:t>Variable ratio vs wild-type</a:t>
              </a:r>
            </a:p>
          </p:txBody>
        </p:sp>
      </p:grpSp>
      <p:grpSp>
        <p:nvGrpSpPr>
          <p:cNvPr id="5" name="Group 4"/>
          <p:cNvGrpSpPr/>
          <p:nvPr/>
        </p:nvGrpSpPr>
        <p:grpSpPr>
          <a:xfrm>
            <a:off x="8231466" y="1402950"/>
            <a:ext cx="3361590" cy="1634213"/>
            <a:chOff x="7688702" y="1021306"/>
            <a:chExt cx="3857597" cy="1875343"/>
          </a:xfrm>
        </p:grpSpPr>
        <p:grpSp>
          <p:nvGrpSpPr>
            <p:cNvPr id="251" name="Group 250"/>
            <p:cNvGrpSpPr/>
            <p:nvPr/>
          </p:nvGrpSpPr>
          <p:grpSpPr>
            <a:xfrm>
              <a:off x="9757521" y="1021306"/>
              <a:ext cx="1788778" cy="1875343"/>
              <a:chOff x="9103462" y="1911354"/>
              <a:chExt cx="2760226" cy="2893804"/>
            </a:xfrm>
          </p:grpSpPr>
          <p:pic>
            <p:nvPicPr>
              <p:cNvPr id="252" name="Picture 251"/>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5083690">
                <a:off x="10773848" y="2549927"/>
                <a:ext cx="1031072" cy="1054840"/>
              </a:xfrm>
              <a:prstGeom prst="rect">
                <a:avLst/>
              </a:prstGeom>
            </p:spPr>
          </p:pic>
          <p:pic>
            <p:nvPicPr>
              <p:cNvPr id="253" name="Picture 252"/>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496170">
                <a:off x="10747569" y="3446744"/>
                <a:ext cx="1031072" cy="1054840"/>
              </a:xfrm>
              <a:prstGeom prst="rect">
                <a:avLst/>
              </a:prstGeom>
            </p:spPr>
          </p:pic>
          <p:grpSp>
            <p:nvGrpSpPr>
              <p:cNvPr id="254" name="Group 253"/>
              <p:cNvGrpSpPr/>
              <p:nvPr/>
            </p:nvGrpSpPr>
            <p:grpSpPr>
              <a:xfrm>
                <a:off x="9103462" y="1911354"/>
                <a:ext cx="2760226" cy="2893804"/>
                <a:chOff x="9103462" y="1911354"/>
                <a:chExt cx="2760226" cy="2893804"/>
              </a:xfrm>
            </p:grpSpPr>
            <p:pic>
              <p:nvPicPr>
                <p:cNvPr id="255" name="Picture 254"/>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91021">
                  <a:off x="9201492" y="2685592"/>
                  <a:ext cx="1031072" cy="1054840"/>
                </a:xfrm>
                <a:prstGeom prst="rect">
                  <a:avLst/>
                </a:prstGeom>
              </p:spPr>
            </p:pic>
            <p:pic>
              <p:nvPicPr>
                <p:cNvPr id="256" name="Picture 255"/>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8141921">
                  <a:off x="9103462" y="3178638"/>
                  <a:ext cx="1031072" cy="1054840"/>
                </a:xfrm>
                <a:prstGeom prst="rect">
                  <a:avLst/>
                </a:prstGeom>
              </p:spPr>
            </p:pic>
            <p:pic>
              <p:nvPicPr>
                <p:cNvPr id="257" name="Picture 256"/>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3203881">
                  <a:off x="9959510" y="1911354"/>
                  <a:ext cx="1031072" cy="1054840"/>
                </a:xfrm>
                <a:prstGeom prst="rect">
                  <a:avLst/>
                </a:prstGeom>
              </p:spPr>
            </p:pic>
            <p:pic>
              <p:nvPicPr>
                <p:cNvPr id="258" name="Picture 257"/>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717315" y="2715500"/>
                  <a:ext cx="1031072" cy="1054840"/>
                </a:xfrm>
                <a:prstGeom prst="rect">
                  <a:avLst/>
                </a:prstGeom>
              </p:spPr>
            </p:pic>
            <p:pic>
              <p:nvPicPr>
                <p:cNvPr id="259" name="Picture 258"/>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492106" y="3174728"/>
                  <a:ext cx="1031072" cy="1054840"/>
                </a:xfrm>
                <a:prstGeom prst="rect">
                  <a:avLst/>
                </a:prstGeom>
              </p:spPr>
            </p:pic>
            <p:pic>
              <p:nvPicPr>
                <p:cNvPr id="260" name="Picture 259"/>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818148" y="3160542"/>
                  <a:ext cx="1031072" cy="1054840"/>
                </a:xfrm>
                <a:prstGeom prst="rect">
                  <a:avLst/>
                </a:prstGeom>
              </p:spPr>
            </p:pic>
            <p:pic>
              <p:nvPicPr>
                <p:cNvPr id="261" name="Picture 260"/>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101203" y="2874710"/>
                  <a:ext cx="1031072" cy="1054840"/>
                </a:xfrm>
                <a:prstGeom prst="rect">
                  <a:avLst/>
                </a:prstGeom>
              </p:spPr>
            </p:pic>
            <p:pic>
              <p:nvPicPr>
                <p:cNvPr id="262" name="Picture 261"/>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15891" y="3429372"/>
                  <a:ext cx="1031072" cy="1054840"/>
                </a:xfrm>
                <a:prstGeom prst="rect">
                  <a:avLst/>
                </a:prstGeom>
              </p:spPr>
            </p:pic>
            <p:pic>
              <p:nvPicPr>
                <p:cNvPr id="263" name="Picture 262"/>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82316" y="2235964"/>
                  <a:ext cx="1031072" cy="1054840"/>
                </a:xfrm>
                <a:prstGeom prst="rect">
                  <a:avLst/>
                </a:prstGeom>
              </p:spPr>
            </p:pic>
            <p:pic>
              <p:nvPicPr>
                <p:cNvPr id="264" name="Picture 263"/>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955735" y="2337435"/>
                  <a:ext cx="1031072" cy="1054840"/>
                </a:xfrm>
                <a:prstGeom prst="rect">
                  <a:avLst/>
                </a:prstGeom>
              </p:spPr>
            </p:pic>
            <p:pic>
              <p:nvPicPr>
                <p:cNvPr id="265" name="Picture 264"/>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9169271">
                  <a:off x="9483045" y="2189997"/>
                  <a:ext cx="1031072" cy="1054840"/>
                </a:xfrm>
                <a:prstGeom prst="rect">
                  <a:avLst/>
                </a:prstGeom>
              </p:spPr>
            </p:pic>
            <p:pic>
              <p:nvPicPr>
                <p:cNvPr id="266" name="Picture 265"/>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8123049">
                  <a:off x="10315891" y="2713877"/>
                  <a:ext cx="1031072" cy="1054840"/>
                </a:xfrm>
                <a:prstGeom prst="rect">
                  <a:avLst/>
                </a:prstGeom>
              </p:spPr>
            </p:pic>
            <p:pic>
              <p:nvPicPr>
                <p:cNvPr id="267" name="Picture 266"/>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520454" y="3675861"/>
                  <a:ext cx="1031072" cy="1054840"/>
                </a:xfrm>
                <a:prstGeom prst="rect">
                  <a:avLst/>
                </a:prstGeom>
              </p:spPr>
            </p:pic>
            <p:pic>
              <p:nvPicPr>
                <p:cNvPr id="268" name="Picture 267"/>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615264" y="3244451"/>
                  <a:ext cx="1031072" cy="1054840"/>
                </a:xfrm>
                <a:prstGeom prst="rect">
                  <a:avLst/>
                </a:prstGeom>
              </p:spPr>
            </p:pic>
            <p:pic>
              <p:nvPicPr>
                <p:cNvPr id="269" name="Picture 268"/>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4693899">
                  <a:off x="10039293" y="3762202"/>
                  <a:ext cx="1031072" cy="1054840"/>
                </a:xfrm>
                <a:prstGeom prst="rect">
                  <a:avLst/>
                </a:prstGeom>
              </p:spPr>
            </p:pic>
            <p:pic>
              <p:nvPicPr>
                <p:cNvPr id="270" name="Picture 269"/>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0800000">
                  <a:off x="10524901" y="3749702"/>
                  <a:ext cx="1031072" cy="1054840"/>
                </a:xfrm>
                <a:prstGeom prst="rect">
                  <a:avLst/>
                </a:prstGeom>
              </p:spPr>
            </p:pic>
            <p:pic>
              <p:nvPicPr>
                <p:cNvPr id="271" name="Picture 270"/>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832616" y="2915421"/>
                  <a:ext cx="1031072" cy="1054840"/>
                </a:xfrm>
                <a:prstGeom prst="rect">
                  <a:avLst/>
                </a:prstGeom>
              </p:spPr>
            </p:pic>
          </p:grpSp>
        </p:grpSp>
        <p:pic>
          <p:nvPicPr>
            <p:cNvPr id="272" name="Picture 271"/>
            <p:cNvPicPr/>
            <p:nvPr/>
          </p:nvPicPr>
          <p:blipFill rotWithShape="1">
            <a:blip r:embed="rId3"/>
            <a:srcRect l="49577" t="41575" r="22790" b="15383"/>
            <a:stretch/>
          </p:blipFill>
          <p:spPr>
            <a:xfrm>
              <a:off x="7688702" y="1426464"/>
              <a:ext cx="1170943" cy="1197256"/>
            </a:xfrm>
            <a:prstGeom prst="rect">
              <a:avLst/>
            </a:prstGeom>
          </p:spPr>
        </p:pic>
        <p:cxnSp>
          <p:nvCxnSpPr>
            <p:cNvPr id="273" name="Straight Arrow Connector 272"/>
            <p:cNvCxnSpPr/>
            <p:nvPr/>
          </p:nvCxnSpPr>
          <p:spPr>
            <a:xfrm>
              <a:off x="8988196" y="1966170"/>
              <a:ext cx="7628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4" name="Slide Number Placeholder 3"/>
          <p:cNvSpPr>
            <a:spLocks noGrp="1"/>
          </p:cNvSpPr>
          <p:nvPr>
            <p:ph type="sldNum" sz="quarter" idx="12"/>
          </p:nvPr>
        </p:nvSpPr>
        <p:spPr/>
        <p:txBody>
          <a:bodyPr/>
          <a:lstStyle/>
          <a:p>
            <a:fld id="{2BC1C898-5861-4646-8145-B26DFD443158}" type="slidenum">
              <a:rPr lang="en-US" smtClean="0"/>
              <a:t>41</a:t>
            </a:fld>
            <a:endParaRPr lang="en-US"/>
          </a:p>
        </p:txBody>
      </p:sp>
      <p:pic>
        <p:nvPicPr>
          <p:cNvPr id="274" name="Picture 273"/>
          <p:cNvPicPr>
            <a:picLocks noChangeAspect="1"/>
          </p:cNvPicPr>
          <p:nvPr/>
        </p:nvPicPr>
        <p:blipFill rotWithShape="1">
          <a:blip r:embed="rId4"/>
          <a:srcRect l="46566" t="15093" b="17869"/>
          <a:stretch/>
        </p:blipFill>
        <p:spPr>
          <a:xfrm>
            <a:off x="123825" y="111196"/>
            <a:ext cx="1866900" cy="1203254"/>
          </a:xfrm>
          <a:prstGeom prst="rect">
            <a:avLst/>
          </a:prstGeom>
        </p:spPr>
      </p:pic>
    </p:spTree>
    <p:extLst>
      <p:ext uri="{BB962C8B-B14F-4D97-AF65-F5344CB8AC3E}">
        <p14:creationId xmlns:p14="http://schemas.microsoft.com/office/powerpoint/2010/main" val="51860674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7830" y="202754"/>
            <a:ext cx="8979908" cy="1325563"/>
          </a:xfrm>
        </p:spPr>
        <p:txBody>
          <a:bodyPr>
            <a:normAutofit/>
          </a:bodyPr>
          <a:lstStyle/>
          <a:p>
            <a:r>
              <a:rPr lang="ca-ES" sz="3600" dirty="0" smtClean="0"/>
              <a:t>Dendritic tree radius </a:t>
            </a:r>
            <a:r>
              <a:rPr lang="ca-ES" sz="3600" dirty="0"/>
              <a:t>increases storage capacity superlinearly</a:t>
            </a:r>
            <a:endParaRPr lang="en-US" sz="3600" dirty="0"/>
          </a:p>
        </p:txBody>
      </p:sp>
      <p:grpSp>
        <p:nvGrpSpPr>
          <p:cNvPr id="5" name="grp2"/>
          <p:cNvGrpSpPr/>
          <p:nvPr/>
        </p:nvGrpSpPr>
        <p:grpSpPr>
          <a:xfrm>
            <a:off x="294381" y="2602267"/>
            <a:ext cx="10033101" cy="3903772"/>
            <a:chOff x="1720054" y="2571748"/>
            <a:chExt cx="7258050" cy="2419350"/>
          </a:xfrm>
        </p:grpSpPr>
        <p:sp>
          <p:nvSpPr>
            <p:cNvPr id="6" name="rc4"/>
            <p:cNvSpPr/>
            <p:nvPr/>
          </p:nvSpPr>
          <p:spPr>
            <a:xfrm>
              <a:off x="1720054" y="2571748"/>
              <a:ext cx="7258050" cy="2419350"/>
            </a:xfrm>
            <a:prstGeom prst="rect">
              <a:avLst/>
            </a:prstGeom>
            <a:solidFill>
              <a:srgbClr val="FFFFFF">
                <a:alpha val="100000"/>
              </a:srgbClr>
            </a:solidFill>
            <a:ln w="13550" cap="rnd">
              <a:solidFill>
                <a:srgbClr val="FFFFFF">
                  <a:alpha val="100000"/>
                </a:srgbClr>
              </a:solidFill>
              <a:prstDash val="solid"/>
              <a:round/>
            </a:ln>
          </p:spPr>
          <p:txBody>
            <a:bodyPr/>
            <a:lstStyle/>
            <a:p>
              <a:endParaRPr/>
            </a:p>
          </p:txBody>
        </p:sp>
        <p:sp>
          <p:nvSpPr>
            <p:cNvPr id="7" name="rc5"/>
            <p:cNvSpPr/>
            <p:nvPr/>
          </p:nvSpPr>
          <p:spPr>
            <a:xfrm>
              <a:off x="2302863" y="3118022"/>
              <a:ext cx="2155491" cy="1375992"/>
            </a:xfrm>
            <a:prstGeom prst="rect">
              <a:avLst/>
            </a:prstGeom>
            <a:solidFill>
              <a:srgbClr val="EBEBEB">
                <a:alpha val="100000"/>
              </a:srgbClr>
            </a:solidFill>
          </p:spPr>
          <p:txBody>
            <a:bodyPr/>
            <a:lstStyle/>
            <a:p>
              <a:endParaRPr/>
            </a:p>
          </p:txBody>
        </p:sp>
        <p:sp>
          <p:nvSpPr>
            <p:cNvPr id="8" name="pl6"/>
            <p:cNvSpPr/>
            <p:nvPr/>
          </p:nvSpPr>
          <p:spPr>
            <a:xfrm>
              <a:off x="2302863" y="443424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9" name="pl7"/>
            <p:cNvSpPr/>
            <p:nvPr/>
          </p:nvSpPr>
          <p:spPr>
            <a:xfrm>
              <a:off x="2302863" y="412566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0" name="pl8"/>
            <p:cNvSpPr/>
            <p:nvPr/>
          </p:nvSpPr>
          <p:spPr>
            <a:xfrm>
              <a:off x="2302863" y="381708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1" name="pl9"/>
            <p:cNvSpPr/>
            <p:nvPr/>
          </p:nvSpPr>
          <p:spPr>
            <a:xfrm>
              <a:off x="2302863" y="350850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2" name="pl10"/>
            <p:cNvSpPr/>
            <p:nvPr/>
          </p:nvSpPr>
          <p:spPr>
            <a:xfrm>
              <a:off x="2302863" y="319992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3" name="pl11"/>
            <p:cNvSpPr/>
            <p:nvPr/>
          </p:nvSpPr>
          <p:spPr>
            <a:xfrm>
              <a:off x="246919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 name="pl12"/>
            <p:cNvSpPr/>
            <p:nvPr/>
          </p:nvSpPr>
          <p:spPr>
            <a:xfrm>
              <a:off x="283376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5" name="pl13"/>
            <p:cNvSpPr/>
            <p:nvPr/>
          </p:nvSpPr>
          <p:spPr>
            <a:xfrm>
              <a:off x="319832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6" name="pl14"/>
            <p:cNvSpPr/>
            <p:nvPr/>
          </p:nvSpPr>
          <p:spPr>
            <a:xfrm>
              <a:off x="356289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7" name="pl15"/>
            <p:cNvSpPr/>
            <p:nvPr/>
          </p:nvSpPr>
          <p:spPr>
            <a:xfrm>
              <a:off x="392745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8" name="pl16"/>
            <p:cNvSpPr/>
            <p:nvPr/>
          </p:nvSpPr>
          <p:spPr>
            <a:xfrm>
              <a:off x="429202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9" name="pl17"/>
            <p:cNvSpPr/>
            <p:nvPr/>
          </p:nvSpPr>
          <p:spPr>
            <a:xfrm>
              <a:off x="2302863" y="427995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0" name="pl18"/>
            <p:cNvSpPr/>
            <p:nvPr/>
          </p:nvSpPr>
          <p:spPr>
            <a:xfrm>
              <a:off x="2302863" y="397137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2" name="pl19"/>
            <p:cNvSpPr/>
            <p:nvPr/>
          </p:nvSpPr>
          <p:spPr>
            <a:xfrm>
              <a:off x="2302863" y="366279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3" name="pl20"/>
            <p:cNvSpPr/>
            <p:nvPr/>
          </p:nvSpPr>
          <p:spPr>
            <a:xfrm>
              <a:off x="2302863" y="335421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4" name="pl21"/>
            <p:cNvSpPr/>
            <p:nvPr/>
          </p:nvSpPr>
          <p:spPr>
            <a:xfrm>
              <a:off x="2651478"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5" name="pl22"/>
            <p:cNvSpPr/>
            <p:nvPr/>
          </p:nvSpPr>
          <p:spPr>
            <a:xfrm>
              <a:off x="3016043"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6" name="pl23"/>
            <p:cNvSpPr/>
            <p:nvPr/>
          </p:nvSpPr>
          <p:spPr>
            <a:xfrm>
              <a:off x="3380608"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7" name="pl24"/>
            <p:cNvSpPr/>
            <p:nvPr/>
          </p:nvSpPr>
          <p:spPr>
            <a:xfrm>
              <a:off x="3745174"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8" name="pl25"/>
            <p:cNvSpPr/>
            <p:nvPr/>
          </p:nvSpPr>
          <p:spPr>
            <a:xfrm>
              <a:off x="410973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9" name="pl26"/>
            <p:cNvSpPr/>
            <p:nvPr/>
          </p:nvSpPr>
          <p:spPr>
            <a:xfrm>
              <a:off x="2469196" y="4425836"/>
              <a:ext cx="0" cy="1417"/>
            </a:xfrm>
            <a:custGeom>
              <a:avLst/>
              <a:gdLst/>
              <a:ahLst/>
              <a:cxnLst/>
              <a:rect l="0" t="0" r="0" b="0"/>
              <a:pathLst>
                <a:path h="1417">
                  <a:moveTo>
                    <a:pt x="0" y="1417"/>
                  </a:moveTo>
                  <a:lnTo>
                    <a:pt x="0" y="0"/>
                  </a:lnTo>
                </a:path>
              </a:pathLst>
            </a:custGeom>
            <a:ln w="13550" cap="flat">
              <a:solidFill>
                <a:srgbClr val="1E90FF">
                  <a:alpha val="100000"/>
                </a:srgbClr>
              </a:solidFill>
              <a:prstDash val="solid"/>
              <a:round/>
            </a:ln>
          </p:spPr>
          <p:txBody>
            <a:bodyPr/>
            <a:lstStyle/>
            <a:p>
              <a:endParaRPr/>
            </a:p>
          </p:txBody>
        </p:sp>
        <p:sp>
          <p:nvSpPr>
            <p:cNvPr id="30" name="pl27"/>
            <p:cNvSpPr/>
            <p:nvPr/>
          </p:nvSpPr>
          <p:spPr>
            <a:xfrm>
              <a:off x="2469196" y="4429118"/>
              <a:ext cx="0" cy="2351"/>
            </a:xfrm>
            <a:custGeom>
              <a:avLst/>
              <a:gdLst/>
              <a:ahLst/>
              <a:cxnLst/>
              <a:rect l="0" t="0" r="0" b="0"/>
              <a:pathLst>
                <a:path h="2351">
                  <a:moveTo>
                    <a:pt x="0" y="0"/>
                  </a:moveTo>
                  <a:lnTo>
                    <a:pt x="0" y="2351"/>
                  </a:lnTo>
                </a:path>
              </a:pathLst>
            </a:custGeom>
            <a:ln w="13550" cap="flat">
              <a:solidFill>
                <a:srgbClr val="1E90FF">
                  <a:alpha val="100000"/>
                </a:srgbClr>
              </a:solidFill>
              <a:prstDash val="solid"/>
              <a:round/>
            </a:ln>
          </p:spPr>
          <p:txBody>
            <a:bodyPr/>
            <a:lstStyle/>
            <a:p>
              <a:endParaRPr/>
            </a:p>
          </p:txBody>
        </p:sp>
        <p:sp>
          <p:nvSpPr>
            <p:cNvPr id="31" name="pg28"/>
            <p:cNvSpPr/>
            <p:nvPr/>
          </p:nvSpPr>
          <p:spPr>
            <a:xfrm>
              <a:off x="2400840" y="4427254"/>
              <a:ext cx="136711" cy="1864"/>
            </a:xfrm>
            <a:custGeom>
              <a:avLst/>
              <a:gdLst/>
              <a:ahLst/>
              <a:cxnLst/>
              <a:rect l="0" t="0" r="0" b="0"/>
              <a:pathLst>
                <a:path w="136711" h="1864">
                  <a:moveTo>
                    <a:pt x="0" y="0"/>
                  </a:moveTo>
                  <a:lnTo>
                    <a:pt x="0" y="1864"/>
                  </a:lnTo>
                  <a:lnTo>
                    <a:pt x="136711" y="1864"/>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2" name="pl29"/>
            <p:cNvSpPr/>
            <p:nvPr/>
          </p:nvSpPr>
          <p:spPr>
            <a:xfrm>
              <a:off x="2400840" y="4427791"/>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3" name="pl30"/>
            <p:cNvSpPr/>
            <p:nvPr/>
          </p:nvSpPr>
          <p:spPr>
            <a:xfrm>
              <a:off x="2651478" y="4355273"/>
              <a:ext cx="0" cy="3213"/>
            </a:xfrm>
            <a:custGeom>
              <a:avLst/>
              <a:gdLst/>
              <a:ahLst/>
              <a:cxnLst/>
              <a:rect l="0" t="0" r="0" b="0"/>
              <a:pathLst>
                <a:path h="3213">
                  <a:moveTo>
                    <a:pt x="0" y="3213"/>
                  </a:moveTo>
                  <a:lnTo>
                    <a:pt x="0" y="0"/>
                  </a:lnTo>
                </a:path>
              </a:pathLst>
            </a:custGeom>
            <a:ln w="13550" cap="flat">
              <a:solidFill>
                <a:srgbClr val="1E90FF">
                  <a:alpha val="100000"/>
                </a:srgbClr>
              </a:solidFill>
              <a:prstDash val="solid"/>
              <a:round/>
            </a:ln>
          </p:spPr>
          <p:txBody>
            <a:bodyPr/>
            <a:lstStyle/>
            <a:p>
              <a:endParaRPr/>
            </a:p>
          </p:txBody>
        </p:sp>
        <p:sp>
          <p:nvSpPr>
            <p:cNvPr id="34" name="pl31"/>
            <p:cNvSpPr/>
            <p:nvPr/>
          </p:nvSpPr>
          <p:spPr>
            <a:xfrm>
              <a:off x="2651478" y="4361300"/>
              <a:ext cx="0" cy="2574"/>
            </a:xfrm>
            <a:custGeom>
              <a:avLst/>
              <a:gdLst/>
              <a:ahLst/>
              <a:cxnLst/>
              <a:rect l="0" t="0" r="0" b="0"/>
              <a:pathLst>
                <a:path h="2574">
                  <a:moveTo>
                    <a:pt x="0" y="0"/>
                  </a:moveTo>
                  <a:lnTo>
                    <a:pt x="0" y="2574"/>
                  </a:lnTo>
                </a:path>
              </a:pathLst>
            </a:custGeom>
            <a:ln w="13550" cap="flat">
              <a:solidFill>
                <a:srgbClr val="1E90FF">
                  <a:alpha val="100000"/>
                </a:srgbClr>
              </a:solidFill>
              <a:prstDash val="solid"/>
              <a:round/>
            </a:ln>
          </p:spPr>
          <p:txBody>
            <a:bodyPr/>
            <a:lstStyle/>
            <a:p>
              <a:endParaRPr/>
            </a:p>
          </p:txBody>
        </p:sp>
        <p:sp>
          <p:nvSpPr>
            <p:cNvPr id="35" name="pg32"/>
            <p:cNvSpPr/>
            <p:nvPr/>
          </p:nvSpPr>
          <p:spPr>
            <a:xfrm>
              <a:off x="2583122" y="4358487"/>
              <a:ext cx="136711" cy="2812"/>
            </a:xfrm>
            <a:custGeom>
              <a:avLst/>
              <a:gdLst/>
              <a:ahLst/>
              <a:cxnLst/>
              <a:rect l="0" t="0" r="0" b="0"/>
              <a:pathLst>
                <a:path w="136711" h="2812">
                  <a:moveTo>
                    <a:pt x="0" y="0"/>
                  </a:moveTo>
                  <a:lnTo>
                    <a:pt x="0" y="2812"/>
                  </a:lnTo>
                  <a:lnTo>
                    <a:pt x="136711" y="2812"/>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6" name="pl33"/>
            <p:cNvSpPr/>
            <p:nvPr/>
          </p:nvSpPr>
          <p:spPr>
            <a:xfrm>
              <a:off x="2583122" y="435972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7" name="pl34"/>
            <p:cNvSpPr/>
            <p:nvPr/>
          </p:nvSpPr>
          <p:spPr>
            <a:xfrm>
              <a:off x="2833761" y="4271710"/>
              <a:ext cx="0" cy="2951"/>
            </a:xfrm>
            <a:custGeom>
              <a:avLst/>
              <a:gdLst/>
              <a:ahLst/>
              <a:cxnLst/>
              <a:rect l="0" t="0" r="0" b="0"/>
              <a:pathLst>
                <a:path h="2951">
                  <a:moveTo>
                    <a:pt x="0" y="2951"/>
                  </a:moveTo>
                  <a:lnTo>
                    <a:pt x="0" y="0"/>
                  </a:lnTo>
                </a:path>
              </a:pathLst>
            </a:custGeom>
            <a:ln w="13550" cap="flat">
              <a:solidFill>
                <a:srgbClr val="1E90FF">
                  <a:alpha val="100000"/>
                </a:srgbClr>
              </a:solidFill>
              <a:prstDash val="solid"/>
              <a:round/>
            </a:ln>
          </p:spPr>
          <p:txBody>
            <a:bodyPr/>
            <a:lstStyle/>
            <a:p>
              <a:endParaRPr/>
            </a:p>
          </p:txBody>
        </p:sp>
        <p:sp>
          <p:nvSpPr>
            <p:cNvPr id="38" name="pl35"/>
            <p:cNvSpPr/>
            <p:nvPr/>
          </p:nvSpPr>
          <p:spPr>
            <a:xfrm>
              <a:off x="2833761" y="4277787"/>
              <a:ext cx="0" cy="2263"/>
            </a:xfrm>
            <a:custGeom>
              <a:avLst/>
              <a:gdLst/>
              <a:ahLst/>
              <a:cxnLst/>
              <a:rect l="0" t="0" r="0" b="0"/>
              <a:pathLst>
                <a:path h="2263">
                  <a:moveTo>
                    <a:pt x="0" y="0"/>
                  </a:moveTo>
                  <a:lnTo>
                    <a:pt x="0" y="2263"/>
                  </a:lnTo>
                </a:path>
              </a:pathLst>
            </a:custGeom>
            <a:ln w="13550" cap="flat">
              <a:solidFill>
                <a:srgbClr val="1E90FF">
                  <a:alpha val="100000"/>
                </a:srgbClr>
              </a:solidFill>
              <a:prstDash val="solid"/>
              <a:round/>
            </a:ln>
          </p:spPr>
          <p:txBody>
            <a:bodyPr/>
            <a:lstStyle/>
            <a:p>
              <a:endParaRPr/>
            </a:p>
          </p:txBody>
        </p:sp>
        <p:sp>
          <p:nvSpPr>
            <p:cNvPr id="39" name="pg36"/>
            <p:cNvSpPr/>
            <p:nvPr/>
          </p:nvSpPr>
          <p:spPr>
            <a:xfrm>
              <a:off x="2765405" y="4274662"/>
              <a:ext cx="136711" cy="3125"/>
            </a:xfrm>
            <a:custGeom>
              <a:avLst/>
              <a:gdLst/>
              <a:ahLst/>
              <a:cxnLst/>
              <a:rect l="0" t="0" r="0" b="0"/>
              <a:pathLst>
                <a:path w="136711" h="3125">
                  <a:moveTo>
                    <a:pt x="0" y="0"/>
                  </a:moveTo>
                  <a:lnTo>
                    <a:pt x="0" y="3125"/>
                  </a:lnTo>
                  <a:lnTo>
                    <a:pt x="136711" y="3125"/>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40" name="pl37"/>
            <p:cNvSpPr/>
            <p:nvPr/>
          </p:nvSpPr>
          <p:spPr>
            <a:xfrm>
              <a:off x="2765405" y="427723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41" name="pl38"/>
            <p:cNvSpPr/>
            <p:nvPr/>
          </p:nvSpPr>
          <p:spPr>
            <a:xfrm>
              <a:off x="3016043" y="4184058"/>
              <a:ext cx="0" cy="3691"/>
            </a:xfrm>
            <a:custGeom>
              <a:avLst/>
              <a:gdLst/>
              <a:ahLst/>
              <a:cxnLst/>
              <a:rect l="0" t="0" r="0" b="0"/>
              <a:pathLst>
                <a:path h="3691">
                  <a:moveTo>
                    <a:pt x="0" y="3691"/>
                  </a:moveTo>
                  <a:lnTo>
                    <a:pt x="0" y="0"/>
                  </a:lnTo>
                </a:path>
              </a:pathLst>
            </a:custGeom>
            <a:ln w="13550" cap="flat">
              <a:solidFill>
                <a:srgbClr val="1E90FF">
                  <a:alpha val="100000"/>
                </a:srgbClr>
              </a:solidFill>
              <a:prstDash val="solid"/>
              <a:round/>
            </a:ln>
          </p:spPr>
          <p:txBody>
            <a:bodyPr/>
            <a:lstStyle/>
            <a:p>
              <a:endParaRPr/>
            </a:p>
          </p:txBody>
        </p:sp>
        <p:sp>
          <p:nvSpPr>
            <p:cNvPr id="42" name="pl39"/>
            <p:cNvSpPr/>
            <p:nvPr/>
          </p:nvSpPr>
          <p:spPr>
            <a:xfrm>
              <a:off x="3016043" y="4193388"/>
              <a:ext cx="0" cy="1750"/>
            </a:xfrm>
            <a:custGeom>
              <a:avLst/>
              <a:gdLst/>
              <a:ahLst/>
              <a:cxnLst/>
              <a:rect l="0" t="0" r="0" b="0"/>
              <a:pathLst>
                <a:path h="1750">
                  <a:moveTo>
                    <a:pt x="0" y="0"/>
                  </a:moveTo>
                  <a:lnTo>
                    <a:pt x="0" y="1750"/>
                  </a:lnTo>
                </a:path>
              </a:pathLst>
            </a:custGeom>
            <a:ln w="13550" cap="flat">
              <a:solidFill>
                <a:srgbClr val="1E90FF">
                  <a:alpha val="100000"/>
                </a:srgbClr>
              </a:solidFill>
              <a:prstDash val="solid"/>
              <a:round/>
            </a:ln>
          </p:spPr>
          <p:txBody>
            <a:bodyPr/>
            <a:lstStyle/>
            <a:p>
              <a:endParaRPr/>
            </a:p>
          </p:txBody>
        </p:sp>
        <p:sp>
          <p:nvSpPr>
            <p:cNvPr id="43" name="pg40"/>
            <p:cNvSpPr/>
            <p:nvPr/>
          </p:nvSpPr>
          <p:spPr>
            <a:xfrm>
              <a:off x="2947687" y="4187749"/>
              <a:ext cx="136711" cy="5638"/>
            </a:xfrm>
            <a:custGeom>
              <a:avLst/>
              <a:gdLst/>
              <a:ahLst/>
              <a:cxnLst/>
              <a:rect l="0" t="0" r="0" b="0"/>
              <a:pathLst>
                <a:path w="136711" h="5638">
                  <a:moveTo>
                    <a:pt x="0" y="0"/>
                  </a:moveTo>
                  <a:lnTo>
                    <a:pt x="0" y="5638"/>
                  </a:lnTo>
                  <a:lnTo>
                    <a:pt x="136711" y="563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44" name="pl41"/>
            <p:cNvSpPr/>
            <p:nvPr/>
          </p:nvSpPr>
          <p:spPr>
            <a:xfrm>
              <a:off x="2947687" y="419057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45" name="pl42"/>
            <p:cNvSpPr/>
            <p:nvPr/>
          </p:nvSpPr>
          <p:spPr>
            <a:xfrm>
              <a:off x="3198326" y="4071387"/>
              <a:ext cx="0" cy="5339"/>
            </a:xfrm>
            <a:custGeom>
              <a:avLst/>
              <a:gdLst/>
              <a:ahLst/>
              <a:cxnLst/>
              <a:rect l="0" t="0" r="0" b="0"/>
              <a:pathLst>
                <a:path h="5339">
                  <a:moveTo>
                    <a:pt x="0" y="5339"/>
                  </a:moveTo>
                  <a:lnTo>
                    <a:pt x="0" y="0"/>
                  </a:lnTo>
                </a:path>
              </a:pathLst>
            </a:custGeom>
            <a:ln w="13550" cap="flat">
              <a:solidFill>
                <a:srgbClr val="1E90FF">
                  <a:alpha val="100000"/>
                </a:srgbClr>
              </a:solidFill>
              <a:prstDash val="solid"/>
              <a:round/>
            </a:ln>
          </p:spPr>
          <p:txBody>
            <a:bodyPr/>
            <a:lstStyle/>
            <a:p>
              <a:endParaRPr/>
            </a:p>
          </p:txBody>
        </p:sp>
        <p:sp>
          <p:nvSpPr>
            <p:cNvPr id="46" name="pl43"/>
            <p:cNvSpPr/>
            <p:nvPr/>
          </p:nvSpPr>
          <p:spPr>
            <a:xfrm>
              <a:off x="3198326" y="4083539"/>
              <a:ext cx="0" cy="9305"/>
            </a:xfrm>
            <a:custGeom>
              <a:avLst/>
              <a:gdLst/>
              <a:ahLst/>
              <a:cxnLst/>
              <a:rect l="0" t="0" r="0" b="0"/>
              <a:pathLst>
                <a:path h="9305">
                  <a:moveTo>
                    <a:pt x="0" y="0"/>
                  </a:moveTo>
                  <a:lnTo>
                    <a:pt x="0" y="9305"/>
                  </a:lnTo>
                </a:path>
              </a:pathLst>
            </a:custGeom>
            <a:ln w="13550" cap="flat">
              <a:solidFill>
                <a:srgbClr val="1E90FF">
                  <a:alpha val="100000"/>
                </a:srgbClr>
              </a:solidFill>
              <a:prstDash val="solid"/>
              <a:round/>
            </a:ln>
          </p:spPr>
          <p:txBody>
            <a:bodyPr/>
            <a:lstStyle/>
            <a:p>
              <a:endParaRPr/>
            </a:p>
          </p:txBody>
        </p:sp>
        <p:sp>
          <p:nvSpPr>
            <p:cNvPr id="47" name="pg44"/>
            <p:cNvSpPr/>
            <p:nvPr/>
          </p:nvSpPr>
          <p:spPr>
            <a:xfrm>
              <a:off x="3129970" y="4076727"/>
              <a:ext cx="136711" cy="6812"/>
            </a:xfrm>
            <a:custGeom>
              <a:avLst/>
              <a:gdLst/>
              <a:ahLst/>
              <a:cxnLst/>
              <a:rect l="0" t="0" r="0" b="0"/>
              <a:pathLst>
                <a:path w="136711" h="6812">
                  <a:moveTo>
                    <a:pt x="0" y="0"/>
                  </a:moveTo>
                  <a:lnTo>
                    <a:pt x="0" y="6812"/>
                  </a:lnTo>
                  <a:lnTo>
                    <a:pt x="136711" y="6812"/>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48" name="pl45"/>
            <p:cNvSpPr/>
            <p:nvPr/>
          </p:nvSpPr>
          <p:spPr>
            <a:xfrm>
              <a:off x="3129970" y="4081322"/>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49" name="pt46"/>
            <p:cNvSpPr/>
            <p:nvPr/>
          </p:nvSpPr>
          <p:spPr>
            <a:xfrm>
              <a:off x="3355783" y="3941739"/>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50" name="pl47"/>
            <p:cNvSpPr/>
            <p:nvPr/>
          </p:nvSpPr>
          <p:spPr>
            <a:xfrm>
              <a:off x="3380608" y="3967092"/>
              <a:ext cx="0" cy="7010"/>
            </a:xfrm>
            <a:custGeom>
              <a:avLst/>
              <a:gdLst/>
              <a:ahLst/>
              <a:cxnLst/>
              <a:rect l="0" t="0" r="0" b="0"/>
              <a:pathLst>
                <a:path h="7010">
                  <a:moveTo>
                    <a:pt x="0" y="7010"/>
                  </a:moveTo>
                  <a:lnTo>
                    <a:pt x="0" y="0"/>
                  </a:lnTo>
                </a:path>
              </a:pathLst>
            </a:custGeom>
            <a:ln w="13550" cap="flat">
              <a:solidFill>
                <a:srgbClr val="1E90FF">
                  <a:alpha val="100000"/>
                </a:srgbClr>
              </a:solidFill>
              <a:prstDash val="solid"/>
              <a:round/>
            </a:ln>
          </p:spPr>
          <p:txBody>
            <a:bodyPr/>
            <a:lstStyle/>
            <a:p>
              <a:endParaRPr/>
            </a:p>
          </p:txBody>
        </p:sp>
        <p:sp>
          <p:nvSpPr>
            <p:cNvPr id="51" name="pl48"/>
            <p:cNvSpPr/>
            <p:nvPr/>
          </p:nvSpPr>
          <p:spPr>
            <a:xfrm>
              <a:off x="3380608" y="3978789"/>
              <a:ext cx="0" cy="5825"/>
            </a:xfrm>
            <a:custGeom>
              <a:avLst/>
              <a:gdLst/>
              <a:ahLst/>
              <a:cxnLst/>
              <a:rect l="0" t="0" r="0" b="0"/>
              <a:pathLst>
                <a:path h="5825">
                  <a:moveTo>
                    <a:pt x="0" y="0"/>
                  </a:moveTo>
                  <a:lnTo>
                    <a:pt x="0" y="5825"/>
                  </a:lnTo>
                </a:path>
              </a:pathLst>
            </a:custGeom>
            <a:ln w="13550" cap="flat">
              <a:solidFill>
                <a:srgbClr val="1E90FF">
                  <a:alpha val="100000"/>
                </a:srgbClr>
              </a:solidFill>
              <a:prstDash val="solid"/>
              <a:round/>
            </a:ln>
          </p:spPr>
          <p:txBody>
            <a:bodyPr/>
            <a:lstStyle/>
            <a:p>
              <a:endParaRPr/>
            </a:p>
          </p:txBody>
        </p:sp>
        <p:sp>
          <p:nvSpPr>
            <p:cNvPr id="52" name="pg49"/>
            <p:cNvSpPr/>
            <p:nvPr/>
          </p:nvSpPr>
          <p:spPr>
            <a:xfrm>
              <a:off x="3312253" y="3974103"/>
              <a:ext cx="136711" cy="4685"/>
            </a:xfrm>
            <a:custGeom>
              <a:avLst/>
              <a:gdLst/>
              <a:ahLst/>
              <a:cxnLst/>
              <a:rect l="0" t="0" r="0" b="0"/>
              <a:pathLst>
                <a:path w="136711" h="4685">
                  <a:moveTo>
                    <a:pt x="0" y="0"/>
                  </a:moveTo>
                  <a:lnTo>
                    <a:pt x="0" y="4685"/>
                  </a:lnTo>
                  <a:lnTo>
                    <a:pt x="136711" y="4685"/>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53" name="pl50"/>
            <p:cNvSpPr/>
            <p:nvPr/>
          </p:nvSpPr>
          <p:spPr>
            <a:xfrm>
              <a:off x="3312253" y="3976700"/>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54" name="pt51"/>
            <p:cNvSpPr/>
            <p:nvPr/>
          </p:nvSpPr>
          <p:spPr>
            <a:xfrm>
              <a:off x="3538065" y="3799931"/>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55" name="pt52"/>
            <p:cNvSpPr/>
            <p:nvPr/>
          </p:nvSpPr>
          <p:spPr>
            <a:xfrm>
              <a:off x="3538065" y="3830304"/>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56" name="pl53"/>
            <p:cNvSpPr/>
            <p:nvPr/>
          </p:nvSpPr>
          <p:spPr>
            <a:xfrm>
              <a:off x="3562891" y="3831503"/>
              <a:ext cx="0" cy="3337"/>
            </a:xfrm>
            <a:custGeom>
              <a:avLst/>
              <a:gdLst/>
              <a:ahLst/>
              <a:cxnLst/>
              <a:rect l="0" t="0" r="0" b="0"/>
              <a:pathLst>
                <a:path h="3337">
                  <a:moveTo>
                    <a:pt x="0" y="3337"/>
                  </a:moveTo>
                  <a:lnTo>
                    <a:pt x="0" y="0"/>
                  </a:lnTo>
                </a:path>
              </a:pathLst>
            </a:custGeom>
            <a:ln w="13550" cap="flat">
              <a:solidFill>
                <a:srgbClr val="1E90FF">
                  <a:alpha val="100000"/>
                </a:srgbClr>
              </a:solidFill>
              <a:prstDash val="solid"/>
              <a:round/>
            </a:ln>
          </p:spPr>
          <p:txBody>
            <a:bodyPr/>
            <a:lstStyle/>
            <a:p>
              <a:endParaRPr/>
            </a:p>
          </p:txBody>
        </p:sp>
        <p:sp>
          <p:nvSpPr>
            <p:cNvPr id="57" name="pl54"/>
            <p:cNvSpPr/>
            <p:nvPr/>
          </p:nvSpPr>
          <p:spPr>
            <a:xfrm>
              <a:off x="3562891" y="3840615"/>
              <a:ext cx="0" cy="7589"/>
            </a:xfrm>
            <a:custGeom>
              <a:avLst/>
              <a:gdLst/>
              <a:ahLst/>
              <a:cxnLst/>
              <a:rect l="0" t="0" r="0" b="0"/>
              <a:pathLst>
                <a:path h="7589">
                  <a:moveTo>
                    <a:pt x="0" y="0"/>
                  </a:moveTo>
                  <a:lnTo>
                    <a:pt x="0" y="7589"/>
                  </a:lnTo>
                </a:path>
              </a:pathLst>
            </a:custGeom>
            <a:ln w="13550" cap="flat">
              <a:solidFill>
                <a:srgbClr val="1E90FF">
                  <a:alpha val="100000"/>
                </a:srgbClr>
              </a:solidFill>
              <a:prstDash val="solid"/>
              <a:round/>
            </a:ln>
          </p:spPr>
          <p:txBody>
            <a:bodyPr/>
            <a:lstStyle/>
            <a:p>
              <a:endParaRPr/>
            </a:p>
          </p:txBody>
        </p:sp>
        <p:sp>
          <p:nvSpPr>
            <p:cNvPr id="58" name="pg55"/>
            <p:cNvSpPr/>
            <p:nvPr/>
          </p:nvSpPr>
          <p:spPr>
            <a:xfrm>
              <a:off x="3494535" y="3834841"/>
              <a:ext cx="136711" cy="5773"/>
            </a:xfrm>
            <a:custGeom>
              <a:avLst/>
              <a:gdLst/>
              <a:ahLst/>
              <a:cxnLst/>
              <a:rect l="0" t="0" r="0" b="0"/>
              <a:pathLst>
                <a:path w="136711" h="5773">
                  <a:moveTo>
                    <a:pt x="0" y="0"/>
                  </a:moveTo>
                  <a:lnTo>
                    <a:pt x="0" y="5773"/>
                  </a:lnTo>
                  <a:lnTo>
                    <a:pt x="136711" y="5773"/>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59" name="pl56"/>
            <p:cNvSpPr/>
            <p:nvPr/>
          </p:nvSpPr>
          <p:spPr>
            <a:xfrm>
              <a:off x="3494535" y="3838380"/>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60" name="pl57"/>
            <p:cNvSpPr/>
            <p:nvPr/>
          </p:nvSpPr>
          <p:spPr>
            <a:xfrm>
              <a:off x="3745174" y="3691361"/>
              <a:ext cx="0" cy="5388"/>
            </a:xfrm>
            <a:custGeom>
              <a:avLst/>
              <a:gdLst/>
              <a:ahLst/>
              <a:cxnLst/>
              <a:rect l="0" t="0" r="0" b="0"/>
              <a:pathLst>
                <a:path h="5388">
                  <a:moveTo>
                    <a:pt x="0" y="5388"/>
                  </a:moveTo>
                  <a:lnTo>
                    <a:pt x="0" y="0"/>
                  </a:lnTo>
                </a:path>
              </a:pathLst>
            </a:custGeom>
            <a:ln w="13550" cap="flat">
              <a:solidFill>
                <a:srgbClr val="1E90FF">
                  <a:alpha val="100000"/>
                </a:srgbClr>
              </a:solidFill>
              <a:prstDash val="solid"/>
              <a:round/>
            </a:ln>
          </p:spPr>
          <p:txBody>
            <a:bodyPr/>
            <a:lstStyle/>
            <a:p>
              <a:endParaRPr/>
            </a:p>
          </p:txBody>
        </p:sp>
        <p:sp>
          <p:nvSpPr>
            <p:cNvPr id="61" name="pl58"/>
            <p:cNvSpPr/>
            <p:nvPr/>
          </p:nvSpPr>
          <p:spPr>
            <a:xfrm>
              <a:off x="3745174" y="3708847"/>
              <a:ext cx="0" cy="8902"/>
            </a:xfrm>
            <a:custGeom>
              <a:avLst/>
              <a:gdLst/>
              <a:ahLst/>
              <a:cxnLst/>
              <a:rect l="0" t="0" r="0" b="0"/>
              <a:pathLst>
                <a:path h="8902">
                  <a:moveTo>
                    <a:pt x="0" y="0"/>
                  </a:moveTo>
                  <a:lnTo>
                    <a:pt x="0" y="8902"/>
                  </a:lnTo>
                </a:path>
              </a:pathLst>
            </a:custGeom>
            <a:ln w="13550" cap="flat">
              <a:solidFill>
                <a:srgbClr val="1E90FF">
                  <a:alpha val="100000"/>
                </a:srgbClr>
              </a:solidFill>
              <a:prstDash val="solid"/>
              <a:round/>
            </a:ln>
          </p:spPr>
          <p:txBody>
            <a:bodyPr/>
            <a:lstStyle/>
            <a:p>
              <a:endParaRPr/>
            </a:p>
          </p:txBody>
        </p:sp>
        <p:sp>
          <p:nvSpPr>
            <p:cNvPr id="62" name="pg59"/>
            <p:cNvSpPr/>
            <p:nvPr/>
          </p:nvSpPr>
          <p:spPr>
            <a:xfrm>
              <a:off x="3676818" y="3696750"/>
              <a:ext cx="136711" cy="12096"/>
            </a:xfrm>
            <a:custGeom>
              <a:avLst/>
              <a:gdLst/>
              <a:ahLst/>
              <a:cxnLst/>
              <a:rect l="0" t="0" r="0" b="0"/>
              <a:pathLst>
                <a:path w="136711" h="12096">
                  <a:moveTo>
                    <a:pt x="0" y="0"/>
                  </a:moveTo>
                  <a:lnTo>
                    <a:pt x="0" y="12096"/>
                  </a:lnTo>
                  <a:lnTo>
                    <a:pt x="136711" y="12096"/>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63" name="pl60"/>
            <p:cNvSpPr/>
            <p:nvPr/>
          </p:nvSpPr>
          <p:spPr>
            <a:xfrm>
              <a:off x="3676818" y="370078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64" name="pl61"/>
            <p:cNvSpPr/>
            <p:nvPr/>
          </p:nvSpPr>
          <p:spPr>
            <a:xfrm>
              <a:off x="3927456" y="3521668"/>
              <a:ext cx="0" cy="5572"/>
            </a:xfrm>
            <a:custGeom>
              <a:avLst/>
              <a:gdLst/>
              <a:ahLst/>
              <a:cxnLst/>
              <a:rect l="0" t="0" r="0" b="0"/>
              <a:pathLst>
                <a:path h="5572">
                  <a:moveTo>
                    <a:pt x="0" y="5572"/>
                  </a:moveTo>
                  <a:lnTo>
                    <a:pt x="0" y="0"/>
                  </a:lnTo>
                </a:path>
              </a:pathLst>
            </a:custGeom>
            <a:ln w="13550" cap="flat">
              <a:solidFill>
                <a:srgbClr val="1E90FF">
                  <a:alpha val="100000"/>
                </a:srgbClr>
              </a:solidFill>
              <a:prstDash val="solid"/>
              <a:round/>
            </a:ln>
          </p:spPr>
          <p:txBody>
            <a:bodyPr/>
            <a:lstStyle/>
            <a:p>
              <a:endParaRPr/>
            </a:p>
          </p:txBody>
        </p:sp>
        <p:sp>
          <p:nvSpPr>
            <p:cNvPr id="65" name="pl62"/>
            <p:cNvSpPr/>
            <p:nvPr/>
          </p:nvSpPr>
          <p:spPr>
            <a:xfrm>
              <a:off x="3927456" y="3548570"/>
              <a:ext cx="0" cy="6606"/>
            </a:xfrm>
            <a:custGeom>
              <a:avLst/>
              <a:gdLst/>
              <a:ahLst/>
              <a:cxnLst/>
              <a:rect l="0" t="0" r="0" b="0"/>
              <a:pathLst>
                <a:path h="6606">
                  <a:moveTo>
                    <a:pt x="0" y="0"/>
                  </a:moveTo>
                  <a:lnTo>
                    <a:pt x="0" y="6606"/>
                  </a:lnTo>
                </a:path>
              </a:pathLst>
            </a:custGeom>
            <a:ln w="13550" cap="flat">
              <a:solidFill>
                <a:srgbClr val="1E90FF">
                  <a:alpha val="100000"/>
                </a:srgbClr>
              </a:solidFill>
              <a:prstDash val="solid"/>
              <a:round/>
            </a:ln>
          </p:spPr>
          <p:txBody>
            <a:bodyPr/>
            <a:lstStyle/>
            <a:p>
              <a:endParaRPr/>
            </a:p>
          </p:txBody>
        </p:sp>
        <p:sp>
          <p:nvSpPr>
            <p:cNvPr id="66" name="pg63"/>
            <p:cNvSpPr/>
            <p:nvPr/>
          </p:nvSpPr>
          <p:spPr>
            <a:xfrm>
              <a:off x="3859100" y="3527240"/>
              <a:ext cx="136711" cy="21329"/>
            </a:xfrm>
            <a:custGeom>
              <a:avLst/>
              <a:gdLst/>
              <a:ahLst/>
              <a:cxnLst/>
              <a:rect l="0" t="0" r="0" b="0"/>
              <a:pathLst>
                <a:path w="136711" h="21329">
                  <a:moveTo>
                    <a:pt x="0" y="0"/>
                  </a:moveTo>
                  <a:lnTo>
                    <a:pt x="0" y="21329"/>
                  </a:lnTo>
                  <a:lnTo>
                    <a:pt x="136711" y="21329"/>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67" name="pl64"/>
            <p:cNvSpPr/>
            <p:nvPr/>
          </p:nvSpPr>
          <p:spPr>
            <a:xfrm>
              <a:off x="3859100" y="3536210"/>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68" name="pl65"/>
            <p:cNvSpPr/>
            <p:nvPr/>
          </p:nvSpPr>
          <p:spPr>
            <a:xfrm>
              <a:off x="4109739" y="3361321"/>
              <a:ext cx="0" cy="2079"/>
            </a:xfrm>
            <a:custGeom>
              <a:avLst/>
              <a:gdLst/>
              <a:ahLst/>
              <a:cxnLst/>
              <a:rect l="0" t="0" r="0" b="0"/>
              <a:pathLst>
                <a:path h="2079">
                  <a:moveTo>
                    <a:pt x="0" y="2079"/>
                  </a:moveTo>
                  <a:lnTo>
                    <a:pt x="0" y="0"/>
                  </a:lnTo>
                </a:path>
              </a:pathLst>
            </a:custGeom>
            <a:ln w="13550" cap="flat">
              <a:solidFill>
                <a:srgbClr val="1E90FF">
                  <a:alpha val="100000"/>
                </a:srgbClr>
              </a:solidFill>
              <a:prstDash val="solid"/>
              <a:round/>
            </a:ln>
          </p:spPr>
          <p:txBody>
            <a:bodyPr/>
            <a:lstStyle/>
            <a:p>
              <a:endParaRPr/>
            </a:p>
          </p:txBody>
        </p:sp>
        <p:sp>
          <p:nvSpPr>
            <p:cNvPr id="69" name="pl66"/>
            <p:cNvSpPr/>
            <p:nvPr/>
          </p:nvSpPr>
          <p:spPr>
            <a:xfrm>
              <a:off x="4109739" y="3375042"/>
              <a:ext cx="0" cy="13736"/>
            </a:xfrm>
            <a:custGeom>
              <a:avLst/>
              <a:gdLst/>
              <a:ahLst/>
              <a:cxnLst/>
              <a:rect l="0" t="0" r="0" b="0"/>
              <a:pathLst>
                <a:path h="13736">
                  <a:moveTo>
                    <a:pt x="0" y="0"/>
                  </a:moveTo>
                  <a:lnTo>
                    <a:pt x="0" y="13736"/>
                  </a:lnTo>
                </a:path>
              </a:pathLst>
            </a:custGeom>
            <a:ln w="13550" cap="flat">
              <a:solidFill>
                <a:srgbClr val="1E90FF">
                  <a:alpha val="100000"/>
                </a:srgbClr>
              </a:solidFill>
              <a:prstDash val="solid"/>
              <a:round/>
            </a:ln>
          </p:spPr>
          <p:txBody>
            <a:bodyPr/>
            <a:lstStyle/>
            <a:p>
              <a:endParaRPr/>
            </a:p>
          </p:txBody>
        </p:sp>
        <p:sp>
          <p:nvSpPr>
            <p:cNvPr id="70" name="pg67"/>
            <p:cNvSpPr/>
            <p:nvPr/>
          </p:nvSpPr>
          <p:spPr>
            <a:xfrm>
              <a:off x="4041383" y="3363401"/>
              <a:ext cx="136711" cy="11641"/>
            </a:xfrm>
            <a:custGeom>
              <a:avLst/>
              <a:gdLst/>
              <a:ahLst/>
              <a:cxnLst/>
              <a:rect l="0" t="0" r="0" b="0"/>
              <a:pathLst>
                <a:path w="136711" h="11641">
                  <a:moveTo>
                    <a:pt x="0" y="0"/>
                  </a:moveTo>
                  <a:lnTo>
                    <a:pt x="0" y="11641"/>
                  </a:lnTo>
                  <a:lnTo>
                    <a:pt x="136711" y="11641"/>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71" name="pl68"/>
            <p:cNvSpPr/>
            <p:nvPr/>
          </p:nvSpPr>
          <p:spPr>
            <a:xfrm>
              <a:off x="4041383" y="3367790"/>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72" name="pl69"/>
            <p:cNvSpPr/>
            <p:nvPr/>
          </p:nvSpPr>
          <p:spPr>
            <a:xfrm>
              <a:off x="4292021" y="3180567"/>
              <a:ext cx="0" cy="5723"/>
            </a:xfrm>
            <a:custGeom>
              <a:avLst/>
              <a:gdLst/>
              <a:ahLst/>
              <a:cxnLst/>
              <a:rect l="0" t="0" r="0" b="0"/>
              <a:pathLst>
                <a:path h="5723">
                  <a:moveTo>
                    <a:pt x="0" y="5723"/>
                  </a:moveTo>
                  <a:lnTo>
                    <a:pt x="0" y="0"/>
                  </a:lnTo>
                </a:path>
              </a:pathLst>
            </a:custGeom>
            <a:ln w="13550" cap="flat">
              <a:solidFill>
                <a:srgbClr val="1E90FF">
                  <a:alpha val="100000"/>
                </a:srgbClr>
              </a:solidFill>
              <a:prstDash val="solid"/>
              <a:round/>
            </a:ln>
          </p:spPr>
          <p:txBody>
            <a:bodyPr/>
            <a:lstStyle/>
            <a:p>
              <a:endParaRPr/>
            </a:p>
          </p:txBody>
        </p:sp>
        <p:sp>
          <p:nvSpPr>
            <p:cNvPr id="73" name="pl70"/>
            <p:cNvSpPr/>
            <p:nvPr/>
          </p:nvSpPr>
          <p:spPr>
            <a:xfrm>
              <a:off x="4292021" y="3205103"/>
              <a:ext cx="0" cy="22922"/>
            </a:xfrm>
            <a:custGeom>
              <a:avLst/>
              <a:gdLst/>
              <a:ahLst/>
              <a:cxnLst/>
              <a:rect l="0" t="0" r="0" b="0"/>
              <a:pathLst>
                <a:path h="22922">
                  <a:moveTo>
                    <a:pt x="0" y="0"/>
                  </a:moveTo>
                  <a:lnTo>
                    <a:pt x="0" y="22922"/>
                  </a:lnTo>
                </a:path>
              </a:pathLst>
            </a:custGeom>
            <a:ln w="13550" cap="flat">
              <a:solidFill>
                <a:srgbClr val="1E90FF">
                  <a:alpha val="100000"/>
                </a:srgbClr>
              </a:solidFill>
              <a:prstDash val="solid"/>
              <a:round/>
            </a:ln>
          </p:spPr>
          <p:txBody>
            <a:bodyPr/>
            <a:lstStyle/>
            <a:p>
              <a:endParaRPr/>
            </a:p>
          </p:txBody>
        </p:sp>
        <p:sp>
          <p:nvSpPr>
            <p:cNvPr id="74" name="pg71"/>
            <p:cNvSpPr/>
            <p:nvPr/>
          </p:nvSpPr>
          <p:spPr>
            <a:xfrm>
              <a:off x="4223665" y="3186291"/>
              <a:ext cx="136711" cy="18811"/>
            </a:xfrm>
            <a:custGeom>
              <a:avLst/>
              <a:gdLst/>
              <a:ahLst/>
              <a:cxnLst/>
              <a:rect l="0" t="0" r="0" b="0"/>
              <a:pathLst>
                <a:path w="136711" h="18811">
                  <a:moveTo>
                    <a:pt x="0" y="0"/>
                  </a:moveTo>
                  <a:lnTo>
                    <a:pt x="0" y="18811"/>
                  </a:lnTo>
                  <a:lnTo>
                    <a:pt x="136711" y="18811"/>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75" name="pl72"/>
            <p:cNvSpPr/>
            <p:nvPr/>
          </p:nvSpPr>
          <p:spPr>
            <a:xfrm>
              <a:off x="4223665" y="319197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76" name="rc73"/>
            <p:cNvSpPr/>
            <p:nvPr/>
          </p:nvSpPr>
          <p:spPr>
            <a:xfrm>
              <a:off x="4527943" y="3118022"/>
              <a:ext cx="2155491" cy="1375992"/>
            </a:xfrm>
            <a:prstGeom prst="rect">
              <a:avLst/>
            </a:prstGeom>
            <a:solidFill>
              <a:srgbClr val="EBEBEB">
                <a:alpha val="100000"/>
              </a:srgbClr>
            </a:solidFill>
          </p:spPr>
          <p:txBody>
            <a:bodyPr/>
            <a:lstStyle/>
            <a:p>
              <a:endParaRPr/>
            </a:p>
          </p:txBody>
        </p:sp>
        <p:sp>
          <p:nvSpPr>
            <p:cNvPr id="77" name="pl74"/>
            <p:cNvSpPr/>
            <p:nvPr/>
          </p:nvSpPr>
          <p:spPr>
            <a:xfrm>
              <a:off x="4527943" y="443424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78" name="pl75"/>
            <p:cNvSpPr/>
            <p:nvPr/>
          </p:nvSpPr>
          <p:spPr>
            <a:xfrm>
              <a:off x="4527943" y="412566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79" name="pl76"/>
            <p:cNvSpPr/>
            <p:nvPr/>
          </p:nvSpPr>
          <p:spPr>
            <a:xfrm>
              <a:off x="4527943" y="381708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80" name="pl77"/>
            <p:cNvSpPr/>
            <p:nvPr/>
          </p:nvSpPr>
          <p:spPr>
            <a:xfrm>
              <a:off x="4527943" y="350850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81" name="pl78"/>
            <p:cNvSpPr/>
            <p:nvPr/>
          </p:nvSpPr>
          <p:spPr>
            <a:xfrm>
              <a:off x="4527943" y="319992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82" name="pl79"/>
            <p:cNvSpPr/>
            <p:nvPr/>
          </p:nvSpPr>
          <p:spPr>
            <a:xfrm>
              <a:off x="469427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3" name="pl80"/>
            <p:cNvSpPr/>
            <p:nvPr/>
          </p:nvSpPr>
          <p:spPr>
            <a:xfrm>
              <a:off x="505884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4" name="pl81"/>
            <p:cNvSpPr/>
            <p:nvPr/>
          </p:nvSpPr>
          <p:spPr>
            <a:xfrm>
              <a:off x="542340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5" name="pl82"/>
            <p:cNvSpPr/>
            <p:nvPr/>
          </p:nvSpPr>
          <p:spPr>
            <a:xfrm>
              <a:off x="578797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6" name="pl83"/>
            <p:cNvSpPr/>
            <p:nvPr/>
          </p:nvSpPr>
          <p:spPr>
            <a:xfrm>
              <a:off x="615253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7" name="pl84"/>
            <p:cNvSpPr/>
            <p:nvPr/>
          </p:nvSpPr>
          <p:spPr>
            <a:xfrm>
              <a:off x="651710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8" name="pl85"/>
            <p:cNvSpPr/>
            <p:nvPr/>
          </p:nvSpPr>
          <p:spPr>
            <a:xfrm>
              <a:off x="4527943" y="427995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89" name="pl86"/>
            <p:cNvSpPr/>
            <p:nvPr/>
          </p:nvSpPr>
          <p:spPr>
            <a:xfrm>
              <a:off x="4527943" y="397137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90" name="pl87"/>
            <p:cNvSpPr/>
            <p:nvPr/>
          </p:nvSpPr>
          <p:spPr>
            <a:xfrm>
              <a:off x="4527943" y="366279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91" name="pl88"/>
            <p:cNvSpPr/>
            <p:nvPr/>
          </p:nvSpPr>
          <p:spPr>
            <a:xfrm>
              <a:off x="4527943" y="335421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92" name="pl89"/>
            <p:cNvSpPr/>
            <p:nvPr/>
          </p:nvSpPr>
          <p:spPr>
            <a:xfrm>
              <a:off x="487655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93" name="pl90"/>
            <p:cNvSpPr/>
            <p:nvPr/>
          </p:nvSpPr>
          <p:spPr>
            <a:xfrm>
              <a:off x="5241124"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94" name="pl91"/>
            <p:cNvSpPr/>
            <p:nvPr/>
          </p:nvSpPr>
          <p:spPr>
            <a:xfrm>
              <a:off x="560568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95" name="pl92"/>
            <p:cNvSpPr/>
            <p:nvPr/>
          </p:nvSpPr>
          <p:spPr>
            <a:xfrm>
              <a:off x="5970254"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96" name="pl93"/>
            <p:cNvSpPr/>
            <p:nvPr/>
          </p:nvSpPr>
          <p:spPr>
            <a:xfrm>
              <a:off x="633481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97" name="pl94"/>
            <p:cNvSpPr/>
            <p:nvPr/>
          </p:nvSpPr>
          <p:spPr>
            <a:xfrm>
              <a:off x="4694276" y="4264303"/>
              <a:ext cx="0" cy="2326"/>
            </a:xfrm>
            <a:custGeom>
              <a:avLst/>
              <a:gdLst/>
              <a:ahLst/>
              <a:cxnLst/>
              <a:rect l="0" t="0" r="0" b="0"/>
              <a:pathLst>
                <a:path h="2326">
                  <a:moveTo>
                    <a:pt x="0" y="2326"/>
                  </a:moveTo>
                  <a:lnTo>
                    <a:pt x="0" y="0"/>
                  </a:lnTo>
                </a:path>
              </a:pathLst>
            </a:custGeom>
            <a:ln w="13550" cap="flat">
              <a:solidFill>
                <a:srgbClr val="1E90FF">
                  <a:alpha val="100000"/>
                </a:srgbClr>
              </a:solidFill>
              <a:prstDash val="solid"/>
              <a:round/>
            </a:ln>
          </p:spPr>
          <p:txBody>
            <a:bodyPr/>
            <a:lstStyle/>
            <a:p>
              <a:endParaRPr/>
            </a:p>
          </p:txBody>
        </p:sp>
        <p:sp>
          <p:nvSpPr>
            <p:cNvPr id="98" name="pl95"/>
            <p:cNvSpPr/>
            <p:nvPr/>
          </p:nvSpPr>
          <p:spPr>
            <a:xfrm>
              <a:off x="4694276" y="4269761"/>
              <a:ext cx="0" cy="4605"/>
            </a:xfrm>
            <a:custGeom>
              <a:avLst/>
              <a:gdLst/>
              <a:ahLst/>
              <a:cxnLst/>
              <a:rect l="0" t="0" r="0" b="0"/>
              <a:pathLst>
                <a:path h="4605">
                  <a:moveTo>
                    <a:pt x="0" y="0"/>
                  </a:moveTo>
                  <a:lnTo>
                    <a:pt x="0" y="4605"/>
                  </a:lnTo>
                </a:path>
              </a:pathLst>
            </a:custGeom>
            <a:ln w="13550" cap="flat">
              <a:solidFill>
                <a:srgbClr val="1E90FF">
                  <a:alpha val="100000"/>
                </a:srgbClr>
              </a:solidFill>
              <a:prstDash val="solid"/>
              <a:round/>
            </a:ln>
          </p:spPr>
          <p:txBody>
            <a:bodyPr/>
            <a:lstStyle/>
            <a:p>
              <a:endParaRPr/>
            </a:p>
          </p:txBody>
        </p:sp>
        <p:sp>
          <p:nvSpPr>
            <p:cNvPr id="99" name="pg96"/>
            <p:cNvSpPr/>
            <p:nvPr/>
          </p:nvSpPr>
          <p:spPr>
            <a:xfrm>
              <a:off x="4625920" y="4266630"/>
              <a:ext cx="136711" cy="3131"/>
            </a:xfrm>
            <a:custGeom>
              <a:avLst/>
              <a:gdLst/>
              <a:ahLst/>
              <a:cxnLst/>
              <a:rect l="0" t="0" r="0" b="0"/>
              <a:pathLst>
                <a:path w="136711" h="3131">
                  <a:moveTo>
                    <a:pt x="0" y="0"/>
                  </a:moveTo>
                  <a:lnTo>
                    <a:pt x="0" y="3131"/>
                  </a:lnTo>
                  <a:lnTo>
                    <a:pt x="136711" y="3131"/>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00" name="pl97"/>
            <p:cNvSpPr/>
            <p:nvPr/>
          </p:nvSpPr>
          <p:spPr>
            <a:xfrm>
              <a:off x="4625920" y="426804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01" name="pl98"/>
            <p:cNvSpPr/>
            <p:nvPr/>
          </p:nvSpPr>
          <p:spPr>
            <a:xfrm>
              <a:off x="4876559" y="4195789"/>
              <a:ext cx="0" cy="2523"/>
            </a:xfrm>
            <a:custGeom>
              <a:avLst/>
              <a:gdLst/>
              <a:ahLst/>
              <a:cxnLst/>
              <a:rect l="0" t="0" r="0" b="0"/>
              <a:pathLst>
                <a:path h="2523">
                  <a:moveTo>
                    <a:pt x="0" y="2523"/>
                  </a:moveTo>
                  <a:lnTo>
                    <a:pt x="0" y="0"/>
                  </a:lnTo>
                </a:path>
              </a:pathLst>
            </a:custGeom>
            <a:ln w="13550" cap="flat">
              <a:solidFill>
                <a:srgbClr val="1E90FF">
                  <a:alpha val="100000"/>
                </a:srgbClr>
              </a:solidFill>
              <a:prstDash val="solid"/>
              <a:round/>
            </a:ln>
          </p:spPr>
          <p:txBody>
            <a:bodyPr/>
            <a:lstStyle/>
            <a:p>
              <a:endParaRPr/>
            </a:p>
          </p:txBody>
        </p:sp>
        <p:sp>
          <p:nvSpPr>
            <p:cNvPr id="102" name="pl99"/>
            <p:cNvSpPr/>
            <p:nvPr/>
          </p:nvSpPr>
          <p:spPr>
            <a:xfrm>
              <a:off x="4876559" y="4203857"/>
              <a:ext cx="0" cy="1309"/>
            </a:xfrm>
            <a:custGeom>
              <a:avLst/>
              <a:gdLst/>
              <a:ahLst/>
              <a:cxnLst/>
              <a:rect l="0" t="0" r="0" b="0"/>
              <a:pathLst>
                <a:path h="1309">
                  <a:moveTo>
                    <a:pt x="0" y="0"/>
                  </a:moveTo>
                  <a:lnTo>
                    <a:pt x="0" y="1309"/>
                  </a:lnTo>
                </a:path>
              </a:pathLst>
            </a:custGeom>
            <a:ln w="13550" cap="flat">
              <a:solidFill>
                <a:srgbClr val="1E90FF">
                  <a:alpha val="100000"/>
                </a:srgbClr>
              </a:solidFill>
              <a:prstDash val="solid"/>
              <a:round/>
            </a:ln>
          </p:spPr>
          <p:txBody>
            <a:bodyPr/>
            <a:lstStyle/>
            <a:p>
              <a:endParaRPr/>
            </a:p>
          </p:txBody>
        </p:sp>
        <p:sp>
          <p:nvSpPr>
            <p:cNvPr id="103" name="pg100"/>
            <p:cNvSpPr/>
            <p:nvPr/>
          </p:nvSpPr>
          <p:spPr>
            <a:xfrm>
              <a:off x="4808203" y="4198313"/>
              <a:ext cx="136711" cy="5543"/>
            </a:xfrm>
            <a:custGeom>
              <a:avLst/>
              <a:gdLst/>
              <a:ahLst/>
              <a:cxnLst/>
              <a:rect l="0" t="0" r="0" b="0"/>
              <a:pathLst>
                <a:path w="136711" h="5543">
                  <a:moveTo>
                    <a:pt x="0" y="0"/>
                  </a:moveTo>
                  <a:lnTo>
                    <a:pt x="0" y="5543"/>
                  </a:lnTo>
                  <a:lnTo>
                    <a:pt x="136711" y="5543"/>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04" name="pl101"/>
            <p:cNvSpPr/>
            <p:nvPr/>
          </p:nvSpPr>
          <p:spPr>
            <a:xfrm>
              <a:off x="4808203" y="4200148"/>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05" name="pl102"/>
            <p:cNvSpPr/>
            <p:nvPr/>
          </p:nvSpPr>
          <p:spPr>
            <a:xfrm>
              <a:off x="5058841" y="4126604"/>
              <a:ext cx="0" cy="5910"/>
            </a:xfrm>
            <a:custGeom>
              <a:avLst/>
              <a:gdLst/>
              <a:ahLst/>
              <a:cxnLst/>
              <a:rect l="0" t="0" r="0" b="0"/>
              <a:pathLst>
                <a:path h="5910">
                  <a:moveTo>
                    <a:pt x="0" y="5910"/>
                  </a:moveTo>
                  <a:lnTo>
                    <a:pt x="0" y="0"/>
                  </a:lnTo>
                </a:path>
              </a:pathLst>
            </a:custGeom>
            <a:ln w="13550" cap="flat">
              <a:solidFill>
                <a:srgbClr val="1E90FF">
                  <a:alpha val="100000"/>
                </a:srgbClr>
              </a:solidFill>
              <a:prstDash val="solid"/>
              <a:round/>
            </a:ln>
          </p:spPr>
          <p:txBody>
            <a:bodyPr/>
            <a:lstStyle/>
            <a:p>
              <a:endParaRPr/>
            </a:p>
          </p:txBody>
        </p:sp>
        <p:sp>
          <p:nvSpPr>
            <p:cNvPr id="106" name="pl103"/>
            <p:cNvSpPr/>
            <p:nvPr/>
          </p:nvSpPr>
          <p:spPr>
            <a:xfrm>
              <a:off x="5058841" y="4140143"/>
              <a:ext cx="0" cy="2190"/>
            </a:xfrm>
            <a:custGeom>
              <a:avLst/>
              <a:gdLst/>
              <a:ahLst/>
              <a:cxnLst/>
              <a:rect l="0" t="0" r="0" b="0"/>
              <a:pathLst>
                <a:path h="2190">
                  <a:moveTo>
                    <a:pt x="0" y="0"/>
                  </a:moveTo>
                  <a:lnTo>
                    <a:pt x="0" y="2190"/>
                  </a:lnTo>
                </a:path>
              </a:pathLst>
            </a:custGeom>
            <a:ln w="13550" cap="flat">
              <a:solidFill>
                <a:srgbClr val="1E90FF">
                  <a:alpha val="100000"/>
                </a:srgbClr>
              </a:solidFill>
              <a:prstDash val="solid"/>
              <a:round/>
            </a:ln>
          </p:spPr>
          <p:txBody>
            <a:bodyPr/>
            <a:lstStyle/>
            <a:p>
              <a:endParaRPr/>
            </a:p>
          </p:txBody>
        </p:sp>
        <p:sp>
          <p:nvSpPr>
            <p:cNvPr id="107" name="pg104"/>
            <p:cNvSpPr/>
            <p:nvPr/>
          </p:nvSpPr>
          <p:spPr>
            <a:xfrm>
              <a:off x="4990485" y="4132514"/>
              <a:ext cx="136711" cy="7628"/>
            </a:xfrm>
            <a:custGeom>
              <a:avLst/>
              <a:gdLst/>
              <a:ahLst/>
              <a:cxnLst/>
              <a:rect l="0" t="0" r="0" b="0"/>
              <a:pathLst>
                <a:path w="136711" h="7628">
                  <a:moveTo>
                    <a:pt x="0" y="0"/>
                  </a:moveTo>
                  <a:lnTo>
                    <a:pt x="0" y="7628"/>
                  </a:lnTo>
                  <a:lnTo>
                    <a:pt x="136711" y="762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08" name="pl105"/>
            <p:cNvSpPr/>
            <p:nvPr/>
          </p:nvSpPr>
          <p:spPr>
            <a:xfrm>
              <a:off x="4990485" y="4134878"/>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09" name="pl106"/>
            <p:cNvSpPr/>
            <p:nvPr/>
          </p:nvSpPr>
          <p:spPr>
            <a:xfrm>
              <a:off x="5241124" y="4075165"/>
              <a:ext cx="0" cy="2053"/>
            </a:xfrm>
            <a:custGeom>
              <a:avLst/>
              <a:gdLst/>
              <a:ahLst/>
              <a:cxnLst/>
              <a:rect l="0" t="0" r="0" b="0"/>
              <a:pathLst>
                <a:path h="2053">
                  <a:moveTo>
                    <a:pt x="0" y="2053"/>
                  </a:moveTo>
                  <a:lnTo>
                    <a:pt x="0" y="0"/>
                  </a:lnTo>
                </a:path>
              </a:pathLst>
            </a:custGeom>
            <a:ln w="13550" cap="flat">
              <a:solidFill>
                <a:srgbClr val="1E90FF">
                  <a:alpha val="100000"/>
                </a:srgbClr>
              </a:solidFill>
              <a:prstDash val="solid"/>
              <a:round/>
            </a:ln>
          </p:spPr>
          <p:txBody>
            <a:bodyPr/>
            <a:lstStyle/>
            <a:p>
              <a:endParaRPr/>
            </a:p>
          </p:txBody>
        </p:sp>
        <p:sp>
          <p:nvSpPr>
            <p:cNvPr id="110" name="pl107"/>
            <p:cNvSpPr/>
            <p:nvPr/>
          </p:nvSpPr>
          <p:spPr>
            <a:xfrm>
              <a:off x="5241124" y="4085494"/>
              <a:ext cx="0" cy="1885"/>
            </a:xfrm>
            <a:custGeom>
              <a:avLst/>
              <a:gdLst/>
              <a:ahLst/>
              <a:cxnLst/>
              <a:rect l="0" t="0" r="0" b="0"/>
              <a:pathLst>
                <a:path h="1885">
                  <a:moveTo>
                    <a:pt x="0" y="0"/>
                  </a:moveTo>
                  <a:lnTo>
                    <a:pt x="0" y="1885"/>
                  </a:lnTo>
                </a:path>
              </a:pathLst>
            </a:custGeom>
            <a:ln w="13550" cap="flat">
              <a:solidFill>
                <a:srgbClr val="1E90FF">
                  <a:alpha val="100000"/>
                </a:srgbClr>
              </a:solidFill>
              <a:prstDash val="solid"/>
              <a:round/>
            </a:ln>
          </p:spPr>
          <p:txBody>
            <a:bodyPr/>
            <a:lstStyle/>
            <a:p>
              <a:endParaRPr/>
            </a:p>
          </p:txBody>
        </p:sp>
        <p:sp>
          <p:nvSpPr>
            <p:cNvPr id="111" name="pg108"/>
            <p:cNvSpPr/>
            <p:nvPr/>
          </p:nvSpPr>
          <p:spPr>
            <a:xfrm>
              <a:off x="5172768" y="4077218"/>
              <a:ext cx="136711" cy="8276"/>
            </a:xfrm>
            <a:custGeom>
              <a:avLst/>
              <a:gdLst/>
              <a:ahLst/>
              <a:cxnLst/>
              <a:rect l="0" t="0" r="0" b="0"/>
              <a:pathLst>
                <a:path w="136711" h="8276">
                  <a:moveTo>
                    <a:pt x="0" y="0"/>
                  </a:moveTo>
                  <a:lnTo>
                    <a:pt x="0" y="8276"/>
                  </a:lnTo>
                  <a:lnTo>
                    <a:pt x="136711" y="8276"/>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12" name="pl109"/>
            <p:cNvSpPr/>
            <p:nvPr/>
          </p:nvSpPr>
          <p:spPr>
            <a:xfrm>
              <a:off x="5172768" y="408217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13" name="pl110"/>
            <p:cNvSpPr/>
            <p:nvPr/>
          </p:nvSpPr>
          <p:spPr>
            <a:xfrm>
              <a:off x="5423406" y="4012966"/>
              <a:ext cx="0" cy="5683"/>
            </a:xfrm>
            <a:custGeom>
              <a:avLst/>
              <a:gdLst/>
              <a:ahLst/>
              <a:cxnLst/>
              <a:rect l="0" t="0" r="0" b="0"/>
              <a:pathLst>
                <a:path h="5683">
                  <a:moveTo>
                    <a:pt x="0" y="5683"/>
                  </a:moveTo>
                  <a:lnTo>
                    <a:pt x="0" y="0"/>
                  </a:lnTo>
                </a:path>
              </a:pathLst>
            </a:custGeom>
            <a:ln w="13550" cap="flat">
              <a:solidFill>
                <a:srgbClr val="1E90FF">
                  <a:alpha val="100000"/>
                </a:srgbClr>
              </a:solidFill>
              <a:prstDash val="solid"/>
              <a:round/>
            </a:ln>
          </p:spPr>
          <p:txBody>
            <a:bodyPr/>
            <a:lstStyle/>
            <a:p>
              <a:endParaRPr/>
            </a:p>
          </p:txBody>
        </p:sp>
        <p:sp>
          <p:nvSpPr>
            <p:cNvPr id="114" name="pl111"/>
            <p:cNvSpPr/>
            <p:nvPr/>
          </p:nvSpPr>
          <p:spPr>
            <a:xfrm>
              <a:off x="5423406" y="4026492"/>
              <a:ext cx="0" cy="1076"/>
            </a:xfrm>
            <a:custGeom>
              <a:avLst/>
              <a:gdLst/>
              <a:ahLst/>
              <a:cxnLst/>
              <a:rect l="0" t="0" r="0" b="0"/>
              <a:pathLst>
                <a:path h="1076">
                  <a:moveTo>
                    <a:pt x="0" y="0"/>
                  </a:moveTo>
                  <a:lnTo>
                    <a:pt x="0" y="1076"/>
                  </a:lnTo>
                </a:path>
              </a:pathLst>
            </a:custGeom>
            <a:ln w="13550" cap="flat">
              <a:solidFill>
                <a:srgbClr val="1E90FF">
                  <a:alpha val="100000"/>
                </a:srgbClr>
              </a:solidFill>
              <a:prstDash val="solid"/>
              <a:round/>
            </a:ln>
          </p:spPr>
          <p:txBody>
            <a:bodyPr/>
            <a:lstStyle/>
            <a:p>
              <a:endParaRPr/>
            </a:p>
          </p:txBody>
        </p:sp>
        <p:sp>
          <p:nvSpPr>
            <p:cNvPr id="115" name="pg112"/>
            <p:cNvSpPr/>
            <p:nvPr/>
          </p:nvSpPr>
          <p:spPr>
            <a:xfrm>
              <a:off x="5355051" y="4018650"/>
              <a:ext cx="136711" cy="7842"/>
            </a:xfrm>
            <a:custGeom>
              <a:avLst/>
              <a:gdLst/>
              <a:ahLst/>
              <a:cxnLst/>
              <a:rect l="0" t="0" r="0" b="0"/>
              <a:pathLst>
                <a:path w="136711" h="7842">
                  <a:moveTo>
                    <a:pt x="0" y="0"/>
                  </a:moveTo>
                  <a:lnTo>
                    <a:pt x="0" y="7842"/>
                  </a:lnTo>
                  <a:lnTo>
                    <a:pt x="136711" y="7842"/>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16" name="pl113"/>
            <p:cNvSpPr/>
            <p:nvPr/>
          </p:nvSpPr>
          <p:spPr>
            <a:xfrm>
              <a:off x="5355051" y="4021666"/>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17" name="pl114"/>
            <p:cNvSpPr/>
            <p:nvPr/>
          </p:nvSpPr>
          <p:spPr>
            <a:xfrm>
              <a:off x="5605689" y="3965128"/>
              <a:ext cx="0" cy="5608"/>
            </a:xfrm>
            <a:custGeom>
              <a:avLst/>
              <a:gdLst/>
              <a:ahLst/>
              <a:cxnLst/>
              <a:rect l="0" t="0" r="0" b="0"/>
              <a:pathLst>
                <a:path h="5608">
                  <a:moveTo>
                    <a:pt x="0" y="5608"/>
                  </a:moveTo>
                  <a:lnTo>
                    <a:pt x="0" y="0"/>
                  </a:lnTo>
                </a:path>
              </a:pathLst>
            </a:custGeom>
            <a:ln w="13550" cap="flat">
              <a:solidFill>
                <a:srgbClr val="1E90FF">
                  <a:alpha val="100000"/>
                </a:srgbClr>
              </a:solidFill>
              <a:prstDash val="solid"/>
              <a:round/>
            </a:ln>
          </p:spPr>
          <p:txBody>
            <a:bodyPr/>
            <a:lstStyle/>
            <a:p>
              <a:endParaRPr/>
            </a:p>
          </p:txBody>
        </p:sp>
        <p:sp>
          <p:nvSpPr>
            <p:cNvPr id="118" name="pl115"/>
            <p:cNvSpPr/>
            <p:nvPr/>
          </p:nvSpPr>
          <p:spPr>
            <a:xfrm>
              <a:off x="5605689" y="3978026"/>
              <a:ext cx="0" cy="6157"/>
            </a:xfrm>
            <a:custGeom>
              <a:avLst/>
              <a:gdLst/>
              <a:ahLst/>
              <a:cxnLst/>
              <a:rect l="0" t="0" r="0" b="0"/>
              <a:pathLst>
                <a:path h="6157">
                  <a:moveTo>
                    <a:pt x="0" y="0"/>
                  </a:moveTo>
                  <a:lnTo>
                    <a:pt x="0" y="6157"/>
                  </a:lnTo>
                </a:path>
              </a:pathLst>
            </a:custGeom>
            <a:ln w="13550" cap="flat">
              <a:solidFill>
                <a:srgbClr val="1E90FF">
                  <a:alpha val="100000"/>
                </a:srgbClr>
              </a:solidFill>
              <a:prstDash val="solid"/>
              <a:round/>
            </a:ln>
          </p:spPr>
          <p:txBody>
            <a:bodyPr/>
            <a:lstStyle/>
            <a:p>
              <a:endParaRPr/>
            </a:p>
          </p:txBody>
        </p:sp>
        <p:sp>
          <p:nvSpPr>
            <p:cNvPr id="119" name="pg116"/>
            <p:cNvSpPr/>
            <p:nvPr/>
          </p:nvSpPr>
          <p:spPr>
            <a:xfrm>
              <a:off x="5537333" y="3970737"/>
              <a:ext cx="136711" cy="7288"/>
            </a:xfrm>
            <a:custGeom>
              <a:avLst/>
              <a:gdLst/>
              <a:ahLst/>
              <a:cxnLst/>
              <a:rect l="0" t="0" r="0" b="0"/>
              <a:pathLst>
                <a:path w="136711" h="7288">
                  <a:moveTo>
                    <a:pt x="0" y="0"/>
                  </a:moveTo>
                  <a:lnTo>
                    <a:pt x="0" y="7288"/>
                  </a:lnTo>
                  <a:lnTo>
                    <a:pt x="136711" y="728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20" name="pl117"/>
            <p:cNvSpPr/>
            <p:nvPr/>
          </p:nvSpPr>
          <p:spPr>
            <a:xfrm>
              <a:off x="5537333" y="3974202"/>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21" name="pl118"/>
            <p:cNvSpPr/>
            <p:nvPr/>
          </p:nvSpPr>
          <p:spPr>
            <a:xfrm>
              <a:off x="5787972" y="3907643"/>
              <a:ext cx="0" cy="3639"/>
            </a:xfrm>
            <a:custGeom>
              <a:avLst/>
              <a:gdLst/>
              <a:ahLst/>
              <a:cxnLst/>
              <a:rect l="0" t="0" r="0" b="0"/>
              <a:pathLst>
                <a:path h="3639">
                  <a:moveTo>
                    <a:pt x="0" y="3639"/>
                  </a:moveTo>
                  <a:lnTo>
                    <a:pt x="0" y="0"/>
                  </a:lnTo>
                </a:path>
              </a:pathLst>
            </a:custGeom>
            <a:ln w="13550" cap="flat">
              <a:solidFill>
                <a:srgbClr val="1E90FF">
                  <a:alpha val="100000"/>
                </a:srgbClr>
              </a:solidFill>
              <a:prstDash val="solid"/>
              <a:round/>
            </a:ln>
          </p:spPr>
          <p:txBody>
            <a:bodyPr/>
            <a:lstStyle/>
            <a:p>
              <a:endParaRPr/>
            </a:p>
          </p:txBody>
        </p:sp>
        <p:sp>
          <p:nvSpPr>
            <p:cNvPr id="122" name="pl119"/>
            <p:cNvSpPr/>
            <p:nvPr/>
          </p:nvSpPr>
          <p:spPr>
            <a:xfrm>
              <a:off x="5787972" y="3920011"/>
              <a:ext cx="0" cy="13065"/>
            </a:xfrm>
            <a:custGeom>
              <a:avLst/>
              <a:gdLst/>
              <a:ahLst/>
              <a:cxnLst/>
              <a:rect l="0" t="0" r="0" b="0"/>
              <a:pathLst>
                <a:path h="13065">
                  <a:moveTo>
                    <a:pt x="0" y="0"/>
                  </a:moveTo>
                  <a:lnTo>
                    <a:pt x="0" y="13065"/>
                  </a:lnTo>
                </a:path>
              </a:pathLst>
            </a:custGeom>
            <a:ln w="13550" cap="flat">
              <a:solidFill>
                <a:srgbClr val="1E90FF">
                  <a:alpha val="100000"/>
                </a:srgbClr>
              </a:solidFill>
              <a:prstDash val="solid"/>
              <a:round/>
            </a:ln>
          </p:spPr>
          <p:txBody>
            <a:bodyPr/>
            <a:lstStyle/>
            <a:p>
              <a:endParaRPr/>
            </a:p>
          </p:txBody>
        </p:sp>
        <p:sp>
          <p:nvSpPr>
            <p:cNvPr id="123" name="pg120"/>
            <p:cNvSpPr/>
            <p:nvPr/>
          </p:nvSpPr>
          <p:spPr>
            <a:xfrm>
              <a:off x="5719616" y="3911282"/>
              <a:ext cx="136711" cy="8729"/>
            </a:xfrm>
            <a:custGeom>
              <a:avLst/>
              <a:gdLst/>
              <a:ahLst/>
              <a:cxnLst/>
              <a:rect l="0" t="0" r="0" b="0"/>
              <a:pathLst>
                <a:path w="136711" h="8729">
                  <a:moveTo>
                    <a:pt x="0" y="0"/>
                  </a:moveTo>
                  <a:lnTo>
                    <a:pt x="0" y="8729"/>
                  </a:lnTo>
                  <a:lnTo>
                    <a:pt x="136711" y="8729"/>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24" name="pl121"/>
            <p:cNvSpPr/>
            <p:nvPr/>
          </p:nvSpPr>
          <p:spPr>
            <a:xfrm>
              <a:off x="5719616" y="3916142"/>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25" name="pt122"/>
            <p:cNvSpPr/>
            <p:nvPr/>
          </p:nvSpPr>
          <p:spPr>
            <a:xfrm>
              <a:off x="5945428" y="3857312"/>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26" name="pl123"/>
            <p:cNvSpPr/>
            <p:nvPr/>
          </p:nvSpPr>
          <p:spPr>
            <a:xfrm>
              <a:off x="5970254" y="3863998"/>
              <a:ext cx="0" cy="3150"/>
            </a:xfrm>
            <a:custGeom>
              <a:avLst/>
              <a:gdLst/>
              <a:ahLst/>
              <a:cxnLst/>
              <a:rect l="0" t="0" r="0" b="0"/>
              <a:pathLst>
                <a:path h="3150">
                  <a:moveTo>
                    <a:pt x="0" y="3150"/>
                  </a:moveTo>
                  <a:lnTo>
                    <a:pt x="0" y="0"/>
                  </a:lnTo>
                </a:path>
              </a:pathLst>
            </a:custGeom>
            <a:ln w="13550" cap="flat">
              <a:solidFill>
                <a:srgbClr val="1E90FF">
                  <a:alpha val="100000"/>
                </a:srgbClr>
              </a:solidFill>
              <a:prstDash val="solid"/>
              <a:round/>
            </a:ln>
          </p:spPr>
          <p:txBody>
            <a:bodyPr/>
            <a:lstStyle/>
            <a:p>
              <a:endParaRPr/>
            </a:p>
          </p:txBody>
        </p:sp>
        <p:sp>
          <p:nvSpPr>
            <p:cNvPr id="127" name="pl124"/>
            <p:cNvSpPr/>
            <p:nvPr/>
          </p:nvSpPr>
          <p:spPr>
            <a:xfrm>
              <a:off x="5970254" y="3871407"/>
              <a:ext cx="0" cy="3810"/>
            </a:xfrm>
            <a:custGeom>
              <a:avLst/>
              <a:gdLst/>
              <a:ahLst/>
              <a:cxnLst/>
              <a:rect l="0" t="0" r="0" b="0"/>
              <a:pathLst>
                <a:path h="3810">
                  <a:moveTo>
                    <a:pt x="0" y="0"/>
                  </a:moveTo>
                  <a:lnTo>
                    <a:pt x="0" y="3810"/>
                  </a:lnTo>
                </a:path>
              </a:pathLst>
            </a:custGeom>
            <a:ln w="13550" cap="flat">
              <a:solidFill>
                <a:srgbClr val="1E90FF">
                  <a:alpha val="100000"/>
                </a:srgbClr>
              </a:solidFill>
              <a:prstDash val="solid"/>
              <a:round/>
            </a:ln>
          </p:spPr>
          <p:txBody>
            <a:bodyPr/>
            <a:lstStyle/>
            <a:p>
              <a:endParaRPr/>
            </a:p>
          </p:txBody>
        </p:sp>
        <p:sp>
          <p:nvSpPr>
            <p:cNvPr id="128" name="pg125"/>
            <p:cNvSpPr/>
            <p:nvPr/>
          </p:nvSpPr>
          <p:spPr>
            <a:xfrm>
              <a:off x="5901898" y="3867148"/>
              <a:ext cx="136711" cy="4258"/>
            </a:xfrm>
            <a:custGeom>
              <a:avLst/>
              <a:gdLst/>
              <a:ahLst/>
              <a:cxnLst/>
              <a:rect l="0" t="0" r="0" b="0"/>
              <a:pathLst>
                <a:path w="136711" h="4258">
                  <a:moveTo>
                    <a:pt x="0" y="0"/>
                  </a:moveTo>
                  <a:lnTo>
                    <a:pt x="0" y="4258"/>
                  </a:lnTo>
                  <a:lnTo>
                    <a:pt x="136711" y="425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29" name="pl126"/>
            <p:cNvSpPr/>
            <p:nvPr/>
          </p:nvSpPr>
          <p:spPr>
            <a:xfrm>
              <a:off x="5901898" y="386907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30" name="pl127"/>
            <p:cNvSpPr/>
            <p:nvPr/>
          </p:nvSpPr>
          <p:spPr>
            <a:xfrm>
              <a:off x="6152537" y="3804766"/>
              <a:ext cx="0" cy="2219"/>
            </a:xfrm>
            <a:custGeom>
              <a:avLst/>
              <a:gdLst/>
              <a:ahLst/>
              <a:cxnLst/>
              <a:rect l="0" t="0" r="0" b="0"/>
              <a:pathLst>
                <a:path h="2219">
                  <a:moveTo>
                    <a:pt x="0" y="2219"/>
                  </a:moveTo>
                  <a:lnTo>
                    <a:pt x="0" y="0"/>
                  </a:lnTo>
                </a:path>
              </a:pathLst>
            </a:custGeom>
            <a:ln w="13550" cap="flat">
              <a:solidFill>
                <a:srgbClr val="1E90FF">
                  <a:alpha val="100000"/>
                </a:srgbClr>
              </a:solidFill>
              <a:prstDash val="solid"/>
              <a:round/>
            </a:ln>
          </p:spPr>
          <p:txBody>
            <a:bodyPr/>
            <a:lstStyle/>
            <a:p>
              <a:endParaRPr/>
            </a:p>
          </p:txBody>
        </p:sp>
        <p:sp>
          <p:nvSpPr>
            <p:cNvPr id="131" name="pl128"/>
            <p:cNvSpPr/>
            <p:nvPr/>
          </p:nvSpPr>
          <p:spPr>
            <a:xfrm>
              <a:off x="6152537" y="3823195"/>
              <a:ext cx="0" cy="1584"/>
            </a:xfrm>
            <a:custGeom>
              <a:avLst/>
              <a:gdLst/>
              <a:ahLst/>
              <a:cxnLst/>
              <a:rect l="0" t="0" r="0" b="0"/>
              <a:pathLst>
                <a:path h="1584">
                  <a:moveTo>
                    <a:pt x="0" y="0"/>
                  </a:moveTo>
                  <a:lnTo>
                    <a:pt x="0" y="1584"/>
                  </a:lnTo>
                </a:path>
              </a:pathLst>
            </a:custGeom>
            <a:ln w="13550" cap="flat">
              <a:solidFill>
                <a:srgbClr val="1E90FF">
                  <a:alpha val="100000"/>
                </a:srgbClr>
              </a:solidFill>
              <a:prstDash val="solid"/>
              <a:round/>
            </a:ln>
          </p:spPr>
          <p:txBody>
            <a:bodyPr/>
            <a:lstStyle/>
            <a:p>
              <a:endParaRPr/>
            </a:p>
          </p:txBody>
        </p:sp>
        <p:sp>
          <p:nvSpPr>
            <p:cNvPr id="132" name="pg129"/>
            <p:cNvSpPr/>
            <p:nvPr/>
          </p:nvSpPr>
          <p:spPr>
            <a:xfrm>
              <a:off x="6084181" y="3806985"/>
              <a:ext cx="136711" cy="16210"/>
            </a:xfrm>
            <a:custGeom>
              <a:avLst/>
              <a:gdLst/>
              <a:ahLst/>
              <a:cxnLst/>
              <a:rect l="0" t="0" r="0" b="0"/>
              <a:pathLst>
                <a:path w="136711" h="16210">
                  <a:moveTo>
                    <a:pt x="0" y="0"/>
                  </a:moveTo>
                  <a:lnTo>
                    <a:pt x="0" y="16210"/>
                  </a:lnTo>
                  <a:lnTo>
                    <a:pt x="136711" y="16210"/>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33" name="pl130"/>
            <p:cNvSpPr/>
            <p:nvPr/>
          </p:nvSpPr>
          <p:spPr>
            <a:xfrm>
              <a:off x="6084181" y="381389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34" name="pl131"/>
            <p:cNvSpPr/>
            <p:nvPr/>
          </p:nvSpPr>
          <p:spPr>
            <a:xfrm>
              <a:off x="6334819" y="3763215"/>
              <a:ext cx="0" cy="2380"/>
            </a:xfrm>
            <a:custGeom>
              <a:avLst/>
              <a:gdLst/>
              <a:ahLst/>
              <a:cxnLst/>
              <a:rect l="0" t="0" r="0" b="0"/>
              <a:pathLst>
                <a:path h="2380">
                  <a:moveTo>
                    <a:pt x="0" y="2380"/>
                  </a:moveTo>
                  <a:lnTo>
                    <a:pt x="0" y="0"/>
                  </a:lnTo>
                </a:path>
              </a:pathLst>
            </a:custGeom>
            <a:ln w="13550" cap="flat">
              <a:solidFill>
                <a:srgbClr val="1E90FF">
                  <a:alpha val="100000"/>
                </a:srgbClr>
              </a:solidFill>
              <a:prstDash val="solid"/>
              <a:round/>
            </a:ln>
          </p:spPr>
          <p:txBody>
            <a:bodyPr/>
            <a:lstStyle/>
            <a:p>
              <a:endParaRPr/>
            </a:p>
          </p:txBody>
        </p:sp>
        <p:sp>
          <p:nvSpPr>
            <p:cNvPr id="135" name="pl132"/>
            <p:cNvSpPr/>
            <p:nvPr/>
          </p:nvSpPr>
          <p:spPr>
            <a:xfrm>
              <a:off x="6334819" y="3771909"/>
              <a:ext cx="0" cy="9460"/>
            </a:xfrm>
            <a:custGeom>
              <a:avLst/>
              <a:gdLst/>
              <a:ahLst/>
              <a:cxnLst/>
              <a:rect l="0" t="0" r="0" b="0"/>
              <a:pathLst>
                <a:path h="9460">
                  <a:moveTo>
                    <a:pt x="0" y="0"/>
                  </a:moveTo>
                  <a:lnTo>
                    <a:pt x="0" y="9460"/>
                  </a:lnTo>
                </a:path>
              </a:pathLst>
            </a:custGeom>
            <a:ln w="13550" cap="flat">
              <a:solidFill>
                <a:srgbClr val="1E90FF">
                  <a:alpha val="100000"/>
                </a:srgbClr>
              </a:solidFill>
              <a:prstDash val="solid"/>
              <a:round/>
            </a:ln>
          </p:spPr>
          <p:txBody>
            <a:bodyPr/>
            <a:lstStyle/>
            <a:p>
              <a:endParaRPr/>
            </a:p>
          </p:txBody>
        </p:sp>
        <p:sp>
          <p:nvSpPr>
            <p:cNvPr id="136" name="pg133"/>
            <p:cNvSpPr/>
            <p:nvPr/>
          </p:nvSpPr>
          <p:spPr>
            <a:xfrm>
              <a:off x="6266463" y="3765595"/>
              <a:ext cx="136711" cy="6313"/>
            </a:xfrm>
            <a:custGeom>
              <a:avLst/>
              <a:gdLst/>
              <a:ahLst/>
              <a:cxnLst/>
              <a:rect l="0" t="0" r="0" b="0"/>
              <a:pathLst>
                <a:path w="136711" h="6313">
                  <a:moveTo>
                    <a:pt x="0" y="0"/>
                  </a:moveTo>
                  <a:lnTo>
                    <a:pt x="0" y="6313"/>
                  </a:lnTo>
                  <a:lnTo>
                    <a:pt x="136711" y="6313"/>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37" name="pl134"/>
            <p:cNvSpPr/>
            <p:nvPr/>
          </p:nvSpPr>
          <p:spPr>
            <a:xfrm>
              <a:off x="6266463" y="376730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38" name="pl135"/>
            <p:cNvSpPr/>
            <p:nvPr/>
          </p:nvSpPr>
          <p:spPr>
            <a:xfrm>
              <a:off x="6517102" y="3715388"/>
              <a:ext cx="0" cy="5240"/>
            </a:xfrm>
            <a:custGeom>
              <a:avLst/>
              <a:gdLst/>
              <a:ahLst/>
              <a:cxnLst/>
              <a:rect l="0" t="0" r="0" b="0"/>
              <a:pathLst>
                <a:path h="5240">
                  <a:moveTo>
                    <a:pt x="0" y="5240"/>
                  </a:moveTo>
                  <a:lnTo>
                    <a:pt x="0" y="0"/>
                  </a:lnTo>
                </a:path>
              </a:pathLst>
            </a:custGeom>
            <a:ln w="13550" cap="flat">
              <a:solidFill>
                <a:srgbClr val="1E90FF">
                  <a:alpha val="100000"/>
                </a:srgbClr>
              </a:solidFill>
              <a:prstDash val="solid"/>
              <a:round/>
            </a:ln>
          </p:spPr>
          <p:txBody>
            <a:bodyPr/>
            <a:lstStyle/>
            <a:p>
              <a:endParaRPr/>
            </a:p>
          </p:txBody>
        </p:sp>
        <p:sp>
          <p:nvSpPr>
            <p:cNvPr id="139" name="pl136"/>
            <p:cNvSpPr/>
            <p:nvPr/>
          </p:nvSpPr>
          <p:spPr>
            <a:xfrm>
              <a:off x="6517102" y="3732691"/>
              <a:ext cx="0" cy="6538"/>
            </a:xfrm>
            <a:custGeom>
              <a:avLst/>
              <a:gdLst/>
              <a:ahLst/>
              <a:cxnLst/>
              <a:rect l="0" t="0" r="0" b="0"/>
              <a:pathLst>
                <a:path h="6538">
                  <a:moveTo>
                    <a:pt x="0" y="0"/>
                  </a:moveTo>
                  <a:lnTo>
                    <a:pt x="0" y="6538"/>
                  </a:lnTo>
                </a:path>
              </a:pathLst>
            </a:custGeom>
            <a:ln w="13550" cap="flat">
              <a:solidFill>
                <a:srgbClr val="1E90FF">
                  <a:alpha val="100000"/>
                </a:srgbClr>
              </a:solidFill>
              <a:prstDash val="solid"/>
              <a:round/>
            </a:ln>
          </p:spPr>
          <p:txBody>
            <a:bodyPr/>
            <a:lstStyle/>
            <a:p>
              <a:endParaRPr/>
            </a:p>
          </p:txBody>
        </p:sp>
        <p:sp>
          <p:nvSpPr>
            <p:cNvPr id="140" name="pg137"/>
            <p:cNvSpPr/>
            <p:nvPr/>
          </p:nvSpPr>
          <p:spPr>
            <a:xfrm>
              <a:off x="6448746" y="3720628"/>
              <a:ext cx="136711" cy="12062"/>
            </a:xfrm>
            <a:custGeom>
              <a:avLst/>
              <a:gdLst/>
              <a:ahLst/>
              <a:cxnLst/>
              <a:rect l="0" t="0" r="0" b="0"/>
              <a:pathLst>
                <a:path w="136711" h="12062">
                  <a:moveTo>
                    <a:pt x="0" y="0"/>
                  </a:moveTo>
                  <a:lnTo>
                    <a:pt x="0" y="12062"/>
                  </a:lnTo>
                  <a:lnTo>
                    <a:pt x="136711" y="12062"/>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41" name="pl138"/>
            <p:cNvSpPr/>
            <p:nvPr/>
          </p:nvSpPr>
          <p:spPr>
            <a:xfrm>
              <a:off x="6448746" y="372566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42" name="rc139"/>
            <p:cNvSpPr/>
            <p:nvPr/>
          </p:nvSpPr>
          <p:spPr>
            <a:xfrm>
              <a:off x="6753024" y="3118022"/>
              <a:ext cx="2155491" cy="1375992"/>
            </a:xfrm>
            <a:prstGeom prst="rect">
              <a:avLst/>
            </a:prstGeom>
            <a:solidFill>
              <a:srgbClr val="EBEBEB">
                <a:alpha val="100000"/>
              </a:srgbClr>
            </a:solidFill>
          </p:spPr>
          <p:txBody>
            <a:bodyPr/>
            <a:lstStyle/>
            <a:p>
              <a:endParaRPr/>
            </a:p>
          </p:txBody>
        </p:sp>
        <p:sp>
          <p:nvSpPr>
            <p:cNvPr id="143" name="pl140"/>
            <p:cNvSpPr/>
            <p:nvPr/>
          </p:nvSpPr>
          <p:spPr>
            <a:xfrm>
              <a:off x="6753024" y="443424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44" name="pl141"/>
            <p:cNvSpPr/>
            <p:nvPr/>
          </p:nvSpPr>
          <p:spPr>
            <a:xfrm>
              <a:off x="6753024" y="412566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45" name="pl142"/>
            <p:cNvSpPr/>
            <p:nvPr/>
          </p:nvSpPr>
          <p:spPr>
            <a:xfrm>
              <a:off x="6753024" y="381708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46" name="pl143"/>
            <p:cNvSpPr/>
            <p:nvPr/>
          </p:nvSpPr>
          <p:spPr>
            <a:xfrm>
              <a:off x="6753024" y="350850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47" name="pl144"/>
            <p:cNvSpPr/>
            <p:nvPr/>
          </p:nvSpPr>
          <p:spPr>
            <a:xfrm>
              <a:off x="6753024" y="3199920"/>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48" name="pl145"/>
            <p:cNvSpPr/>
            <p:nvPr/>
          </p:nvSpPr>
          <p:spPr>
            <a:xfrm>
              <a:off x="691935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9" name="pl146"/>
            <p:cNvSpPr/>
            <p:nvPr/>
          </p:nvSpPr>
          <p:spPr>
            <a:xfrm>
              <a:off x="728392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50" name="pl147"/>
            <p:cNvSpPr/>
            <p:nvPr/>
          </p:nvSpPr>
          <p:spPr>
            <a:xfrm>
              <a:off x="764848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51" name="pl148"/>
            <p:cNvSpPr/>
            <p:nvPr/>
          </p:nvSpPr>
          <p:spPr>
            <a:xfrm>
              <a:off x="801305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52" name="pl149"/>
            <p:cNvSpPr/>
            <p:nvPr/>
          </p:nvSpPr>
          <p:spPr>
            <a:xfrm>
              <a:off x="837761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53" name="pl150"/>
            <p:cNvSpPr/>
            <p:nvPr/>
          </p:nvSpPr>
          <p:spPr>
            <a:xfrm>
              <a:off x="874218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54" name="pl151"/>
            <p:cNvSpPr/>
            <p:nvPr/>
          </p:nvSpPr>
          <p:spPr>
            <a:xfrm>
              <a:off x="6753024" y="427995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55" name="pl152"/>
            <p:cNvSpPr/>
            <p:nvPr/>
          </p:nvSpPr>
          <p:spPr>
            <a:xfrm>
              <a:off x="6753024" y="397137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56" name="pl153"/>
            <p:cNvSpPr/>
            <p:nvPr/>
          </p:nvSpPr>
          <p:spPr>
            <a:xfrm>
              <a:off x="6753024" y="366279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57" name="pl154"/>
            <p:cNvSpPr/>
            <p:nvPr/>
          </p:nvSpPr>
          <p:spPr>
            <a:xfrm>
              <a:off x="6753024" y="335421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58" name="pl155"/>
            <p:cNvSpPr/>
            <p:nvPr/>
          </p:nvSpPr>
          <p:spPr>
            <a:xfrm>
              <a:off x="710163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59" name="pl156"/>
            <p:cNvSpPr/>
            <p:nvPr/>
          </p:nvSpPr>
          <p:spPr>
            <a:xfrm>
              <a:off x="7466204"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60" name="pl157"/>
            <p:cNvSpPr/>
            <p:nvPr/>
          </p:nvSpPr>
          <p:spPr>
            <a:xfrm>
              <a:off x="7830770"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61" name="pl158"/>
            <p:cNvSpPr/>
            <p:nvPr/>
          </p:nvSpPr>
          <p:spPr>
            <a:xfrm>
              <a:off x="8195335"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62" name="pl159"/>
            <p:cNvSpPr/>
            <p:nvPr/>
          </p:nvSpPr>
          <p:spPr>
            <a:xfrm>
              <a:off x="8559900"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63" name="pl160"/>
            <p:cNvSpPr/>
            <p:nvPr/>
          </p:nvSpPr>
          <p:spPr>
            <a:xfrm>
              <a:off x="6919357" y="4399258"/>
              <a:ext cx="0" cy="192"/>
            </a:xfrm>
            <a:custGeom>
              <a:avLst/>
              <a:gdLst/>
              <a:ahLst/>
              <a:cxnLst/>
              <a:rect l="0" t="0" r="0" b="0"/>
              <a:pathLst>
                <a:path h="192">
                  <a:moveTo>
                    <a:pt x="0" y="192"/>
                  </a:moveTo>
                  <a:lnTo>
                    <a:pt x="0" y="0"/>
                  </a:lnTo>
                </a:path>
              </a:pathLst>
            </a:custGeom>
            <a:ln w="13550" cap="flat">
              <a:solidFill>
                <a:srgbClr val="1E90FF">
                  <a:alpha val="100000"/>
                </a:srgbClr>
              </a:solidFill>
              <a:prstDash val="solid"/>
              <a:round/>
            </a:ln>
          </p:spPr>
          <p:txBody>
            <a:bodyPr/>
            <a:lstStyle/>
            <a:p>
              <a:endParaRPr/>
            </a:p>
          </p:txBody>
        </p:sp>
        <p:sp>
          <p:nvSpPr>
            <p:cNvPr id="164" name="pl161"/>
            <p:cNvSpPr/>
            <p:nvPr/>
          </p:nvSpPr>
          <p:spPr>
            <a:xfrm>
              <a:off x="6919357" y="4400747"/>
              <a:ext cx="0" cy="1268"/>
            </a:xfrm>
            <a:custGeom>
              <a:avLst/>
              <a:gdLst/>
              <a:ahLst/>
              <a:cxnLst/>
              <a:rect l="0" t="0" r="0" b="0"/>
              <a:pathLst>
                <a:path h="1268">
                  <a:moveTo>
                    <a:pt x="0" y="0"/>
                  </a:moveTo>
                  <a:lnTo>
                    <a:pt x="0" y="1268"/>
                  </a:lnTo>
                </a:path>
              </a:pathLst>
            </a:custGeom>
            <a:ln w="13550" cap="flat">
              <a:solidFill>
                <a:srgbClr val="1E90FF">
                  <a:alpha val="100000"/>
                </a:srgbClr>
              </a:solidFill>
              <a:prstDash val="solid"/>
              <a:round/>
            </a:ln>
          </p:spPr>
          <p:txBody>
            <a:bodyPr/>
            <a:lstStyle/>
            <a:p>
              <a:endParaRPr/>
            </a:p>
          </p:txBody>
        </p:sp>
        <p:sp>
          <p:nvSpPr>
            <p:cNvPr id="165" name="pg162"/>
            <p:cNvSpPr/>
            <p:nvPr/>
          </p:nvSpPr>
          <p:spPr>
            <a:xfrm>
              <a:off x="6851001" y="4399450"/>
              <a:ext cx="136711" cy="1297"/>
            </a:xfrm>
            <a:custGeom>
              <a:avLst/>
              <a:gdLst/>
              <a:ahLst/>
              <a:cxnLst/>
              <a:rect l="0" t="0" r="0" b="0"/>
              <a:pathLst>
                <a:path w="136711" h="1297">
                  <a:moveTo>
                    <a:pt x="0" y="0"/>
                  </a:moveTo>
                  <a:lnTo>
                    <a:pt x="0" y="1297"/>
                  </a:lnTo>
                  <a:lnTo>
                    <a:pt x="136711" y="129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66" name="pl163"/>
            <p:cNvSpPr/>
            <p:nvPr/>
          </p:nvSpPr>
          <p:spPr>
            <a:xfrm>
              <a:off x="6851001" y="440006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67" name="pt164"/>
            <p:cNvSpPr/>
            <p:nvPr/>
          </p:nvSpPr>
          <p:spPr>
            <a:xfrm>
              <a:off x="7076813" y="4309450"/>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68" name="pl165"/>
            <p:cNvSpPr/>
            <p:nvPr/>
          </p:nvSpPr>
          <p:spPr>
            <a:xfrm>
              <a:off x="7101639" y="4331157"/>
              <a:ext cx="0" cy="283"/>
            </a:xfrm>
            <a:custGeom>
              <a:avLst/>
              <a:gdLst/>
              <a:ahLst/>
              <a:cxnLst/>
              <a:rect l="0" t="0" r="0" b="0"/>
              <a:pathLst>
                <a:path h="283">
                  <a:moveTo>
                    <a:pt x="0" y="283"/>
                  </a:moveTo>
                  <a:lnTo>
                    <a:pt x="0" y="0"/>
                  </a:lnTo>
                </a:path>
              </a:pathLst>
            </a:custGeom>
            <a:ln w="13550" cap="flat">
              <a:solidFill>
                <a:srgbClr val="1E90FF">
                  <a:alpha val="100000"/>
                </a:srgbClr>
              </a:solidFill>
              <a:prstDash val="solid"/>
              <a:round/>
            </a:ln>
          </p:spPr>
          <p:txBody>
            <a:bodyPr/>
            <a:lstStyle/>
            <a:p>
              <a:endParaRPr/>
            </a:p>
          </p:txBody>
        </p:sp>
        <p:sp>
          <p:nvSpPr>
            <p:cNvPr id="169" name="pl166"/>
            <p:cNvSpPr/>
            <p:nvPr/>
          </p:nvSpPr>
          <p:spPr>
            <a:xfrm>
              <a:off x="7101639" y="4332343"/>
              <a:ext cx="0" cy="1247"/>
            </a:xfrm>
            <a:custGeom>
              <a:avLst/>
              <a:gdLst/>
              <a:ahLst/>
              <a:cxnLst/>
              <a:rect l="0" t="0" r="0" b="0"/>
              <a:pathLst>
                <a:path h="1247">
                  <a:moveTo>
                    <a:pt x="0" y="0"/>
                  </a:moveTo>
                  <a:lnTo>
                    <a:pt x="0" y="1247"/>
                  </a:lnTo>
                </a:path>
              </a:pathLst>
            </a:custGeom>
            <a:ln w="13550" cap="flat">
              <a:solidFill>
                <a:srgbClr val="1E90FF">
                  <a:alpha val="100000"/>
                </a:srgbClr>
              </a:solidFill>
              <a:prstDash val="solid"/>
              <a:round/>
            </a:ln>
          </p:spPr>
          <p:txBody>
            <a:bodyPr/>
            <a:lstStyle/>
            <a:p>
              <a:endParaRPr/>
            </a:p>
          </p:txBody>
        </p:sp>
        <p:sp>
          <p:nvSpPr>
            <p:cNvPr id="170" name="pg167"/>
            <p:cNvSpPr/>
            <p:nvPr/>
          </p:nvSpPr>
          <p:spPr>
            <a:xfrm>
              <a:off x="7033283" y="4331441"/>
              <a:ext cx="136711" cy="902"/>
            </a:xfrm>
            <a:custGeom>
              <a:avLst/>
              <a:gdLst/>
              <a:ahLst/>
              <a:cxnLst/>
              <a:rect l="0" t="0" r="0" b="0"/>
              <a:pathLst>
                <a:path w="136711" h="902">
                  <a:moveTo>
                    <a:pt x="0" y="0"/>
                  </a:moveTo>
                  <a:lnTo>
                    <a:pt x="0" y="902"/>
                  </a:lnTo>
                  <a:lnTo>
                    <a:pt x="136711" y="902"/>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71" name="pl168"/>
            <p:cNvSpPr/>
            <p:nvPr/>
          </p:nvSpPr>
          <p:spPr>
            <a:xfrm>
              <a:off x="7033283" y="433183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72" name="pl169"/>
            <p:cNvSpPr/>
            <p:nvPr/>
          </p:nvSpPr>
          <p:spPr>
            <a:xfrm>
              <a:off x="7283922" y="4251802"/>
              <a:ext cx="0" cy="288"/>
            </a:xfrm>
            <a:custGeom>
              <a:avLst/>
              <a:gdLst/>
              <a:ahLst/>
              <a:cxnLst/>
              <a:rect l="0" t="0" r="0" b="0"/>
              <a:pathLst>
                <a:path h="288">
                  <a:moveTo>
                    <a:pt x="0" y="288"/>
                  </a:moveTo>
                  <a:lnTo>
                    <a:pt x="0" y="0"/>
                  </a:lnTo>
                </a:path>
              </a:pathLst>
            </a:custGeom>
            <a:ln w="13550" cap="flat">
              <a:solidFill>
                <a:srgbClr val="1E90FF">
                  <a:alpha val="100000"/>
                </a:srgbClr>
              </a:solidFill>
              <a:prstDash val="solid"/>
              <a:round/>
            </a:ln>
          </p:spPr>
          <p:txBody>
            <a:bodyPr/>
            <a:lstStyle/>
            <a:p>
              <a:endParaRPr/>
            </a:p>
          </p:txBody>
        </p:sp>
        <p:sp>
          <p:nvSpPr>
            <p:cNvPr id="173" name="pl170"/>
            <p:cNvSpPr/>
            <p:nvPr/>
          </p:nvSpPr>
          <p:spPr>
            <a:xfrm>
              <a:off x="7283922" y="4253285"/>
              <a:ext cx="0" cy="286"/>
            </a:xfrm>
            <a:custGeom>
              <a:avLst/>
              <a:gdLst/>
              <a:ahLst/>
              <a:cxnLst/>
              <a:rect l="0" t="0" r="0" b="0"/>
              <a:pathLst>
                <a:path h="286">
                  <a:moveTo>
                    <a:pt x="0" y="0"/>
                  </a:moveTo>
                  <a:lnTo>
                    <a:pt x="0" y="286"/>
                  </a:lnTo>
                </a:path>
              </a:pathLst>
            </a:custGeom>
            <a:ln w="13550" cap="flat">
              <a:solidFill>
                <a:srgbClr val="1E90FF">
                  <a:alpha val="100000"/>
                </a:srgbClr>
              </a:solidFill>
              <a:prstDash val="solid"/>
              <a:round/>
            </a:ln>
          </p:spPr>
          <p:txBody>
            <a:bodyPr/>
            <a:lstStyle/>
            <a:p>
              <a:endParaRPr/>
            </a:p>
          </p:txBody>
        </p:sp>
        <p:sp>
          <p:nvSpPr>
            <p:cNvPr id="174" name="pg171"/>
            <p:cNvSpPr/>
            <p:nvPr/>
          </p:nvSpPr>
          <p:spPr>
            <a:xfrm>
              <a:off x="7215566" y="4252091"/>
              <a:ext cx="136711" cy="1193"/>
            </a:xfrm>
            <a:custGeom>
              <a:avLst/>
              <a:gdLst/>
              <a:ahLst/>
              <a:cxnLst/>
              <a:rect l="0" t="0" r="0" b="0"/>
              <a:pathLst>
                <a:path w="136711" h="1193">
                  <a:moveTo>
                    <a:pt x="0" y="0"/>
                  </a:moveTo>
                  <a:lnTo>
                    <a:pt x="0" y="1193"/>
                  </a:lnTo>
                  <a:lnTo>
                    <a:pt x="136711" y="1193"/>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75" name="pl172"/>
            <p:cNvSpPr/>
            <p:nvPr/>
          </p:nvSpPr>
          <p:spPr>
            <a:xfrm>
              <a:off x="7215566" y="4252746"/>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76" name="pt173"/>
            <p:cNvSpPr/>
            <p:nvPr/>
          </p:nvSpPr>
          <p:spPr>
            <a:xfrm>
              <a:off x="7441379" y="4143608"/>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77" name="pl174"/>
            <p:cNvSpPr/>
            <p:nvPr/>
          </p:nvSpPr>
          <p:spPr>
            <a:xfrm>
              <a:off x="7466204" y="4169631"/>
              <a:ext cx="0" cy="383"/>
            </a:xfrm>
            <a:custGeom>
              <a:avLst/>
              <a:gdLst/>
              <a:ahLst/>
              <a:cxnLst/>
              <a:rect l="0" t="0" r="0" b="0"/>
              <a:pathLst>
                <a:path h="383">
                  <a:moveTo>
                    <a:pt x="0" y="383"/>
                  </a:moveTo>
                  <a:lnTo>
                    <a:pt x="0" y="0"/>
                  </a:lnTo>
                </a:path>
              </a:pathLst>
            </a:custGeom>
            <a:ln w="13550" cap="flat">
              <a:solidFill>
                <a:srgbClr val="1E90FF">
                  <a:alpha val="100000"/>
                </a:srgbClr>
              </a:solidFill>
              <a:prstDash val="solid"/>
              <a:round/>
            </a:ln>
          </p:spPr>
          <p:txBody>
            <a:bodyPr/>
            <a:lstStyle/>
            <a:p>
              <a:endParaRPr/>
            </a:p>
          </p:txBody>
        </p:sp>
        <p:sp>
          <p:nvSpPr>
            <p:cNvPr id="178" name="pl175"/>
            <p:cNvSpPr/>
            <p:nvPr/>
          </p:nvSpPr>
          <p:spPr>
            <a:xfrm>
              <a:off x="7466204" y="4170601"/>
              <a:ext cx="0" cy="138"/>
            </a:xfrm>
            <a:custGeom>
              <a:avLst/>
              <a:gdLst/>
              <a:ahLst/>
              <a:cxnLst/>
              <a:rect l="0" t="0" r="0" b="0"/>
              <a:pathLst>
                <a:path h="138">
                  <a:moveTo>
                    <a:pt x="0" y="0"/>
                  </a:moveTo>
                  <a:lnTo>
                    <a:pt x="0" y="138"/>
                  </a:lnTo>
                </a:path>
              </a:pathLst>
            </a:custGeom>
            <a:ln w="13550" cap="flat">
              <a:solidFill>
                <a:srgbClr val="1E90FF">
                  <a:alpha val="100000"/>
                </a:srgbClr>
              </a:solidFill>
              <a:prstDash val="solid"/>
              <a:round/>
            </a:ln>
          </p:spPr>
          <p:txBody>
            <a:bodyPr/>
            <a:lstStyle/>
            <a:p>
              <a:endParaRPr/>
            </a:p>
          </p:txBody>
        </p:sp>
        <p:sp>
          <p:nvSpPr>
            <p:cNvPr id="179" name="pg176"/>
            <p:cNvSpPr/>
            <p:nvPr/>
          </p:nvSpPr>
          <p:spPr>
            <a:xfrm>
              <a:off x="7397849" y="4170014"/>
              <a:ext cx="136711" cy="587"/>
            </a:xfrm>
            <a:custGeom>
              <a:avLst/>
              <a:gdLst/>
              <a:ahLst/>
              <a:cxnLst/>
              <a:rect l="0" t="0" r="0" b="0"/>
              <a:pathLst>
                <a:path w="136711" h="587">
                  <a:moveTo>
                    <a:pt x="0" y="0"/>
                  </a:moveTo>
                  <a:lnTo>
                    <a:pt x="0" y="587"/>
                  </a:lnTo>
                  <a:lnTo>
                    <a:pt x="136711" y="58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80" name="pl177"/>
            <p:cNvSpPr/>
            <p:nvPr/>
          </p:nvSpPr>
          <p:spPr>
            <a:xfrm>
              <a:off x="7397849" y="417040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81" name="pt178"/>
            <p:cNvSpPr/>
            <p:nvPr/>
          </p:nvSpPr>
          <p:spPr>
            <a:xfrm>
              <a:off x="7623661" y="4048291"/>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82" name="pt179"/>
            <p:cNvSpPr/>
            <p:nvPr/>
          </p:nvSpPr>
          <p:spPr>
            <a:xfrm>
              <a:off x="7623661" y="4044672"/>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83" name="pl180"/>
            <p:cNvSpPr/>
            <p:nvPr/>
          </p:nvSpPr>
          <p:spPr>
            <a:xfrm>
              <a:off x="7648487" y="4070756"/>
              <a:ext cx="0" cy="506"/>
            </a:xfrm>
            <a:custGeom>
              <a:avLst/>
              <a:gdLst/>
              <a:ahLst/>
              <a:cxnLst/>
              <a:rect l="0" t="0" r="0" b="0"/>
              <a:pathLst>
                <a:path h="506">
                  <a:moveTo>
                    <a:pt x="0" y="506"/>
                  </a:moveTo>
                  <a:lnTo>
                    <a:pt x="0" y="0"/>
                  </a:lnTo>
                </a:path>
              </a:pathLst>
            </a:custGeom>
            <a:ln w="13550" cap="flat">
              <a:solidFill>
                <a:srgbClr val="1E90FF">
                  <a:alpha val="100000"/>
                </a:srgbClr>
              </a:solidFill>
              <a:prstDash val="solid"/>
              <a:round/>
            </a:ln>
          </p:spPr>
          <p:txBody>
            <a:bodyPr/>
            <a:lstStyle/>
            <a:p>
              <a:endParaRPr/>
            </a:p>
          </p:txBody>
        </p:sp>
        <p:sp>
          <p:nvSpPr>
            <p:cNvPr id="184" name="pl181"/>
            <p:cNvSpPr/>
            <p:nvPr/>
          </p:nvSpPr>
          <p:spPr>
            <a:xfrm>
              <a:off x="7648487" y="4071835"/>
              <a:ext cx="0" cy="269"/>
            </a:xfrm>
            <a:custGeom>
              <a:avLst/>
              <a:gdLst/>
              <a:ahLst/>
              <a:cxnLst/>
              <a:rect l="0" t="0" r="0" b="0"/>
              <a:pathLst>
                <a:path h="269">
                  <a:moveTo>
                    <a:pt x="0" y="0"/>
                  </a:moveTo>
                  <a:lnTo>
                    <a:pt x="0" y="269"/>
                  </a:lnTo>
                </a:path>
              </a:pathLst>
            </a:custGeom>
            <a:ln w="13550" cap="flat">
              <a:solidFill>
                <a:srgbClr val="1E90FF">
                  <a:alpha val="100000"/>
                </a:srgbClr>
              </a:solidFill>
              <a:prstDash val="solid"/>
              <a:round/>
            </a:ln>
          </p:spPr>
          <p:txBody>
            <a:bodyPr/>
            <a:lstStyle/>
            <a:p>
              <a:endParaRPr/>
            </a:p>
          </p:txBody>
        </p:sp>
        <p:sp>
          <p:nvSpPr>
            <p:cNvPr id="185" name="pg182"/>
            <p:cNvSpPr/>
            <p:nvPr/>
          </p:nvSpPr>
          <p:spPr>
            <a:xfrm>
              <a:off x="7580131" y="4071263"/>
              <a:ext cx="136711" cy="572"/>
            </a:xfrm>
            <a:custGeom>
              <a:avLst/>
              <a:gdLst/>
              <a:ahLst/>
              <a:cxnLst/>
              <a:rect l="0" t="0" r="0" b="0"/>
              <a:pathLst>
                <a:path w="136711" h="572">
                  <a:moveTo>
                    <a:pt x="0" y="0"/>
                  </a:moveTo>
                  <a:lnTo>
                    <a:pt x="0" y="572"/>
                  </a:lnTo>
                  <a:lnTo>
                    <a:pt x="136711" y="572"/>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86" name="pl183"/>
            <p:cNvSpPr/>
            <p:nvPr/>
          </p:nvSpPr>
          <p:spPr>
            <a:xfrm>
              <a:off x="7580131" y="4071626"/>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87" name="pl184"/>
            <p:cNvSpPr/>
            <p:nvPr/>
          </p:nvSpPr>
          <p:spPr>
            <a:xfrm>
              <a:off x="7830770" y="3972739"/>
              <a:ext cx="0" cy="1209"/>
            </a:xfrm>
            <a:custGeom>
              <a:avLst/>
              <a:gdLst/>
              <a:ahLst/>
              <a:cxnLst/>
              <a:rect l="0" t="0" r="0" b="0"/>
              <a:pathLst>
                <a:path h="1209">
                  <a:moveTo>
                    <a:pt x="0" y="1209"/>
                  </a:moveTo>
                  <a:lnTo>
                    <a:pt x="0" y="0"/>
                  </a:lnTo>
                </a:path>
              </a:pathLst>
            </a:custGeom>
            <a:ln w="13550" cap="flat">
              <a:solidFill>
                <a:srgbClr val="1E90FF">
                  <a:alpha val="100000"/>
                </a:srgbClr>
              </a:solidFill>
              <a:prstDash val="solid"/>
              <a:round/>
            </a:ln>
          </p:spPr>
          <p:txBody>
            <a:bodyPr/>
            <a:lstStyle/>
            <a:p>
              <a:endParaRPr/>
            </a:p>
          </p:txBody>
        </p:sp>
        <p:sp>
          <p:nvSpPr>
            <p:cNvPr id="188" name="pl185"/>
            <p:cNvSpPr/>
            <p:nvPr/>
          </p:nvSpPr>
          <p:spPr>
            <a:xfrm>
              <a:off x="7830770" y="3975416"/>
              <a:ext cx="0" cy="180"/>
            </a:xfrm>
            <a:custGeom>
              <a:avLst/>
              <a:gdLst/>
              <a:ahLst/>
              <a:cxnLst/>
              <a:rect l="0" t="0" r="0" b="0"/>
              <a:pathLst>
                <a:path h="180">
                  <a:moveTo>
                    <a:pt x="0" y="0"/>
                  </a:moveTo>
                  <a:lnTo>
                    <a:pt x="0" y="180"/>
                  </a:lnTo>
                </a:path>
              </a:pathLst>
            </a:custGeom>
            <a:ln w="13550" cap="flat">
              <a:solidFill>
                <a:srgbClr val="1E90FF">
                  <a:alpha val="100000"/>
                </a:srgbClr>
              </a:solidFill>
              <a:prstDash val="solid"/>
              <a:round/>
            </a:ln>
          </p:spPr>
          <p:txBody>
            <a:bodyPr/>
            <a:lstStyle/>
            <a:p>
              <a:endParaRPr/>
            </a:p>
          </p:txBody>
        </p:sp>
        <p:sp>
          <p:nvSpPr>
            <p:cNvPr id="189" name="pg186"/>
            <p:cNvSpPr/>
            <p:nvPr/>
          </p:nvSpPr>
          <p:spPr>
            <a:xfrm>
              <a:off x="7762414" y="3973949"/>
              <a:ext cx="136711" cy="1466"/>
            </a:xfrm>
            <a:custGeom>
              <a:avLst/>
              <a:gdLst/>
              <a:ahLst/>
              <a:cxnLst/>
              <a:rect l="0" t="0" r="0" b="0"/>
              <a:pathLst>
                <a:path w="136711" h="1466">
                  <a:moveTo>
                    <a:pt x="0" y="0"/>
                  </a:moveTo>
                  <a:lnTo>
                    <a:pt x="0" y="1466"/>
                  </a:lnTo>
                  <a:lnTo>
                    <a:pt x="136711" y="1466"/>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90" name="pl187"/>
            <p:cNvSpPr/>
            <p:nvPr/>
          </p:nvSpPr>
          <p:spPr>
            <a:xfrm>
              <a:off x="7762414" y="397510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91" name="pl188"/>
            <p:cNvSpPr/>
            <p:nvPr/>
          </p:nvSpPr>
          <p:spPr>
            <a:xfrm>
              <a:off x="8013052" y="3853249"/>
              <a:ext cx="0" cy="1053"/>
            </a:xfrm>
            <a:custGeom>
              <a:avLst/>
              <a:gdLst/>
              <a:ahLst/>
              <a:cxnLst/>
              <a:rect l="0" t="0" r="0" b="0"/>
              <a:pathLst>
                <a:path h="1053">
                  <a:moveTo>
                    <a:pt x="0" y="1053"/>
                  </a:moveTo>
                  <a:lnTo>
                    <a:pt x="0" y="0"/>
                  </a:lnTo>
                </a:path>
              </a:pathLst>
            </a:custGeom>
            <a:ln w="13550" cap="flat">
              <a:solidFill>
                <a:srgbClr val="1E90FF">
                  <a:alpha val="100000"/>
                </a:srgbClr>
              </a:solidFill>
              <a:prstDash val="solid"/>
              <a:round/>
            </a:ln>
          </p:spPr>
          <p:txBody>
            <a:bodyPr/>
            <a:lstStyle/>
            <a:p>
              <a:endParaRPr/>
            </a:p>
          </p:txBody>
        </p:sp>
        <p:sp>
          <p:nvSpPr>
            <p:cNvPr id="192" name="pl189"/>
            <p:cNvSpPr/>
            <p:nvPr/>
          </p:nvSpPr>
          <p:spPr>
            <a:xfrm>
              <a:off x="8013052" y="3856028"/>
              <a:ext cx="0" cy="555"/>
            </a:xfrm>
            <a:custGeom>
              <a:avLst/>
              <a:gdLst/>
              <a:ahLst/>
              <a:cxnLst/>
              <a:rect l="0" t="0" r="0" b="0"/>
              <a:pathLst>
                <a:path h="555">
                  <a:moveTo>
                    <a:pt x="0" y="0"/>
                  </a:moveTo>
                  <a:lnTo>
                    <a:pt x="0" y="555"/>
                  </a:lnTo>
                </a:path>
              </a:pathLst>
            </a:custGeom>
            <a:ln w="13550" cap="flat">
              <a:solidFill>
                <a:srgbClr val="1E90FF">
                  <a:alpha val="100000"/>
                </a:srgbClr>
              </a:solidFill>
              <a:prstDash val="solid"/>
              <a:round/>
            </a:ln>
          </p:spPr>
          <p:txBody>
            <a:bodyPr/>
            <a:lstStyle/>
            <a:p>
              <a:endParaRPr/>
            </a:p>
          </p:txBody>
        </p:sp>
        <p:sp>
          <p:nvSpPr>
            <p:cNvPr id="193" name="pg190"/>
            <p:cNvSpPr/>
            <p:nvPr/>
          </p:nvSpPr>
          <p:spPr>
            <a:xfrm>
              <a:off x="7944696" y="3854302"/>
              <a:ext cx="136711" cy="1725"/>
            </a:xfrm>
            <a:custGeom>
              <a:avLst/>
              <a:gdLst/>
              <a:ahLst/>
              <a:cxnLst/>
              <a:rect l="0" t="0" r="0" b="0"/>
              <a:pathLst>
                <a:path w="136711" h="1725">
                  <a:moveTo>
                    <a:pt x="0" y="0"/>
                  </a:moveTo>
                  <a:lnTo>
                    <a:pt x="0" y="1725"/>
                  </a:lnTo>
                  <a:lnTo>
                    <a:pt x="136711" y="1725"/>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94" name="pl191"/>
            <p:cNvSpPr/>
            <p:nvPr/>
          </p:nvSpPr>
          <p:spPr>
            <a:xfrm>
              <a:off x="7944696" y="3855636"/>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95" name="pt192"/>
            <p:cNvSpPr/>
            <p:nvPr/>
          </p:nvSpPr>
          <p:spPr>
            <a:xfrm>
              <a:off x="8170509" y="3708089"/>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96" name="pt193"/>
            <p:cNvSpPr/>
            <p:nvPr/>
          </p:nvSpPr>
          <p:spPr>
            <a:xfrm>
              <a:off x="8170509" y="3713072"/>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97" name="pt194"/>
            <p:cNvSpPr/>
            <p:nvPr/>
          </p:nvSpPr>
          <p:spPr>
            <a:xfrm>
              <a:off x="8170509" y="3709664"/>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98" name="pl195"/>
            <p:cNvSpPr/>
            <p:nvPr/>
          </p:nvSpPr>
          <p:spPr>
            <a:xfrm>
              <a:off x="8195335" y="3735270"/>
              <a:ext cx="0" cy="49"/>
            </a:xfrm>
            <a:custGeom>
              <a:avLst/>
              <a:gdLst/>
              <a:ahLst/>
              <a:cxnLst/>
              <a:rect l="0" t="0" r="0" b="0"/>
              <a:pathLst>
                <a:path h="49">
                  <a:moveTo>
                    <a:pt x="0" y="49"/>
                  </a:moveTo>
                  <a:lnTo>
                    <a:pt x="0" y="0"/>
                  </a:lnTo>
                </a:path>
              </a:pathLst>
            </a:custGeom>
            <a:ln w="13550" cap="flat">
              <a:solidFill>
                <a:srgbClr val="1E90FF">
                  <a:alpha val="100000"/>
                </a:srgbClr>
              </a:solidFill>
              <a:prstDash val="solid"/>
              <a:round/>
            </a:ln>
          </p:spPr>
          <p:txBody>
            <a:bodyPr/>
            <a:lstStyle/>
            <a:p>
              <a:endParaRPr/>
            </a:p>
          </p:txBody>
        </p:sp>
        <p:sp>
          <p:nvSpPr>
            <p:cNvPr id="199" name="pl196"/>
            <p:cNvSpPr/>
            <p:nvPr/>
          </p:nvSpPr>
          <p:spPr>
            <a:xfrm>
              <a:off x="8195335" y="3735794"/>
              <a:ext cx="0" cy="616"/>
            </a:xfrm>
            <a:custGeom>
              <a:avLst/>
              <a:gdLst/>
              <a:ahLst/>
              <a:cxnLst/>
              <a:rect l="0" t="0" r="0" b="0"/>
              <a:pathLst>
                <a:path h="616">
                  <a:moveTo>
                    <a:pt x="0" y="0"/>
                  </a:moveTo>
                  <a:lnTo>
                    <a:pt x="0" y="616"/>
                  </a:lnTo>
                </a:path>
              </a:pathLst>
            </a:custGeom>
            <a:ln w="13550" cap="flat">
              <a:solidFill>
                <a:srgbClr val="1E90FF">
                  <a:alpha val="100000"/>
                </a:srgbClr>
              </a:solidFill>
              <a:prstDash val="solid"/>
              <a:round/>
            </a:ln>
          </p:spPr>
          <p:txBody>
            <a:bodyPr/>
            <a:lstStyle/>
            <a:p>
              <a:endParaRPr/>
            </a:p>
          </p:txBody>
        </p:sp>
        <p:sp>
          <p:nvSpPr>
            <p:cNvPr id="200" name="pg197"/>
            <p:cNvSpPr/>
            <p:nvPr/>
          </p:nvSpPr>
          <p:spPr>
            <a:xfrm>
              <a:off x="8126979" y="3735320"/>
              <a:ext cx="136711" cy="473"/>
            </a:xfrm>
            <a:custGeom>
              <a:avLst/>
              <a:gdLst/>
              <a:ahLst/>
              <a:cxnLst/>
              <a:rect l="0" t="0" r="0" b="0"/>
              <a:pathLst>
                <a:path w="136711" h="473">
                  <a:moveTo>
                    <a:pt x="0" y="0"/>
                  </a:moveTo>
                  <a:lnTo>
                    <a:pt x="0" y="473"/>
                  </a:lnTo>
                  <a:lnTo>
                    <a:pt x="136711" y="473"/>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01" name="pl198"/>
            <p:cNvSpPr/>
            <p:nvPr/>
          </p:nvSpPr>
          <p:spPr>
            <a:xfrm>
              <a:off x="8126979" y="373553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02" name="pt199"/>
            <p:cNvSpPr/>
            <p:nvPr/>
          </p:nvSpPr>
          <p:spPr>
            <a:xfrm>
              <a:off x="8352791" y="3580418"/>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203" name="pt200"/>
            <p:cNvSpPr/>
            <p:nvPr/>
          </p:nvSpPr>
          <p:spPr>
            <a:xfrm>
              <a:off x="8352791" y="3580606"/>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204" name="pl201"/>
            <p:cNvSpPr/>
            <p:nvPr/>
          </p:nvSpPr>
          <p:spPr>
            <a:xfrm>
              <a:off x="8377617" y="3597469"/>
              <a:ext cx="0" cy="721"/>
            </a:xfrm>
            <a:custGeom>
              <a:avLst/>
              <a:gdLst/>
              <a:ahLst/>
              <a:cxnLst/>
              <a:rect l="0" t="0" r="0" b="0"/>
              <a:pathLst>
                <a:path h="721">
                  <a:moveTo>
                    <a:pt x="0" y="721"/>
                  </a:moveTo>
                  <a:lnTo>
                    <a:pt x="0" y="0"/>
                  </a:lnTo>
                </a:path>
              </a:pathLst>
            </a:custGeom>
            <a:ln w="13550" cap="flat">
              <a:solidFill>
                <a:srgbClr val="1E90FF">
                  <a:alpha val="100000"/>
                </a:srgbClr>
              </a:solidFill>
              <a:prstDash val="solid"/>
              <a:round/>
            </a:ln>
          </p:spPr>
          <p:txBody>
            <a:bodyPr/>
            <a:lstStyle/>
            <a:p>
              <a:endParaRPr/>
            </a:p>
          </p:txBody>
        </p:sp>
        <p:sp>
          <p:nvSpPr>
            <p:cNvPr id="205" name="pl202"/>
            <p:cNvSpPr/>
            <p:nvPr/>
          </p:nvSpPr>
          <p:spPr>
            <a:xfrm>
              <a:off x="8377617" y="3600724"/>
              <a:ext cx="0" cy="236"/>
            </a:xfrm>
            <a:custGeom>
              <a:avLst/>
              <a:gdLst/>
              <a:ahLst/>
              <a:cxnLst/>
              <a:rect l="0" t="0" r="0" b="0"/>
              <a:pathLst>
                <a:path h="236">
                  <a:moveTo>
                    <a:pt x="0" y="0"/>
                  </a:moveTo>
                  <a:lnTo>
                    <a:pt x="0" y="236"/>
                  </a:lnTo>
                </a:path>
              </a:pathLst>
            </a:custGeom>
            <a:ln w="13550" cap="flat">
              <a:solidFill>
                <a:srgbClr val="1E90FF">
                  <a:alpha val="100000"/>
                </a:srgbClr>
              </a:solidFill>
              <a:prstDash val="solid"/>
              <a:round/>
            </a:ln>
          </p:spPr>
          <p:txBody>
            <a:bodyPr/>
            <a:lstStyle/>
            <a:p>
              <a:endParaRPr/>
            </a:p>
          </p:txBody>
        </p:sp>
        <p:sp>
          <p:nvSpPr>
            <p:cNvPr id="206" name="pg203"/>
            <p:cNvSpPr/>
            <p:nvPr/>
          </p:nvSpPr>
          <p:spPr>
            <a:xfrm>
              <a:off x="8309261" y="3598191"/>
              <a:ext cx="136711" cy="2532"/>
            </a:xfrm>
            <a:custGeom>
              <a:avLst/>
              <a:gdLst/>
              <a:ahLst/>
              <a:cxnLst/>
              <a:rect l="0" t="0" r="0" b="0"/>
              <a:pathLst>
                <a:path w="136711" h="2532">
                  <a:moveTo>
                    <a:pt x="0" y="0"/>
                  </a:moveTo>
                  <a:lnTo>
                    <a:pt x="0" y="2532"/>
                  </a:lnTo>
                  <a:lnTo>
                    <a:pt x="136711" y="2532"/>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07" name="pl204"/>
            <p:cNvSpPr/>
            <p:nvPr/>
          </p:nvSpPr>
          <p:spPr>
            <a:xfrm>
              <a:off x="8309261" y="3599128"/>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08" name="pl205"/>
            <p:cNvSpPr/>
            <p:nvPr/>
          </p:nvSpPr>
          <p:spPr>
            <a:xfrm>
              <a:off x="8559900" y="3452269"/>
              <a:ext cx="0" cy="180"/>
            </a:xfrm>
            <a:custGeom>
              <a:avLst/>
              <a:gdLst/>
              <a:ahLst/>
              <a:cxnLst/>
              <a:rect l="0" t="0" r="0" b="0"/>
              <a:pathLst>
                <a:path h="180">
                  <a:moveTo>
                    <a:pt x="0" y="180"/>
                  </a:moveTo>
                  <a:lnTo>
                    <a:pt x="0" y="0"/>
                  </a:lnTo>
                </a:path>
              </a:pathLst>
            </a:custGeom>
            <a:ln w="13550" cap="flat">
              <a:solidFill>
                <a:srgbClr val="1E90FF">
                  <a:alpha val="100000"/>
                </a:srgbClr>
              </a:solidFill>
              <a:prstDash val="solid"/>
              <a:round/>
            </a:ln>
          </p:spPr>
          <p:txBody>
            <a:bodyPr/>
            <a:lstStyle/>
            <a:p>
              <a:endParaRPr/>
            </a:p>
          </p:txBody>
        </p:sp>
        <p:sp>
          <p:nvSpPr>
            <p:cNvPr id="209" name="pl206"/>
            <p:cNvSpPr/>
            <p:nvPr/>
          </p:nvSpPr>
          <p:spPr>
            <a:xfrm>
              <a:off x="8559900" y="3454458"/>
              <a:ext cx="0" cy="2079"/>
            </a:xfrm>
            <a:custGeom>
              <a:avLst/>
              <a:gdLst/>
              <a:ahLst/>
              <a:cxnLst/>
              <a:rect l="0" t="0" r="0" b="0"/>
              <a:pathLst>
                <a:path h="2079">
                  <a:moveTo>
                    <a:pt x="0" y="0"/>
                  </a:moveTo>
                  <a:lnTo>
                    <a:pt x="0" y="2079"/>
                  </a:lnTo>
                </a:path>
              </a:pathLst>
            </a:custGeom>
            <a:ln w="13550" cap="flat">
              <a:solidFill>
                <a:srgbClr val="1E90FF">
                  <a:alpha val="100000"/>
                </a:srgbClr>
              </a:solidFill>
              <a:prstDash val="solid"/>
              <a:round/>
            </a:ln>
          </p:spPr>
          <p:txBody>
            <a:bodyPr/>
            <a:lstStyle/>
            <a:p>
              <a:endParaRPr/>
            </a:p>
          </p:txBody>
        </p:sp>
        <p:sp>
          <p:nvSpPr>
            <p:cNvPr id="210" name="pg207"/>
            <p:cNvSpPr/>
            <p:nvPr/>
          </p:nvSpPr>
          <p:spPr>
            <a:xfrm>
              <a:off x="8491544" y="3452450"/>
              <a:ext cx="136711" cy="2007"/>
            </a:xfrm>
            <a:custGeom>
              <a:avLst/>
              <a:gdLst/>
              <a:ahLst/>
              <a:cxnLst/>
              <a:rect l="0" t="0" r="0" b="0"/>
              <a:pathLst>
                <a:path w="136711" h="2007">
                  <a:moveTo>
                    <a:pt x="0" y="0"/>
                  </a:moveTo>
                  <a:lnTo>
                    <a:pt x="0" y="2007"/>
                  </a:lnTo>
                  <a:lnTo>
                    <a:pt x="136711" y="200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11" name="pl208"/>
            <p:cNvSpPr/>
            <p:nvPr/>
          </p:nvSpPr>
          <p:spPr>
            <a:xfrm>
              <a:off x="8491544" y="345289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12" name="pt209"/>
            <p:cNvSpPr/>
            <p:nvPr/>
          </p:nvSpPr>
          <p:spPr>
            <a:xfrm>
              <a:off x="8717357" y="3276603"/>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213" name="pt210"/>
            <p:cNvSpPr/>
            <p:nvPr/>
          </p:nvSpPr>
          <p:spPr>
            <a:xfrm>
              <a:off x="8717357" y="3278122"/>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214" name="pl211"/>
            <p:cNvSpPr/>
            <p:nvPr/>
          </p:nvSpPr>
          <p:spPr>
            <a:xfrm>
              <a:off x="8742183" y="3307085"/>
              <a:ext cx="0" cy="49"/>
            </a:xfrm>
            <a:custGeom>
              <a:avLst/>
              <a:gdLst/>
              <a:ahLst/>
              <a:cxnLst/>
              <a:rect l="0" t="0" r="0" b="0"/>
              <a:pathLst>
                <a:path h="49">
                  <a:moveTo>
                    <a:pt x="0" y="49"/>
                  </a:moveTo>
                  <a:lnTo>
                    <a:pt x="0" y="0"/>
                  </a:lnTo>
                </a:path>
              </a:pathLst>
            </a:custGeom>
            <a:ln w="13550" cap="flat">
              <a:solidFill>
                <a:srgbClr val="1E90FF">
                  <a:alpha val="100000"/>
                </a:srgbClr>
              </a:solidFill>
              <a:prstDash val="solid"/>
              <a:round/>
            </a:ln>
          </p:spPr>
          <p:txBody>
            <a:bodyPr/>
            <a:lstStyle/>
            <a:p>
              <a:endParaRPr/>
            </a:p>
          </p:txBody>
        </p:sp>
        <p:sp>
          <p:nvSpPr>
            <p:cNvPr id="215" name="pl212"/>
            <p:cNvSpPr/>
            <p:nvPr/>
          </p:nvSpPr>
          <p:spPr>
            <a:xfrm>
              <a:off x="8742183" y="3308543"/>
              <a:ext cx="0" cy="948"/>
            </a:xfrm>
            <a:custGeom>
              <a:avLst/>
              <a:gdLst/>
              <a:ahLst/>
              <a:cxnLst/>
              <a:rect l="0" t="0" r="0" b="0"/>
              <a:pathLst>
                <a:path h="948">
                  <a:moveTo>
                    <a:pt x="0" y="0"/>
                  </a:moveTo>
                  <a:lnTo>
                    <a:pt x="0" y="948"/>
                  </a:lnTo>
                </a:path>
              </a:pathLst>
            </a:custGeom>
            <a:ln w="13550" cap="flat">
              <a:solidFill>
                <a:srgbClr val="1E90FF">
                  <a:alpha val="100000"/>
                </a:srgbClr>
              </a:solidFill>
              <a:prstDash val="solid"/>
              <a:round/>
            </a:ln>
          </p:spPr>
          <p:txBody>
            <a:bodyPr/>
            <a:lstStyle/>
            <a:p>
              <a:endParaRPr/>
            </a:p>
          </p:txBody>
        </p:sp>
        <p:sp>
          <p:nvSpPr>
            <p:cNvPr id="216" name="pg213"/>
            <p:cNvSpPr/>
            <p:nvPr/>
          </p:nvSpPr>
          <p:spPr>
            <a:xfrm>
              <a:off x="8673827" y="3307134"/>
              <a:ext cx="136711" cy="1409"/>
            </a:xfrm>
            <a:custGeom>
              <a:avLst/>
              <a:gdLst/>
              <a:ahLst/>
              <a:cxnLst/>
              <a:rect l="0" t="0" r="0" b="0"/>
              <a:pathLst>
                <a:path w="136711" h="1409">
                  <a:moveTo>
                    <a:pt x="0" y="0"/>
                  </a:moveTo>
                  <a:lnTo>
                    <a:pt x="0" y="1409"/>
                  </a:lnTo>
                  <a:lnTo>
                    <a:pt x="136711" y="1409"/>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17" name="pl214"/>
            <p:cNvSpPr/>
            <p:nvPr/>
          </p:nvSpPr>
          <p:spPr>
            <a:xfrm>
              <a:off x="8673827" y="3307562"/>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18" name="rc215"/>
            <p:cNvSpPr/>
            <p:nvPr/>
          </p:nvSpPr>
          <p:spPr>
            <a:xfrm>
              <a:off x="2302863" y="2826444"/>
              <a:ext cx="2155491" cy="291578"/>
            </a:xfrm>
            <a:prstGeom prst="rect">
              <a:avLst/>
            </a:prstGeom>
            <a:solidFill>
              <a:srgbClr val="D9D9D9">
                <a:alpha val="100000"/>
              </a:srgbClr>
            </a:solidFill>
          </p:spPr>
          <p:txBody>
            <a:bodyPr/>
            <a:lstStyle/>
            <a:p>
              <a:endParaRPr/>
            </a:p>
          </p:txBody>
        </p:sp>
        <p:sp>
          <p:nvSpPr>
            <p:cNvPr id="219" name="tx216"/>
            <p:cNvSpPr/>
            <p:nvPr/>
          </p:nvSpPr>
          <p:spPr>
            <a:xfrm>
              <a:off x="3221858" y="2915083"/>
              <a:ext cx="3175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C</a:t>
              </a:r>
              <a:r>
                <a:rPr sz="1500" dirty="0" err="1" smtClean="0">
                  <a:solidFill>
                    <a:srgbClr val="1A1A1A">
                      <a:alpha val="100000"/>
                    </a:srgbClr>
                  </a:solidFill>
                  <a:latin typeface="Calibri"/>
                  <a:cs typeface="Calibri"/>
                </a:rPr>
                <a:t>ost</a:t>
              </a:r>
              <a:endParaRPr sz="1500" dirty="0">
                <a:solidFill>
                  <a:srgbClr val="1A1A1A">
                    <a:alpha val="100000"/>
                  </a:srgbClr>
                </a:solidFill>
                <a:latin typeface="Calibri"/>
                <a:cs typeface="Calibri"/>
              </a:endParaRPr>
            </a:p>
          </p:txBody>
        </p:sp>
        <p:sp>
          <p:nvSpPr>
            <p:cNvPr id="220" name="rc217"/>
            <p:cNvSpPr/>
            <p:nvPr/>
          </p:nvSpPr>
          <p:spPr>
            <a:xfrm>
              <a:off x="4527943" y="2826444"/>
              <a:ext cx="2155491" cy="291578"/>
            </a:xfrm>
            <a:prstGeom prst="rect">
              <a:avLst/>
            </a:prstGeom>
            <a:solidFill>
              <a:srgbClr val="D9D9D9">
                <a:alpha val="100000"/>
              </a:srgbClr>
            </a:solidFill>
          </p:spPr>
          <p:txBody>
            <a:bodyPr/>
            <a:lstStyle/>
            <a:p>
              <a:endParaRPr/>
            </a:p>
          </p:txBody>
        </p:sp>
        <p:sp>
          <p:nvSpPr>
            <p:cNvPr id="221" name="tx218"/>
            <p:cNvSpPr/>
            <p:nvPr/>
          </p:nvSpPr>
          <p:spPr>
            <a:xfrm>
              <a:off x="5281839" y="2864283"/>
              <a:ext cx="647700" cy="1651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R</a:t>
              </a:r>
              <a:r>
                <a:rPr sz="1500" dirty="0" smtClean="0">
                  <a:solidFill>
                    <a:srgbClr val="1A1A1A">
                      <a:alpha val="100000"/>
                    </a:srgbClr>
                  </a:solidFill>
                  <a:latin typeface="Calibri"/>
                  <a:cs typeface="Calibri"/>
                </a:rPr>
                <a:t>out</a:t>
              </a:r>
              <a:r>
                <a:rPr lang="ca-ES" sz="1500" dirty="0" err="1" smtClean="0">
                  <a:solidFill>
                    <a:srgbClr val="1A1A1A">
                      <a:alpha val="100000"/>
                    </a:srgbClr>
                  </a:solidFill>
                  <a:latin typeface="Calibri"/>
                  <a:cs typeface="Calibri"/>
                </a:rPr>
                <a:t>ing</a:t>
              </a:r>
              <a:r>
                <a:rPr lang="ca-ES" sz="1500" dirty="0" smtClean="0">
                  <a:solidFill>
                    <a:srgbClr val="1A1A1A">
                      <a:alpha val="100000"/>
                    </a:srgbClr>
                  </a:solidFill>
                  <a:latin typeface="Calibri"/>
                  <a:cs typeface="Calibri"/>
                </a:rPr>
                <a:t> E</a:t>
              </a:r>
              <a:r>
                <a:rPr sz="1500" dirty="0" err="1" smtClean="0">
                  <a:solidFill>
                    <a:srgbClr val="1A1A1A">
                      <a:alpha val="100000"/>
                    </a:srgbClr>
                  </a:solidFill>
                  <a:latin typeface="Calibri"/>
                  <a:cs typeface="Calibri"/>
                </a:rPr>
                <a:t>ff</a:t>
              </a:r>
              <a:r>
                <a:rPr lang="ca-ES" sz="1500" dirty="0" err="1" smtClean="0">
                  <a:solidFill>
                    <a:srgbClr val="1A1A1A">
                      <a:alpha val="100000"/>
                    </a:srgbClr>
                  </a:solidFill>
                  <a:latin typeface="Calibri"/>
                  <a:cs typeface="Calibri"/>
                </a:rPr>
                <a:t>iciency</a:t>
              </a:r>
              <a:endParaRPr sz="1500" dirty="0">
                <a:solidFill>
                  <a:srgbClr val="1A1A1A">
                    <a:alpha val="100000"/>
                  </a:srgbClr>
                </a:solidFill>
                <a:latin typeface="Calibri"/>
                <a:cs typeface="Calibri"/>
              </a:endParaRPr>
            </a:p>
          </p:txBody>
        </p:sp>
        <p:sp>
          <p:nvSpPr>
            <p:cNvPr id="222" name="rc219"/>
            <p:cNvSpPr/>
            <p:nvPr/>
          </p:nvSpPr>
          <p:spPr>
            <a:xfrm>
              <a:off x="6753024" y="2826444"/>
              <a:ext cx="2155491" cy="291578"/>
            </a:xfrm>
            <a:prstGeom prst="rect">
              <a:avLst/>
            </a:prstGeom>
            <a:solidFill>
              <a:srgbClr val="D9D9D9">
                <a:alpha val="100000"/>
              </a:srgbClr>
            </a:solidFill>
          </p:spPr>
          <p:txBody>
            <a:bodyPr/>
            <a:lstStyle/>
            <a:p>
              <a:endParaRPr/>
            </a:p>
          </p:txBody>
        </p:sp>
        <p:sp>
          <p:nvSpPr>
            <p:cNvPr id="223" name="tx220"/>
            <p:cNvSpPr/>
            <p:nvPr/>
          </p:nvSpPr>
          <p:spPr>
            <a:xfrm>
              <a:off x="7583120" y="2876983"/>
              <a:ext cx="495300" cy="1524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smtClean="0">
                  <a:solidFill>
                    <a:srgbClr val="1A1A1A">
                      <a:alpha val="100000"/>
                    </a:srgbClr>
                  </a:solidFill>
                  <a:latin typeface="Calibri"/>
                  <a:cs typeface="Calibri"/>
                </a:rPr>
                <a:t>S</a:t>
              </a:r>
              <a:r>
                <a:rPr sz="1500" dirty="0" smtClean="0">
                  <a:solidFill>
                    <a:srgbClr val="1A1A1A">
                      <a:alpha val="100000"/>
                    </a:srgbClr>
                  </a:solidFill>
                  <a:latin typeface="Calibri"/>
                  <a:cs typeface="Calibri"/>
                </a:rPr>
                <a:t>t</a:t>
              </a:r>
              <a:r>
                <a:rPr lang="ca-ES" sz="1500" dirty="0" err="1" smtClean="0">
                  <a:solidFill>
                    <a:srgbClr val="1A1A1A">
                      <a:alpha val="100000"/>
                    </a:srgbClr>
                  </a:solidFill>
                  <a:latin typeface="Calibri"/>
                  <a:cs typeface="Calibri"/>
                </a:rPr>
                <a:t>orage</a:t>
              </a:r>
              <a:r>
                <a:rPr lang="ca-ES" sz="1500" dirty="0" smtClean="0">
                  <a:solidFill>
                    <a:srgbClr val="1A1A1A">
                      <a:alpha val="100000"/>
                    </a:srgbClr>
                  </a:solidFill>
                  <a:latin typeface="Calibri"/>
                  <a:cs typeface="Calibri"/>
                </a:rPr>
                <a:t> C</a:t>
              </a:r>
              <a:r>
                <a:rPr sz="1500" dirty="0" err="1" smtClean="0">
                  <a:solidFill>
                    <a:srgbClr val="1A1A1A">
                      <a:alpha val="100000"/>
                    </a:srgbClr>
                  </a:solidFill>
                  <a:latin typeface="Calibri"/>
                  <a:cs typeface="Calibri"/>
                </a:rPr>
                <a:t>ap</a:t>
              </a:r>
              <a:r>
                <a:rPr lang="ca-ES" sz="1500" dirty="0" err="1" smtClean="0">
                  <a:solidFill>
                    <a:srgbClr val="1A1A1A">
                      <a:alpha val="100000"/>
                    </a:srgbClr>
                  </a:solidFill>
                  <a:latin typeface="Calibri"/>
                  <a:cs typeface="Calibri"/>
                </a:rPr>
                <a:t>acity</a:t>
              </a:r>
              <a:endParaRPr sz="1500" dirty="0">
                <a:solidFill>
                  <a:srgbClr val="1A1A1A">
                    <a:alpha val="100000"/>
                  </a:srgbClr>
                </a:solidFill>
                <a:latin typeface="Calibri"/>
                <a:cs typeface="Calibri"/>
              </a:endParaRPr>
            </a:p>
          </p:txBody>
        </p:sp>
        <p:sp>
          <p:nvSpPr>
            <p:cNvPr id="224" name="pl221"/>
            <p:cNvSpPr/>
            <p:nvPr/>
          </p:nvSpPr>
          <p:spPr>
            <a:xfrm>
              <a:off x="2651478"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5" name="pl222"/>
            <p:cNvSpPr/>
            <p:nvPr/>
          </p:nvSpPr>
          <p:spPr>
            <a:xfrm>
              <a:off x="3016043"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6" name="pl223"/>
            <p:cNvSpPr/>
            <p:nvPr/>
          </p:nvSpPr>
          <p:spPr>
            <a:xfrm>
              <a:off x="3380608"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7" name="pl224"/>
            <p:cNvSpPr/>
            <p:nvPr/>
          </p:nvSpPr>
          <p:spPr>
            <a:xfrm>
              <a:off x="3745174"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8" name="pl225"/>
            <p:cNvSpPr/>
            <p:nvPr/>
          </p:nvSpPr>
          <p:spPr>
            <a:xfrm>
              <a:off x="410973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9" name="tx226"/>
            <p:cNvSpPr/>
            <p:nvPr/>
          </p:nvSpPr>
          <p:spPr>
            <a:xfrm>
              <a:off x="2537178"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0.6</a:t>
              </a:r>
            </a:p>
          </p:txBody>
        </p:sp>
        <p:sp>
          <p:nvSpPr>
            <p:cNvPr id="230" name="tx227"/>
            <p:cNvSpPr/>
            <p:nvPr/>
          </p:nvSpPr>
          <p:spPr>
            <a:xfrm>
              <a:off x="2901743"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0.8</a:t>
              </a:r>
            </a:p>
          </p:txBody>
        </p:sp>
        <p:sp>
          <p:nvSpPr>
            <p:cNvPr id="231" name="tx228"/>
            <p:cNvSpPr/>
            <p:nvPr/>
          </p:nvSpPr>
          <p:spPr>
            <a:xfrm>
              <a:off x="3266308"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32" name="tx229"/>
            <p:cNvSpPr/>
            <p:nvPr/>
          </p:nvSpPr>
          <p:spPr>
            <a:xfrm>
              <a:off x="3630874"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1.2</a:t>
              </a:r>
            </a:p>
          </p:txBody>
        </p:sp>
        <p:sp>
          <p:nvSpPr>
            <p:cNvPr id="233" name="tx230"/>
            <p:cNvSpPr/>
            <p:nvPr/>
          </p:nvSpPr>
          <p:spPr>
            <a:xfrm>
              <a:off x="399543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1.4</a:t>
              </a:r>
            </a:p>
          </p:txBody>
        </p:sp>
        <p:sp>
          <p:nvSpPr>
            <p:cNvPr id="234" name="pl231"/>
            <p:cNvSpPr/>
            <p:nvPr/>
          </p:nvSpPr>
          <p:spPr>
            <a:xfrm>
              <a:off x="487655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5" name="pl232"/>
            <p:cNvSpPr/>
            <p:nvPr/>
          </p:nvSpPr>
          <p:spPr>
            <a:xfrm>
              <a:off x="5241124"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6" name="pl233"/>
            <p:cNvSpPr/>
            <p:nvPr/>
          </p:nvSpPr>
          <p:spPr>
            <a:xfrm>
              <a:off x="560568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7" name="pl234"/>
            <p:cNvSpPr/>
            <p:nvPr/>
          </p:nvSpPr>
          <p:spPr>
            <a:xfrm>
              <a:off x="5970254"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8" name="pl235"/>
            <p:cNvSpPr/>
            <p:nvPr/>
          </p:nvSpPr>
          <p:spPr>
            <a:xfrm>
              <a:off x="633481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9" name="tx236"/>
            <p:cNvSpPr/>
            <p:nvPr/>
          </p:nvSpPr>
          <p:spPr>
            <a:xfrm>
              <a:off x="476225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0.6</a:t>
              </a:r>
            </a:p>
          </p:txBody>
        </p:sp>
        <p:sp>
          <p:nvSpPr>
            <p:cNvPr id="240" name="tx237"/>
            <p:cNvSpPr/>
            <p:nvPr/>
          </p:nvSpPr>
          <p:spPr>
            <a:xfrm>
              <a:off x="5126824"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0.8</a:t>
              </a:r>
            </a:p>
          </p:txBody>
        </p:sp>
        <p:sp>
          <p:nvSpPr>
            <p:cNvPr id="241" name="tx238"/>
            <p:cNvSpPr/>
            <p:nvPr/>
          </p:nvSpPr>
          <p:spPr>
            <a:xfrm>
              <a:off x="549138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42" name="tx239"/>
            <p:cNvSpPr/>
            <p:nvPr/>
          </p:nvSpPr>
          <p:spPr>
            <a:xfrm>
              <a:off x="5855954"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1.2</a:t>
              </a:r>
            </a:p>
          </p:txBody>
        </p:sp>
        <p:sp>
          <p:nvSpPr>
            <p:cNvPr id="243" name="tx240"/>
            <p:cNvSpPr/>
            <p:nvPr/>
          </p:nvSpPr>
          <p:spPr>
            <a:xfrm>
              <a:off x="622051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1.4</a:t>
              </a:r>
            </a:p>
          </p:txBody>
        </p:sp>
        <p:sp>
          <p:nvSpPr>
            <p:cNvPr id="244" name="pl241"/>
            <p:cNvSpPr/>
            <p:nvPr/>
          </p:nvSpPr>
          <p:spPr>
            <a:xfrm>
              <a:off x="710163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5" name="pl242"/>
            <p:cNvSpPr/>
            <p:nvPr/>
          </p:nvSpPr>
          <p:spPr>
            <a:xfrm>
              <a:off x="7466204"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6" name="pl243"/>
            <p:cNvSpPr/>
            <p:nvPr/>
          </p:nvSpPr>
          <p:spPr>
            <a:xfrm>
              <a:off x="7830770"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7" name="pl244"/>
            <p:cNvSpPr/>
            <p:nvPr/>
          </p:nvSpPr>
          <p:spPr>
            <a:xfrm>
              <a:off x="8195335"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8" name="pl245"/>
            <p:cNvSpPr/>
            <p:nvPr/>
          </p:nvSpPr>
          <p:spPr>
            <a:xfrm>
              <a:off x="8559900"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49" name="tx246"/>
            <p:cNvSpPr/>
            <p:nvPr/>
          </p:nvSpPr>
          <p:spPr>
            <a:xfrm>
              <a:off x="698733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0.6</a:t>
              </a:r>
            </a:p>
          </p:txBody>
        </p:sp>
        <p:sp>
          <p:nvSpPr>
            <p:cNvPr id="250" name="tx247"/>
            <p:cNvSpPr/>
            <p:nvPr/>
          </p:nvSpPr>
          <p:spPr>
            <a:xfrm>
              <a:off x="7351904"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0.8</a:t>
              </a:r>
            </a:p>
          </p:txBody>
        </p:sp>
        <p:sp>
          <p:nvSpPr>
            <p:cNvPr id="251" name="tx248"/>
            <p:cNvSpPr/>
            <p:nvPr/>
          </p:nvSpPr>
          <p:spPr>
            <a:xfrm>
              <a:off x="7716470"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52" name="tx249"/>
            <p:cNvSpPr/>
            <p:nvPr/>
          </p:nvSpPr>
          <p:spPr>
            <a:xfrm>
              <a:off x="8081035"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1.2</a:t>
              </a:r>
            </a:p>
          </p:txBody>
        </p:sp>
        <p:sp>
          <p:nvSpPr>
            <p:cNvPr id="253" name="tx250"/>
            <p:cNvSpPr/>
            <p:nvPr/>
          </p:nvSpPr>
          <p:spPr>
            <a:xfrm>
              <a:off x="8445600"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1.4</a:t>
              </a:r>
            </a:p>
          </p:txBody>
        </p:sp>
        <p:sp>
          <p:nvSpPr>
            <p:cNvPr id="254" name="tx251"/>
            <p:cNvSpPr/>
            <p:nvPr/>
          </p:nvSpPr>
          <p:spPr>
            <a:xfrm>
              <a:off x="2011633" y="4222800"/>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55" name="tx252"/>
            <p:cNvSpPr/>
            <p:nvPr/>
          </p:nvSpPr>
          <p:spPr>
            <a:xfrm>
              <a:off x="2011633" y="3914220"/>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56" name="tx253"/>
            <p:cNvSpPr/>
            <p:nvPr/>
          </p:nvSpPr>
          <p:spPr>
            <a:xfrm>
              <a:off x="2011633" y="3605640"/>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57" name="tx254"/>
            <p:cNvSpPr/>
            <p:nvPr/>
          </p:nvSpPr>
          <p:spPr>
            <a:xfrm>
              <a:off x="2011633" y="3297060"/>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58" name="pl255"/>
            <p:cNvSpPr/>
            <p:nvPr/>
          </p:nvSpPr>
          <p:spPr>
            <a:xfrm>
              <a:off x="2268068" y="427995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59" name="pl256"/>
            <p:cNvSpPr/>
            <p:nvPr/>
          </p:nvSpPr>
          <p:spPr>
            <a:xfrm>
              <a:off x="2268068" y="397137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60" name="pl257"/>
            <p:cNvSpPr/>
            <p:nvPr/>
          </p:nvSpPr>
          <p:spPr>
            <a:xfrm>
              <a:off x="2268068" y="366279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61" name="pl258"/>
            <p:cNvSpPr/>
            <p:nvPr/>
          </p:nvSpPr>
          <p:spPr>
            <a:xfrm>
              <a:off x="2268068" y="335421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62" name="tx259"/>
            <p:cNvSpPr/>
            <p:nvPr/>
          </p:nvSpPr>
          <p:spPr>
            <a:xfrm>
              <a:off x="5082505" y="4727834"/>
              <a:ext cx="1046367" cy="1651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000000">
                      <a:alpha val="100000"/>
                    </a:srgbClr>
                  </a:solidFill>
                  <a:latin typeface="Calibri"/>
                  <a:cs typeface="Calibri"/>
                </a:rPr>
                <a:t>Scaling factor</a:t>
              </a:r>
            </a:p>
          </p:txBody>
        </p:sp>
        <p:sp>
          <p:nvSpPr>
            <p:cNvPr id="263" name="tx260"/>
            <p:cNvSpPr/>
            <p:nvPr/>
          </p:nvSpPr>
          <p:spPr>
            <a:xfrm rot="-5400000">
              <a:off x="1624544" y="3742518"/>
              <a:ext cx="431800" cy="127000"/>
            </a:xfrm>
            <a:prstGeom prst="rect">
              <a:avLst/>
            </a:prstGeom>
            <a:noFill/>
          </p:spPr>
          <p:txBody>
            <a:bodyPr wrap="none" lIns="0" tIns="0" rIns="0" bIns="0" anchor="ctr" anchorCtr="1"/>
            <a:lstStyle/>
            <a:p>
              <a:pPr>
                <a:lnSpc>
                  <a:spcPts val="1500"/>
                </a:lnSpc>
              </a:pPr>
              <a:r>
                <a:rPr lang="ca-ES" sz="1500" dirty="0">
                  <a:solidFill>
                    <a:srgbClr val="000000">
                      <a:alpha val="100000"/>
                    </a:srgbClr>
                  </a:solidFill>
                  <a:cs typeface="Calibri"/>
                </a:rPr>
                <a:t>Variable ratio vs wild-type</a:t>
              </a:r>
            </a:p>
          </p:txBody>
        </p:sp>
      </p:grpSp>
      <p:grpSp>
        <p:nvGrpSpPr>
          <p:cNvPr id="21" name="Group 20"/>
          <p:cNvGrpSpPr/>
          <p:nvPr/>
        </p:nvGrpSpPr>
        <p:grpSpPr>
          <a:xfrm>
            <a:off x="8297852" y="1379985"/>
            <a:ext cx="2946861" cy="1425307"/>
            <a:chOff x="7682739" y="744417"/>
            <a:chExt cx="3877322" cy="1875343"/>
          </a:xfrm>
        </p:grpSpPr>
        <p:grpSp>
          <p:nvGrpSpPr>
            <p:cNvPr id="265" name="Group 264"/>
            <p:cNvGrpSpPr/>
            <p:nvPr/>
          </p:nvGrpSpPr>
          <p:grpSpPr>
            <a:xfrm>
              <a:off x="9771283" y="744417"/>
              <a:ext cx="1788778" cy="1875343"/>
              <a:chOff x="9103462" y="1911354"/>
              <a:chExt cx="2760226" cy="2893804"/>
            </a:xfrm>
          </p:grpSpPr>
          <p:pic>
            <p:nvPicPr>
              <p:cNvPr id="266" name="Picture 265"/>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5083690">
                <a:off x="10773848" y="2549927"/>
                <a:ext cx="1031072" cy="1054840"/>
              </a:xfrm>
              <a:prstGeom prst="rect">
                <a:avLst/>
              </a:prstGeom>
            </p:spPr>
          </p:pic>
          <p:pic>
            <p:nvPicPr>
              <p:cNvPr id="267" name="Picture 266"/>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496170">
                <a:off x="10747569" y="3446744"/>
                <a:ext cx="1031072" cy="1054840"/>
              </a:xfrm>
              <a:prstGeom prst="rect">
                <a:avLst/>
              </a:prstGeom>
            </p:spPr>
          </p:pic>
          <p:grpSp>
            <p:nvGrpSpPr>
              <p:cNvPr id="268" name="Group 267"/>
              <p:cNvGrpSpPr/>
              <p:nvPr/>
            </p:nvGrpSpPr>
            <p:grpSpPr>
              <a:xfrm>
                <a:off x="9103462" y="1911354"/>
                <a:ext cx="2760226" cy="2893804"/>
                <a:chOff x="9103462" y="1911354"/>
                <a:chExt cx="2760226" cy="2893804"/>
              </a:xfrm>
            </p:grpSpPr>
            <p:pic>
              <p:nvPicPr>
                <p:cNvPr id="269" name="Picture 268"/>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91021">
                  <a:off x="9201492" y="2685592"/>
                  <a:ext cx="1031072" cy="1054840"/>
                </a:xfrm>
                <a:prstGeom prst="rect">
                  <a:avLst/>
                </a:prstGeom>
              </p:spPr>
            </p:pic>
            <p:pic>
              <p:nvPicPr>
                <p:cNvPr id="270" name="Picture 269"/>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8141921">
                  <a:off x="9103462" y="3178638"/>
                  <a:ext cx="1031072" cy="1054840"/>
                </a:xfrm>
                <a:prstGeom prst="rect">
                  <a:avLst/>
                </a:prstGeom>
              </p:spPr>
            </p:pic>
            <p:pic>
              <p:nvPicPr>
                <p:cNvPr id="271" name="Picture 270"/>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3203881">
                  <a:off x="9959510" y="1911354"/>
                  <a:ext cx="1031072" cy="1054840"/>
                </a:xfrm>
                <a:prstGeom prst="rect">
                  <a:avLst/>
                </a:prstGeom>
              </p:spPr>
            </p:pic>
            <p:pic>
              <p:nvPicPr>
                <p:cNvPr id="272" name="Picture 271"/>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717315" y="2715500"/>
                  <a:ext cx="1031072" cy="1054840"/>
                </a:xfrm>
                <a:prstGeom prst="rect">
                  <a:avLst/>
                </a:prstGeom>
              </p:spPr>
            </p:pic>
            <p:pic>
              <p:nvPicPr>
                <p:cNvPr id="273" name="Picture 272"/>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492106" y="3174728"/>
                  <a:ext cx="1031072" cy="1054840"/>
                </a:xfrm>
                <a:prstGeom prst="rect">
                  <a:avLst/>
                </a:prstGeom>
              </p:spPr>
            </p:pic>
            <p:pic>
              <p:nvPicPr>
                <p:cNvPr id="274" name="Picture 273"/>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818148" y="3160542"/>
                  <a:ext cx="1031072" cy="1054840"/>
                </a:xfrm>
                <a:prstGeom prst="rect">
                  <a:avLst/>
                </a:prstGeom>
              </p:spPr>
            </p:pic>
            <p:pic>
              <p:nvPicPr>
                <p:cNvPr id="275" name="Picture 274"/>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101203" y="2874710"/>
                  <a:ext cx="1031072" cy="1054840"/>
                </a:xfrm>
                <a:prstGeom prst="rect">
                  <a:avLst/>
                </a:prstGeom>
              </p:spPr>
            </p:pic>
            <p:pic>
              <p:nvPicPr>
                <p:cNvPr id="276" name="Picture 275"/>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15891" y="3429372"/>
                  <a:ext cx="1031072" cy="1054840"/>
                </a:xfrm>
                <a:prstGeom prst="rect">
                  <a:avLst/>
                </a:prstGeom>
              </p:spPr>
            </p:pic>
            <p:pic>
              <p:nvPicPr>
                <p:cNvPr id="277" name="Picture 276"/>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82316" y="2235964"/>
                  <a:ext cx="1031072" cy="1054840"/>
                </a:xfrm>
                <a:prstGeom prst="rect">
                  <a:avLst/>
                </a:prstGeom>
              </p:spPr>
            </p:pic>
            <p:pic>
              <p:nvPicPr>
                <p:cNvPr id="278" name="Picture 277"/>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955735" y="2337435"/>
                  <a:ext cx="1031072" cy="1054840"/>
                </a:xfrm>
                <a:prstGeom prst="rect">
                  <a:avLst/>
                </a:prstGeom>
              </p:spPr>
            </p:pic>
            <p:pic>
              <p:nvPicPr>
                <p:cNvPr id="279" name="Picture 278"/>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9169271">
                  <a:off x="9483045" y="2189997"/>
                  <a:ext cx="1031072" cy="1054840"/>
                </a:xfrm>
                <a:prstGeom prst="rect">
                  <a:avLst/>
                </a:prstGeom>
              </p:spPr>
            </p:pic>
            <p:pic>
              <p:nvPicPr>
                <p:cNvPr id="280" name="Picture 279"/>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8123049">
                  <a:off x="10315891" y="2713877"/>
                  <a:ext cx="1031072" cy="1054840"/>
                </a:xfrm>
                <a:prstGeom prst="rect">
                  <a:avLst/>
                </a:prstGeom>
              </p:spPr>
            </p:pic>
            <p:pic>
              <p:nvPicPr>
                <p:cNvPr id="281" name="Picture 280"/>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520454" y="3675861"/>
                  <a:ext cx="1031072" cy="1054840"/>
                </a:xfrm>
                <a:prstGeom prst="rect">
                  <a:avLst/>
                </a:prstGeom>
              </p:spPr>
            </p:pic>
            <p:pic>
              <p:nvPicPr>
                <p:cNvPr id="282" name="Picture 281"/>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615264" y="3244451"/>
                  <a:ext cx="1031072" cy="1054840"/>
                </a:xfrm>
                <a:prstGeom prst="rect">
                  <a:avLst/>
                </a:prstGeom>
              </p:spPr>
            </p:pic>
            <p:pic>
              <p:nvPicPr>
                <p:cNvPr id="283" name="Picture 282"/>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4693899">
                  <a:off x="10039293" y="3762202"/>
                  <a:ext cx="1031072" cy="1054840"/>
                </a:xfrm>
                <a:prstGeom prst="rect">
                  <a:avLst/>
                </a:prstGeom>
              </p:spPr>
            </p:pic>
            <p:pic>
              <p:nvPicPr>
                <p:cNvPr id="284" name="Picture 283"/>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0800000">
                  <a:off x="10524901" y="3749702"/>
                  <a:ext cx="1031072" cy="1054840"/>
                </a:xfrm>
                <a:prstGeom prst="rect">
                  <a:avLst/>
                </a:prstGeom>
              </p:spPr>
            </p:pic>
            <p:pic>
              <p:nvPicPr>
                <p:cNvPr id="285" name="Picture 284"/>
                <p:cNvPicPr>
                  <a:picLocks noChangeAspect="1"/>
                </p:cNvPicPr>
                <p:nvPr/>
              </p:nvPicPr>
              <p:blipFill rotWithShape="1">
                <a:blip r:embed="rId2">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832616" y="2915421"/>
                  <a:ext cx="1031072" cy="1054840"/>
                </a:xfrm>
                <a:prstGeom prst="rect">
                  <a:avLst/>
                </a:prstGeom>
              </p:spPr>
            </p:pic>
          </p:grpSp>
        </p:grpSp>
        <p:cxnSp>
          <p:nvCxnSpPr>
            <p:cNvPr id="286" name="Straight Arrow Connector 285"/>
            <p:cNvCxnSpPr/>
            <p:nvPr/>
          </p:nvCxnSpPr>
          <p:spPr>
            <a:xfrm>
              <a:off x="9001958" y="1689281"/>
              <a:ext cx="7628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nvGrpSpPr>
            <p:cNvPr id="287" name="Group 286"/>
            <p:cNvGrpSpPr/>
            <p:nvPr/>
          </p:nvGrpSpPr>
          <p:grpSpPr>
            <a:xfrm>
              <a:off x="7682739" y="1197816"/>
              <a:ext cx="1126780" cy="1109160"/>
              <a:chOff x="827169" y="2059520"/>
              <a:chExt cx="1284002" cy="1263924"/>
            </a:xfrm>
          </p:grpSpPr>
          <p:pic>
            <p:nvPicPr>
              <p:cNvPr id="288" name="Picture 287"/>
              <p:cNvPicPr>
                <a:picLocks noChangeAspect="1"/>
              </p:cNvPicPr>
              <p:nvPr/>
            </p:nvPicPr>
            <p:blipFill rotWithShape="1">
              <a:blip r:embed="rId3"/>
              <a:srcRect l="63610"/>
              <a:stretch/>
            </p:blipFill>
            <p:spPr>
              <a:xfrm>
                <a:off x="827169" y="2059520"/>
                <a:ext cx="1284002" cy="1263924"/>
              </a:xfrm>
              <a:prstGeom prst="rect">
                <a:avLst/>
              </a:prstGeom>
            </p:spPr>
          </p:pic>
          <p:cxnSp>
            <p:nvCxnSpPr>
              <p:cNvPr id="289" name="Straight Arrow Connector 288"/>
              <p:cNvCxnSpPr/>
              <p:nvPr/>
            </p:nvCxnSpPr>
            <p:spPr>
              <a:xfrm>
                <a:off x="1469170" y="2660650"/>
                <a:ext cx="631621" cy="3083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grpSp>
      <p:sp>
        <p:nvSpPr>
          <p:cNvPr id="4" name="Slide Number Placeholder 3"/>
          <p:cNvSpPr>
            <a:spLocks noGrp="1"/>
          </p:cNvSpPr>
          <p:nvPr>
            <p:ph type="sldNum" sz="quarter" idx="12"/>
          </p:nvPr>
        </p:nvSpPr>
        <p:spPr/>
        <p:txBody>
          <a:bodyPr/>
          <a:lstStyle/>
          <a:p>
            <a:fld id="{2BC1C898-5861-4646-8145-B26DFD443158}" type="slidenum">
              <a:rPr lang="en-US" smtClean="0"/>
              <a:t>42</a:t>
            </a:fld>
            <a:endParaRPr lang="en-US"/>
          </a:p>
        </p:txBody>
      </p:sp>
      <p:pic>
        <p:nvPicPr>
          <p:cNvPr id="314" name="Picture 313"/>
          <p:cNvPicPr>
            <a:picLocks noChangeAspect="1"/>
          </p:cNvPicPr>
          <p:nvPr/>
        </p:nvPicPr>
        <p:blipFill rotWithShape="1">
          <a:blip r:embed="rId4"/>
          <a:srcRect l="46566" t="15093" b="17869"/>
          <a:stretch/>
        </p:blipFill>
        <p:spPr>
          <a:xfrm>
            <a:off x="123825" y="111196"/>
            <a:ext cx="1866900" cy="1203254"/>
          </a:xfrm>
          <a:prstGeom prst="rect">
            <a:avLst/>
          </a:prstGeom>
        </p:spPr>
      </p:pic>
    </p:spTree>
    <p:extLst>
      <p:ext uri="{BB962C8B-B14F-4D97-AF65-F5344CB8AC3E}">
        <p14:creationId xmlns:p14="http://schemas.microsoft.com/office/powerpoint/2010/main" val="288613263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57459" y="140345"/>
            <a:ext cx="9579609" cy="1325563"/>
          </a:xfrm>
        </p:spPr>
        <p:txBody>
          <a:bodyPr>
            <a:normAutofit/>
          </a:bodyPr>
          <a:lstStyle/>
          <a:p>
            <a:r>
              <a:rPr lang="ca-ES" sz="3600" dirty="0" smtClean="0"/>
              <a:t>Tree size variability has no impact on network </a:t>
            </a:r>
            <a:r>
              <a:rPr lang="ca-ES" sz="3600" dirty="0" err="1" smtClean="0"/>
              <a:t>routing</a:t>
            </a:r>
            <a:r>
              <a:rPr lang="ca-ES" sz="3600" dirty="0" smtClean="0"/>
              <a:t> efficiency and storage capacity</a:t>
            </a:r>
            <a:endParaRPr lang="en-US" sz="3600" dirty="0"/>
          </a:p>
        </p:txBody>
      </p:sp>
      <p:grpSp>
        <p:nvGrpSpPr>
          <p:cNvPr id="4" name="grp2"/>
          <p:cNvGrpSpPr/>
          <p:nvPr/>
        </p:nvGrpSpPr>
        <p:grpSpPr>
          <a:xfrm>
            <a:off x="547429" y="2589739"/>
            <a:ext cx="9648163" cy="3841408"/>
            <a:chOff x="1720054" y="2571748"/>
            <a:chExt cx="7258050" cy="2419350"/>
          </a:xfrm>
        </p:grpSpPr>
        <p:sp>
          <p:nvSpPr>
            <p:cNvPr id="5" name="rc4"/>
            <p:cNvSpPr/>
            <p:nvPr/>
          </p:nvSpPr>
          <p:spPr>
            <a:xfrm>
              <a:off x="1720054" y="2571748"/>
              <a:ext cx="7258050" cy="2419350"/>
            </a:xfrm>
            <a:prstGeom prst="rect">
              <a:avLst/>
            </a:prstGeom>
            <a:solidFill>
              <a:srgbClr val="FFFFFF">
                <a:alpha val="100000"/>
              </a:srgbClr>
            </a:solidFill>
            <a:ln w="13550" cap="rnd">
              <a:solidFill>
                <a:srgbClr val="FFFFFF">
                  <a:alpha val="100000"/>
                </a:srgbClr>
              </a:solidFill>
              <a:prstDash val="solid"/>
              <a:round/>
            </a:ln>
          </p:spPr>
          <p:txBody>
            <a:bodyPr/>
            <a:lstStyle/>
            <a:p>
              <a:endParaRPr/>
            </a:p>
          </p:txBody>
        </p:sp>
        <p:sp>
          <p:nvSpPr>
            <p:cNvPr id="6" name="rc5"/>
            <p:cNvSpPr/>
            <p:nvPr/>
          </p:nvSpPr>
          <p:spPr>
            <a:xfrm>
              <a:off x="2407638" y="3118022"/>
              <a:ext cx="2120566" cy="1375992"/>
            </a:xfrm>
            <a:prstGeom prst="rect">
              <a:avLst/>
            </a:prstGeom>
            <a:solidFill>
              <a:srgbClr val="EBEBEB">
                <a:alpha val="100000"/>
              </a:srgbClr>
            </a:solidFill>
          </p:spPr>
          <p:txBody>
            <a:bodyPr/>
            <a:lstStyle/>
            <a:p>
              <a:endParaRPr/>
            </a:p>
          </p:txBody>
        </p:sp>
        <p:sp>
          <p:nvSpPr>
            <p:cNvPr id="7" name="pl6"/>
            <p:cNvSpPr/>
            <p:nvPr/>
          </p:nvSpPr>
          <p:spPr>
            <a:xfrm>
              <a:off x="2407638" y="4351482"/>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8" name="pl7"/>
            <p:cNvSpPr/>
            <p:nvPr/>
          </p:nvSpPr>
          <p:spPr>
            <a:xfrm>
              <a:off x="2407638" y="3980008"/>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9" name="pl8"/>
            <p:cNvSpPr/>
            <p:nvPr/>
          </p:nvSpPr>
          <p:spPr>
            <a:xfrm>
              <a:off x="2407638" y="3608534"/>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10" name="pl9"/>
            <p:cNvSpPr/>
            <p:nvPr/>
          </p:nvSpPr>
          <p:spPr>
            <a:xfrm>
              <a:off x="2407638" y="3237060"/>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11" name="pl10"/>
            <p:cNvSpPr/>
            <p:nvPr/>
          </p:nvSpPr>
          <p:spPr>
            <a:xfrm>
              <a:off x="2436779"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2" name="pl11"/>
            <p:cNvSpPr/>
            <p:nvPr/>
          </p:nvSpPr>
          <p:spPr>
            <a:xfrm>
              <a:off x="288510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3" name="pl12"/>
            <p:cNvSpPr/>
            <p:nvPr/>
          </p:nvSpPr>
          <p:spPr>
            <a:xfrm>
              <a:off x="3333424"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 name="pl13"/>
            <p:cNvSpPr/>
            <p:nvPr/>
          </p:nvSpPr>
          <p:spPr>
            <a:xfrm>
              <a:off x="378174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5" name="pl14"/>
            <p:cNvSpPr/>
            <p:nvPr/>
          </p:nvSpPr>
          <p:spPr>
            <a:xfrm>
              <a:off x="4230070"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6" name="pl15"/>
            <p:cNvSpPr/>
            <p:nvPr/>
          </p:nvSpPr>
          <p:spPr>
            <a:xfrm>
              <a:off x="2407638" y="4165745"/>
              <a:ext cx="2120566" cy="0"/>
            </a:xfrm>
            <a:custGeom>
              <a:avLst/>
              <a:gdLst/>
              <a:ahLst/>
              <a:cxnLst/>
              <a:rect l="0" t="0" r="0" b="0"/>
              <a:pathLst>
                <a:path w="2120566">
                  <a:moveTo>
                    <a:pt x="0" y="0"/>
                  </a:moveTo>
                  <a:lnTo>
                    <a:pt x="2120566" y="0"/>
                  </a:lnTo>
                  <a:lnTo>
                    <a:pt x="2120566" y="0"/>
                  </a:lnTo>
                </a:path>
              </a:pathLst>
            </a:custGeom>
            <a:ln w="13550" cap="flat">
              <a:solidFill>
                <a:srgbClr val="FFFFFF">
                  <a:alpha val="100000"/>
                </a:srgbClr>
              </a:solidFill>
              <a:prstDash val="solid"/>
              <a:round/>
            </a:ln>
          </p:spPr>
          <p:txBody>
            <a:bodyPr/>
            <a:lstStyle/>
            <a:p>
              <a:endParaRPr/>
            </a:p>
          </p:txBody>
        </p:sp>
        <p:sp>
          <p:nvSpPr>
            <p:cNvPr id="17" name="pl16"/>
            <p:cNvSpPr/>
            <p:nvPr/>
          </p:nvSpPr>
          <p:spPr>
            <a:xfrm>
              <a:off x="2407638" y="3794271"/>
              <a:ext cx="2120566" cy="0"/>
            </a:xfrm>
            <a:custGeom>
              <a:avLst/>
              <a:gdLst/>
              <a:ahLst/>
              <a:cxnLst/>
              <a:rect l="0" t="0" r="0" b="0"/>
              <a:pathLst>
                <a:path w="2120566">
                  <a:moveTo>
                    <a:pt x="0" y="0"/>
                  </a:moveTo>
                  <a:lnTo>
                    <a:pt x="2120566" y="0"/>
                  </a:lnTo>
                  <a:lnTo>
                    <a:pt x="2120566" y="0"/>
                  </a:lnTo>
                </a:path>
              </a:pathLst>
            </a:custGeom>
            <a:ln w="13550" cap="flat">
              <a:solidFill>
                <a:srgbClr val="FFFFFF">
                  <a:alpha val="100000"/>
                </a:srgbClr>
              </a:solidFill>
              <a:prstDash val="solid"/>
              <a:round/>
            </a:ln>
          </p:spPr>
          <p:txBody>
            <a:bodyPr/>
            <a:lstStyle/>
            <a:p>
              <a:endParaRPr/>
            </a:p>
          </p:txBody>
        </p:sp>
        <p:sp>
          <p:nvSpPr>
            <p:cNvPr id="18" name="pl17"/>
            <p:cNvSpPr/>
            <p:nvPr/>
          </p:nvSpPr>
          <p:spPr>
            <a:xfrm>
              <a:off x="2407638" y="3422797"/>
              <a:ext cx="2120566" cy="0"/>
            </a:xfrm>
            <a:custGeom>
              <a:avLst/>
              <a:gdLst/>
              <a:ahLst/>
              <a:cxnLst/>
              <a:rect l="0" t="0" r="0" b="0"/>
              <a:pathLst>
                <a:path w="2120566">
                  <a:moveTo>
                    <a:pt x="0" y="0"/>
                  </a:moveTo>
                  <a:lnTo>
                    <a:pt x="2120566" y="0"/>
                  </a:lnTo>
                  <a:lnTo>
                    <a:pt x="2120566" y="0"/>
                  </a:lnTo>
                </a:path>
              </a:pathLst>
            </a:custGeom>
            <a:ln w="13550" cap="flat">
              <a:solidFill>
                <a:srgbClr val="FFFFFF">
                  <a:alpha val="100000"/>
                </a:srgbClr>
              </a:solidFill>
              <a:prstDash val="solid"/>
              <a:round/>
            </a:ln>
          </p:spPr>
          <p:txBody>
            <a:bodyPr/>
            <a:lstStyle/>
            <a:p>
              <a:endParaRPr/>
            </a:p>
          </p:txBody>
        </p:sp>
        <p:sp>
          <p:nvSpPr>
            <p:cNvPr id="19" name="pl18"/>
            <p:cNvSpPr/>
            <p:nvPr/>
          </p:nvSpPr>
          <p:spPr>
            <a:xfrm>
              <a:off x="2660940"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0" name="pl19"/>
            <p:cNvSpPr/>
            <p:nvPr/>
          </p:nvSpPr>
          <p:spPr>
            <a:xfrm>
              <a:off x="3109263"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1" name="pl20"/>
            <p:cNvSpPr/>
            <p:nvPr/>
          </p:nvSpPr>
          <p:spPr>
            <a:xfrm>
              <a:off x="355758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2" name="pl21"/>
            <p:cNvSpPr/>
            <p:nvPr/>
          </p:nvSpPr>
          <p:spPr>
            <a:xfrm>
              <a:off x="4005908"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3" name="pl22"/>
            <p:cNvSpPr/>
            <p:nvPr/>
          </p:nvSpPr>
          <p:spPr>
            <a:xfrm>
              <a:off x="4454231"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4" name="pl23"/>
            <p:cNvSpPr/>
            <p:nvPr/>
          </p:nvSpPr>
          <p:spPr>
            <a:xfrm>
              <a:off x="2571275" y="4167050"/>
              <a:ext cx="0" cy="30870"/>
            </a:xfrm>
            <a:custGeom>
              <a:avLst/>
              <a:gdLst/>
              <a:ahLst/>
              <a:cxnLst/>
              <a:rect l="0" t="0" r="0" b="0"/>
              <a:pathLst>
                <a:path h="30870">
                  <a:moveTo>
                    <a:pt x="0" y="30870"/>
                  </a:moveTo>
                  <a:lnTo>
                    <a:pt x="0" y="0"/>
                  </a:lnTo>
                </a:path>
              </a:pathLst>
            </a:custGeom>
            <a:ln w="13550" cap="flat">
              <a:solidFill>
                <a:srgbClr val="1E90FF">
                  <a:alpha val="100000"/>
                </a:srgbClr>
              </a:solidFill>
              <a:prstDash val="solid"/>
              <a:round/>
            </a:ln>
          </p:spPr>
          <p:txBody>
            <a:bodyPr/>
            <a:lstStyle/>
            <a:p>
              <a:endParaRPr/>
            </a:p>
          </p:txBody>
        </p:sp>
        <p:sp>
          <p:nvSpPr>
            <p:cNvPr id="25" name="pl24"/>
            <p:cNvSpPr/>
            <p:nvPr/>
          </p:nvSpPr>
          <p:spPr>
            <a:xfrm>
              <a:off x="2571275" y="4321663"/>
              <a:ext cx="0" cy="94340"/>
            </a:xfrm>
            <a:custGeom>
              <a:avLst/>
              <a:gdLst/>
              <a:ahLst/>
              <a:cxnLst/>
              <a:rect l="0" t="0" r="0" b="0"/>
              <a:pathLst>
                <a:path h="94340">
                  <a:moveTo>
                    <a:pt x="0" y="0"/>
                  </a:moveTo>
                  <a:lnTo>
                    <a:pt x="0" y="94340"/>
                  </a:lnTo>
                </a:path>
              </a:pathLst>
            </a:custGeom>
            <a:ln w="13550" cap="flat">
              <a:solidFill>
                <a:srgbClr val="1E90FF">
                  <a:alpha val="100000"/>
                </a:srgbClr>
              </a:solidFill>
              <a:prstDash val="solid"/>
              <a:round/>
            </a:ln>
          </p:spPr>
          <p:txBody>
            <a:bodyPr/>
            <a:lstStyle/>
            <a:p>
              <a:endParaRPr/>
            </a:p>
          </p:txBody>
        </p:sp>
        <p:sp>
          <p:nvSpPr>
            <p:cNvPr id="26" name="pg25"/>
            <p:cNvSpPr/>
            <p:nvPr/>
          </p:nvSpPr>
          <p:spPr>
            <a:xfrm>
              <a:off x="2504027" y="4197921"/>
              <a:ext cx="134496" cy="123742"/>
            </a:xfrm>
            <a:custGeom>
              <a:avLst/>
              <a:gdLst/>
              <a:ahLst/>
              <a:cxnLst/>
              <a:rect l="0" t="0" r="0" b="0"/>
              <a:pathLst>
                <a:path w="134496" h="123742">
                  <a:moveTo>
                    <a:pt x="0" y="0"/>
                  </a:moveTo>
                  <a:lnTo>
                    <a:pt x="0" y="123742"/>
                  </a:lnTo>
                  <a:lnTo>
                    <a:pt x="134496" y="123742"/>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7" name="pl26"/>
            <p:cNvSpPr/>
            <p:nvPr/>
          </p:nvSpPr>
          <p:spPr>
            <a:xfrm>
              <a:off x="2504027" y="4273763"/>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28" name="pl27"/>
            <p:cNvSpPr/>
            <p:nvPr/>
          </p:nvSpPr>
          <p:spPr>
            <a:xfrm>
              <a:off x="2750605" y="4017155"/>
              <a:ext cx="0" cy="149243"/>
            </a:xfrm>
            <a:custGeom>
              <a:avLst/>
              <a:gdLst/>
              <a:ahLst/>
              <a:cxnLst/>
              <a:rect l="0" t="0" r="0" b="0"/>
              <a:pathLst>
                <a:path h="149243">
                  <a:moveTo>
                    <a:pt x="0" y="149243"/>
                  </a:moveTo>
                  <a:lnTo>
                    <a:pt x="0" y="0"/>
                  </a:lnTo>
                </a:path>
              </a:pathLst>
            </a:custGeom>
            <a:ln w="13550" cap="flat">
              <a:solidFill>
                <a:srgbClr val="1E90FF">
                  <a:alpha val="100000"/>
                </a:srgbClr>
              </a:solidFill>
              <a:prstDash val="solid"/>
              <a:round/>
            </a:ln>
          </p:spPr>
          <p:txBody>
            <a:bodyPr/>
            <a:lstStyle/>
            <a:p>
              <a:endParaRPr/>
            </a:p>
          </p:txBody>
        </p:sp>
        <p:sp>
          <p:nvSpPr>
            <p:cNvPr id="29" name="pl28"/>
            <p:cNvSpPr/>
            <p:nvPr/>
          </p:nvSpPr>
          <p:spPr>
            <a:xfrm>
              <a:off x="2750605" y="4316093"/>
              <a:ext cx="0" cy="30584"/>
            </a:xfrm>
            <a:custGeom>
              <a:avLst/>
              <a:gdLst/>
              <a:ahLst/>
              <a:cxnLst/>
              <a:rect l="0" t="0" r="0" b="0"/>
              <a:pathLst>
                <a:path h="30584">
                  <a:moveTo>
                    <a:pt x="0" y="0"/>
                  </a:moveTo>
                  <a:lnTo>
                    <a:pt x="0" y="30584"/>
                  </a:lnTo>
                </a:path>
              </a:pathLst>
            </a:custGeom>
            <a:ln w="13550" cap="flat">
              <a:solidFill>
                <a:srgbClr val="1E90FF">
                  <a:alpha val="100000"/>
                </a:srgbClr>
              </a:solidFill>
              <a:prstDash val="solid"/>
              <a:round/>
            </a:ln>
          </p:spPr>
          <p:txBody>
            <a:bodyPr/>
            <a:lstStyle/>
            <a:p>
              <a:endParaRPr/>
            </a:p>
          </p:txBody>
        </p:sp>
        <p:sp>
          <p:nvSpPr>
            <p:cNvPr id="30" name="pg29"/>
            <p:cNvSpPr/>
            <p:nvPr/>
          </p:nvSpPr>
          <p:spPr>
            <a:xfrm>
              <a:off x="2683356" y="4166399"/>
              <a:ext cx="134496" cy="149693"/>
            </a:xfrm>
            <a:custGeom>
              <a:avLst/>
              <a:gdLst/>
              <a:ahLst/>
              <a:cxnLst/>
              <a:rect l="0" t="0" r="0" b="0"/>
              <a:pathLst>
                <a:path w="134496" h="149693">
                  <a:moveTo>
                    <a:pt x="0" y="0"/>
                  </a:moveTo>
                  <a:lnTo>
                    <a:pt x="0" y="149693"/>
                  </a:lnTo>
                  <a:lnTo>
                    <a:pt x="134496" y="149693"/>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1" name="pl30"/>
            <p:cNvSpPr/>
            <p:nvPr/>
          </p:nvSpPr>
          <p:spPr>
            <a:xfrm>
              <a:off x="2683356" y="4282628"/>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32" name="pl31"/>
            <p:cNvSpPr/>
            <p:nvPr/>
          </p:nvSpPr>
          <p:spPr>
            <a:xfrm>
              <a:off x="2929934" y="3981674"/>
              <a:ext cx="0" cy="64623"/>
            </a:xfrm>
            <a:custGeom>
              <a:avLst/>
              <a:gdLst/>
              <a:ahLst/>
              <a:cxnLst/>
              <a:rect l="0" t="0" r="0" b="0"/>
              <a:pathLst>
                <a:path h="64623">
                  <a:moveTo>
                    <a:pt x="0" y="64623"/>
                  </a:moveTo>
                  <a:lnTo>
                    <a:pt x="0" y="0"/>
                  </a:lnTo>
                </a:path>
              </a:pathLst>
            </a:custGeom>
            <a:ln w="13550" cap="flat">
              <a:solidFill>
                <a:srgbClr val="1E90FF">
                  <a:alpha val="100000"/>
                </a:srgbClr>
              </a:solidFill>
              <a:prstDash val="solid"/>
              <a:round/>
            </a:ln>
          </p:spPr>
          <p:txBody>
            <a:bodyPr/>
            <a:lstStyle/>
            <a:p>
              <a:endParaRPr/>
            </a:p>
          </p:txBody>
        </p:sp>
        <p:sp>
          <p:nvSpPr>
            <p:cNvPr id="33" name="pl32"/>
            <p:cNvSpPr/>
            <p:nvPr/>
          </p:nvSpPr>
          <p:spPr>
            <a:xfrm>
              <a:off x="2929934" y="4186600"/>
              <a:ext cx="0" cy="106505"/>
            </a:xfrm>
            <a:custGeom>
              <a:avLst/>
              <a:gdLst/>
              <a:ahLst/>
              <a:cxnLst/>
              <a:rect l="0" t="0" r="0" b="0"/>
              <a:pathLst>
                <a:path h="106505">
                  <a:moveTo>
                    <a:pt x="0" y="0"/>
                  </a:moveTo>
                  <a:lnTo>
                    <a:pt x="0" y="106505"/>
                  </a:lnTo>
                </a:path>
              </a:pathLst>
            </a:custGeom>
            <a:ln w="13550" cap="flat">
              <a:solidFill>
                <a:srgbClr val="1E90FF">
                  <a:alpha val="100000"/>
                </a:srgbClr>
              </a:solidFill>
              <a:prstDash val="solid"/>
              <a:round/>
            </a:ln>
          </p:spPr>
          <p:txBody>
            <a:bodyPr/>
            <a:lstStyle/>
            <a:p>
              <a:endParaRPr/>
            </a:p>
          </p:txBody>
        </p:sp>
        <p:sp>
          <p:nvSpPr>
            <p:cNvPr id="34" name="pg33"/>
            <p:cNvSpPr/>
            <p:nvPr/>
          </p:nvSpPr>
          <p:spPr>
            <a:xfrm>
              <a:off x="2862685" y="4046297"/>
              <a:ext cx="134496" cy="140302"/>
            </a:xfrm>
            <a:custGeom>
              <a:avLst/>
              <a:gdLst/>
              <a:ahLst/>
              <a:cxnLst/>
              <a:rect l="0" t="0" r="0" b="0"/>
              <a:pathLst>
                <a:path w="134496" h="140302">
                  <a:moveTo>
                    <a:pt x="0" y="0"/>
                  </a:moveTo>
                  <a:lnTo>
                    <a:pt x="0" y="140302"/>
                  </a:lnTo>
                  <a:lnTo>
                    <a:pt x="134496" y="140302"/>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5" name="pl34"/>
            <p:cNvSpPr/>
            <p:nvPr/>
          </p:nvSpPr>
          <p:spPr>
            <a:xfrm>
              <a:off x="2862685" y="4098231"/>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36" name="pl35"/>
            <p:cNvSpPr/>
            <p:nvPr/>
          </p:nvSpPr>
          <p:spPr>
            <a:xfrm>
              <a:off x="3109263" y="3887579"/>
              <a:ext cx="0" cy="97059"/>
            </a:xfrm>
            <a:custGeom>
              <a:avLst/>
              <a:gdLst/>
              <a:ahLst/>
              <a:cxnLst/>
              <a:rect l="0" t="0" r="0" b="0"/>
              <a:pathLst>
                <a:path h="97059">
                  <a:moveTo>
                    <a:pt x="0" y="97059"/>
                  </a:moveTo>
                  <a:lnTo>
                    <a:pt x="0" y="0"/>
                  </a:lnTo>
                </a:path>
              </a:pathLst>
            </a:custGeom>
            <a:ln w="13550" cap="flat">
              <a:solidFill>
                <a:srgbClr val="1E90FF">
                  <a:alpha val="100000"/>
                </a:srgbClr>
              </a:solidFill>
              <a:prstDash val="solid"/>
              <a:round/>
            </a:ln>
          </p:spPr>
          <p:txBody>
            <a:bodyPr/>
            <a:lstStyle/>
            <a:p>
              <a:endParaRPr/>
            </a:p>
          </p:txBody>
        </p:sp>
        <p:sp>
          <p:nvSpPr>
            <p:cNvPr id="37" name="pl36"/>
            <p:cNvSpPr/>
            <p:nvPr/>
          </p:nvSpPr>
          <p:spPr>
            <a:xfrm>
              <a:off x="3109263" y="4208303"/>
              <a:ext cx="0" cy="55605"/>
            </a:xfrm>
            <a:custGeom>
              <a:avLst/>
              <a:gdLst/>
              <a:ahLst/>
              <a:cxnLst/>
              <a:rect l="0" t="0" r="0" b="0"/>
              <a:pathLst>
                <a:path h="55605">
                  <a:moveTo>
                    <a:pt x="0" y="0"/>
                  </a:moveTo>
                  <a:lnTo>
                    <a:pt x="0" y="55605"/>
                  </a:lnTo>
                </a:path>
              </a:pathLst>
            </a:custGeom>
            <a:ln w="13550" cap="flat">
              <a:solidFill>
                <a:srgbClr val="1E90FF">
                  <a:alpha val="100000"/>
                </a:srgbClr>
              </a:solidFill>
              <a:prstDash val="solid"/>
              <a:round/>
            </a:ln>
          </p:spPr>
          <p:txBody>
            <a:bodyPr/>
            <a:lstStyle/>
            <a:p>
              <a:endParaRPr/>
            </a:p>
          </p:txBody>
        </p:sp>
        <p:sp>
          <p:nvSpPr>
            <p:cNvPr id="38" name="pg37"/>
            <p:cNvSpPr/>
            <p:nvPr/>
          </p:nvSpPr>
          <p:spPr>
            <a:xfrm>
              <a:off x="3042014" y="3984638"/>
              <a:ext cx="134496" cy="223665"/>
            </a:xfrm>
            <a:custGeom>
              <a:avLst/>
              <a:gdLst/>
              <a:ahLst/>
              <a:cxnLst/>
              <a:rect l="0" t="0" r="0" b="0"/>
              <a:pathLst>
                <a:path w="134496" h="223665">
                  <a:moveTo>
                    <a:pt x="0" y="0"/>
                  </a:moveTo>
                  <a:lnTo>
                    <a:pt x="0" y="223665"/>
                  </a:lnTo>
                  <a:lnTo>
                    <a:pt x="134496" y="223665"/>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9" name="pl38"/>
            <p:cNvSpPr/>
            <p:nvPr/>
          </p:nvSpPr>
          <p:spPr>
            <a:xfrm>
              <a:off x="3042014" y="4129171"/>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40" name="pl39"/>
            <p:cNvSpPr/>
            <p:nvPr/>
          </p:nvSpPr>
          <p:spPr>
            <a:xfrm>
              <a:off x="3288592" y="3851916"/>
              <a:ext cx="0" cy="84789"/>
            </a:xfrm>
            <a:custGeom>
              <a:avLst/>
              <a:gdLst/>
              <a:ahLst/>
              <a:cxnLst/>
              <a:rect l="0" t="0" r="0" b="0"/>
              <a:pathLst>
                <a:path h="84789">
                  <a:moveTo>
                    <a:pt x="0" y="84789"/>
                  </a:moveTo>
                  <a:lnTo>
                    <a:pt x="0" y="0"/>
                  </a:lnTo>
                </a:path>
              </a:pathLst>
            </a:custGeom>
            <a:ln w="13550" cap="flat">
              <a:solidFill>
                <a:srgbClr val="1E90FF">
                  <a:alpha val="100000"/>
                </a:srgbClr>
              </a:solidFill>
              <a:prstDash val="solid"/>
              <a:round/>
            </a:ln>
          </p:spPr>
          <p:txBody>
            <a:bodyPr/>
            <a:lstStyle/>
            <a:p>
              <a:endParaRPr/>
            </a:p>
          </p:txBody>
        </p:sp>
        <p:sp>
          <p:nvSpPr>
            <p:cNvPr id="41" name="pl40"/>
            <p:cNvSpPr/>
            <p:nvPr/>
          </p:nvSpPr>
          <p:spPr>
            <a:xfrm>
              <a:off x="3288592" y="4063522"/>
              <a:ext cx="0" cy="152127"/>
            </a:xfrm>
            <a:custGeom>
              <a:avLst/>
              <a:gdLst/>
              <a:ahLst/>
              <a:cxnLst/>
              <a:rect l="0" t="0" r="0" b="0"/>
              <a:pathLst>
                <a:path h="152127">
                  <a:moveTo>
                    <a:pt x="0" y="0"/>
                  </a:moveTo>
                  <a:lnTo>
                    <a:pt x="0" y="152127"/>
                  </a:lnTo>
                </a:path>
              </a:pathLst>
            </a:custGeom>
            <a:ln w="13550" cap="flat">
              <a:solidFill>
                <a:srgbClr val="1E90FF">
                  <a:alpha val="100000"/>
                </a:srgbClr>
              </a:solidFill>
              <a:prstDash val="solid"/>
              <a:round/>
            </a:ln>
          </p:spPr>
          <p:txBody>
            <a:bodyPr/>
            <a:lstStyle/>
            <a:p>
              <a:endParaRPr/>
            </a:p>
          </p:txBody>
        </p:sp>
        <p:sp>
          <p:nvSpPr>
            <p:cNvPr id="42" name="pg41"/>
            <p:cNvSpPr/>
            <p:nvPr/>
          </p:nvSpPr>
          <p:spPr>
            <a:xfrm>
              <a:off x="3221343" y="3936706"/>
              <a:ext cx="134496" cy="126816"/>
            </a:xfrm>
            <a:custGeom>
              <a:avLst/>
              <a:gdLst/>
              <a:ahLst/>
              <a:cxnLst/>
              <a:rect l="0" t="0" r="0" b="0"/>
              <a:pathLst>
                <a:path w="134496" h="126816">
                  <a:moveTo>
                    <a:pt x="0" y="0"/>
                  </a:moveTo>
                  <a:lnTo>
                    <a:pt x="0" y="126816"/>
                  </a:lnTo>
                  <a:lnTo>
                    <a:pt x="134496" y="126816"/>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43" name="pl42"/>
            <p:cNvSpPr/>
            <p:nvPr/>
          </p:nvSpPr>
          <p:spPr>
            <a:xfrm>
              <a:off x="3221343" y="4011194"/>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44" name="pt43"/>
            <p:cNvSpPr/>
            <p:nvPr/>
          </p:nvSpPr>
          <p:spPr>
            <a:xfrm>
              <a:off x="3443095" y="4129106"/>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45" name="pl44"/>
            <p:cNvSpPr/>
            <p:nvPr/>
          </p:nvSpPr>
          <p:spPr>
            <a:xfrm>
              <a:off x="3467921" y="3779303"/>
              <a:ext cx="0" cy="131003"/>
            </a:xfrm>
            <a:custGeom>
              <a:avLst/>
              <a:gdLst/>
              <a:ahLst/>
              <a:cxnLst/>
              <a:rect l="0" t="0" r="0" b="0"/>
              <a:pathLst>
                <a:path h="131003">
                  <a:moveTo>
                    <a:pt x="0" y="131003"/>
                  </a:moveTo>
                  <a:lnTo>
                    <a:pt x="0" y="0"/>
                  </a:lnTo>
                </a:path>
              </a:pathLst>
            </a:custGeom>
            <a:ln w="13550" cap="flat">
              <a:solidFill>
                <a:srgbClr val="1E90FF">
                  <a:alpha val="100000"/>
                </a:srgbClr>
              </a:solidFill>
              <a:prstDash val="solid"/>
              <a:round/>
            </a:ln>
          </p:spPr>
          <p:txBody>
            <a:bodyPr/>
            <a:lstStyle/>
            <a:p>
              <a:endParaRPr/>
            </a:p>
          </p:txBody>
        </p:sp>
        <p:sp>
          <p:nvSpPr>
            <p:cNvPr id="46" name="pl45"/>
            <p:cNvSpPr/>
            <p:nvPr/>
          </p:nvSpPr>
          <p:spPr>
            <a:xfrm>
              <a:off x="3467921" y="4004211"/>
              <a:ext cx="0" cy="23974"/>
            </a:xfrm>
            <a:custGeom>
              <a:avLst/>
              <a:gdLst/>
              <a:ahLst/>
              <a:cxnLst/>
              <a:rect l="0" t="0" r="0" b="0"/>
              <a:pathLst>
                <a:path h="23974">
                  <a:moveTo>
                    <a:pt x="0" y="0"/>
                  </a:moveTo>
                  <a:lnTo>
                    <a:pt x="0" y="23974"/>
                  </a:lnTo>
                </a:path>
              </a:pathLst>
            </a:custGeom>
            <a:ln w="13550" cap="flat">
              <a:solidFill>
                <a:srgbClr val="1E90FF">
                  <a:alpha val="100000"/>
                </a:srgbClr>
              </a:solidFill>
              <a:prstDash val="solid"/>
              <a:round/>
            </a:ln>
          </p:spPr>
          <p:txBody>
            <a:bodyPr/>
            <a:lstStyle/>
            <a:p>
              <a:endParaRPr/>
            </a:p>
          </p:txBody>
        </p:sp>
        <p:sp>
          <p:nvSpPr>
            <p:cNvPr id="47" name="pg46"/>
            <p:cNvSpPr/>
            <p:nvPr/>
          </p:nvSpPr>
          <p:spPr>
            <a:xfrm>
              <a:off x="3400673" y="3910306"/>
              <a:ext cx="134496" cy="93904"/>
            </a:xfrm>
            <a:custGeom>
              <a:avLst/>
              <a:gdLst/>
              <a:ahLst/>
              <a:cxnLst/>
              <a:rect l="0" t="0" r="0" b="0"/>
              <a:pathLst>
                <a:path w="134496" h="93904">
                  <a:moveTo>
                    <a:pt x="0" y="0"/>
                  </a:moveTo>
                  <a:lnTo>
                    <a:pt x="0" y="93904"/>
                  </a:lnTo>
                  <a:lnTo>
                    <a:pt x="134496" y="93904"/>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48" name="pl47"/>
            <p:cNvSpPr/>
            <p:nvPr/>
          </p:nvSpPr>
          <p:spPr>
            <a:xfrm>
              <a:off x="3400673" y="3975572"/>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49" name="pl48"/>
            <p:cNvSpPr/>
            <p:nvPr/>
          </p:nvSpPr>
          <p:spPr>
            <a:xfrm>
              <a:off x="3647250" y="3672603"/>
              <a:ext cx="0" cy="99755"/>
            </a:xfrm>
            <a:custGeom>
              <a:avLst/>
              <a:gdLst/>
              <a:ahLst/>
              <a:cxnLst/>
              <a:rect l="0" t="0" r="0" b="0"/>
              <a:pathLst>
                <a:path h="99755">
                  <a:moveTo>
                    <a:pt x="0" y="99755"/>
                  </a:moveTo>
                  <a:lnTo>
                    <a:pt x="0" y="0"/>
                  </a:lnTo>
                </a:path>
              </a:pathLst>
            </a:custGeom>
            <a:ln w="13550" cap="flat">
              <a:solidFill>
                <a:srgbClr val="1E90FF">
                  <a:alpha val="100000"/>
                </a:srgbClr>
              </a:solidFill>
              <a:prstDash val="solid"/>
              <a:round/>
            </a:ln>
          </p:spPr>
          <p:txBody>
            <a:bodyPr/>
            <a:lstStyle/>
            <a:p>
              <a:endParaRPr/>
            </a:p>
          </p:txBody>
        </p:sp>
        <p:sp>
          <p:nvSpPr>
            <p:cNvPr id="50" name="pl49"/>
            <p:cNvSpPr/>
            <p:nvPr/>
          </p:nvSpPr>
          <p:spPr>
            <a:xfrm>
              <a:off x="3647250" y="3957405"/>
              <a:ext cx="0" cy="156654"/>
            </a:xfrm>
            <a:custGeom>
              <a:avLst/>
              <a:gdLst/>
              <a:ahLst/>
              <a:cxnLst/>
              <a:rect l="0" t="0" r="0" b="0"/>
              <a:pathLst>
                <a:path h="156654">
                  <a:moveTo>
                    <a:pt x="0" y="0"/>
                  </a:moveTo>
                  <a:lnTo>
                    <a:pt x="0" y="156654"/>
                  </a:lnTo>
                </a:path>
              </a:pathLst>
            </a:custGeom>
            <a:ln w="13550" cap="flat">
              <a:solidFill>
                <a:srgbClr val="1E90FF">
                  <a:alpha val="100000"/>
                </a:srgbClr>
              </a:solidFill>
              <a:prstDash val="solid"/>
              <a:round/>
            </a:ln>
          </p:spPr>
          <p:txBody>
            <a:bodyPr/>
            <a:lstStyle/>
            <a:p>
              <a:endParaRPr/>
            </a:p>
          </p:txBody>
        </p:sp>
        <p:sp>
          <p:nvSpPr>
            <p:cNvPr id="51" name="pg50"/>
            <p:cNvSpPr/>
            <p:nvPr/>
          </p:nvSpPr>
          <p:spPr>
            <a:xfrm>
              <a:off x="3580002" y="3772359"/>
              <a:ext cx="134496" cy="185045"/>
            </a:xfrm>
            <a:custGeom>
              <a:avLst/>
              <a:gdLst/>
              <a:ahLst/>
              <a:cxnLst/>
              <a:rect l="0" t="0" r="0" b="0"/>
              <a:pathLst>
                <a:path w="134496" h="185045">
                  <a:moveTo>
                    <a:pt x="0" y="0"/>
                  </a:moveTo>
                  <a:lnTo>
                    <a:pt x="0" y="185045"/>
                  </a:lnTo>
                  <a:lnTo>
                    <a:pt x="134496" y="185045"/>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52" name="pl51"/>
            <p:cNvSpPr/>
            <p:nvPr/>
          </p:nvSpPr>
          <p:spPr>
            <a:xfrm>
              <a:off x="3580002" y="3856272"/>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53" name="pl52"/>
            <p:cNvSpPr/>
            <p:nvPr/>
          </p:nvSpPr>
          <p:spPr>
            <a:xfrm>
              <a:off x="3826579" y="3439227"/>
              <a:ext cx="0" cy="153259"/>
            </a:xfrm>
            <a:custGeom>
              <a:avLst/>
              <a:gdLst/>
              <a:ahLst/>
              <a:cxnLst/>
              <a:rect l="0" t="0" r="0" b="0"/>
              <a:pathLst>
                <a:path h="153259">
                  <a:moveTo>
                    <a:pt x="0" y="153259"/>
                  </a:moveTo>
                  <a:lnTo>
                    <a:pt x="0" y="0"/>
                  </a:lnTo>
                </a:path>
              </a:pathLst>
            </a:custGeom>
            <a:ln w="13550" cap="flat">
              <a:solidFill>
                <a:srgbClr val="1E90FF">
                  <a:alpha val="100000"/>
                </a:srgbClr>
              </a:solidFill>
              <a:prstDash val="solid"/>
              <a:round/>
            </a:ln>
          </p:spPr>
          <p:txBody>
            <a:bodyPr/>
            <a:lstStyle/>
            <a:p>
              <a:endParaRPr/>
            </a:p>
          </p:txBody>
        </p:sp>
        <p:sp>
          <p:nvSpPr>
            <p:cNvPr id="54" name="pl53"/>
            <p:cNvSpPr/>
            <p:nvPr/>
          </p:nvSpPr>
          <p:spPr>
            <a:xfrm>
              <a:off x="3826579" y="3746779"/>
              <a:ext cx="0" cy="134240"/>
            </a:xfrm>
            <a:custGeom>
              <a:avLst/>
              <a:gdLst/>
              <a:ahLst/>
              <a:cxnLst/>
              <a:rect l="0" t="0" r="0" b="0"/>
              <a:pathLst>
                <a:path h="134240">
                  <a:moveTo>
                    <a:pt x="0" y="0"/>
                  </a:moveTo>
                  <a:lnTo>
                    <a:pt x="0" y="134240"/>
                  </a:lnTo>
                </a:path>
              </a:pathLst>
            </a:custGeom>
            <a:ln w="13550" cap="flat">
              <a:solidFill>
                <a:srgbClr val="1E90FF">
                  <a:alpha val="100000"/>
                </a:srgbClr>
              </a:solidFill>
              <a:prstDash val="solid"/>
              <a:round/>
            </a:ln>
          </p:spPr>
          <p:txBody>
            <a:bodyPr/>
            <a:lstStyle/>
            <a:p>
              <a:endParaRPr/>
            </a:p>
          </p:txBody>
        </p:sp>
        <p:sp>
          <p:nvSpPr>
            <p:cNvPr id="55" name="pg54"/>
            <p:cNvSpPr/>
            <p:nvPr/>
          </p:nvSpPr>
          <p:spPr>
            <a:xfrm>
              <a:off x="3759331" y="3592486"/>
              <a:ext cx="134496" cy="154293"/>
            </a:xfrm>
            <a:custGeom>
              <a:avLst/>
              <a:gdLst/>
              <a:ahLst/>
              <a:cxnLst/>
              <a:rect l="0" t="0" r="0" b="0"/>
              <a:pathLst>
                <a:path w="134496" h="154293">
                  <a:moveTo>
                    <a:pt x="0" y="0"/>
                  </a:moveTo>
                  <a:lnTo>
                    <a:pt x="0" y="154293"/>
                  </a:lnTo>
                  <a:lnTo>
                    <a:pt x="134496" y="154293"/>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56" name="pl55"/>
            <p:cNvSpPr/>
            <p:nvPr/>
          </p:nvSpPr>
          <p:spPr>
            <a:xfrm>
              <a:off x="3759331" y="3674420"/>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57" name="pl56"/>
            <p:cNvSpPr/>
            <p:nvPr/>
          </p:nvSpPr>
          <p:spPr>
            <a:xfrm>
              <a:off x="4005908" y="3491527"/>
              <a:ext cx="0" cy="90016"/>
            </a:xfrm>
            <a:custGeom>
              <a:avLst/>
              <a:gdLst/>
              <a:ahLst/>
              <a:cxnLst/>
              <a:rect l="0" t="0" r="0" b="0"/>
              <a:pathLst>
                <a:path h="90016">
                  <a:moveTo>
                    <a:pt x="0" y="90016"/>
                  </a:moveTo>
                  <a:lnTo>
                    <a:pt x="0" y="0"/>
                  </a:lnTo>
                </a:path>
              </a:pathLst>
            </a:custGeom>
            <a:ln w="13550" cap="flat">
              <a:solidFill>
                <a:srgbClr val="1E90FF">
                  <a:alpha val="100000"/>
                </a:srgbClr>
              </a:solidFill>
              <a:prstDash val="solid"/>
              <a:round/>
            </a:ln>
          </p:spPr>
          <p:txBody>
            <a:bodyPr/>
            <a:lstStyle/>
            <a:p>
              <a:endParaRPr/>
            </a:p>
          </p:txBody>
        </p:sp>
        <p:sp>
          <p:nvSpPr>
            <p:cNvPr id="58" name="pl57"/>
            <p:cNvSpPr/>
            <p:nvPr/>
          </p:nvSpPr>
          <p:spPr>
            <a:xfrm>
              <a:off x="4005908" y="3779583"/>
              <a:ext cx="0" cy="37475"/>
            </a:xfrm>
            <a:custGeom>
              <a:avLst/>
              <a:gdLst/>
              <a:ahLst/>
              <a:cxnLst/>
              <a:rect l="0" t="0" r="0" b="0"/>
              <a:pathLst>
                <a:path h="37475">
                  <a:moveTo>
                    <a:pt x="0" y="0"/>
                  </a:moveTo>
                  <a:lnTo>
                    <a:pt x="0" y="37475"/>
                  </a:lnTo>
                </a:path>
              </a:pathLst>
            </a:custGeom>
            <a:ln w="13550" cap="flat">
              <a:solidFill>
                <a:srgbClr val="1E90FF">
                  <a:alpha val="100000"/>
                </a:srgbClr>
              </a:solidFill>
              <a:prstDash val="solid"/>
              <a:round/>
            </a:ln>
          </p:spPr>
          <p:txBody>
            <a:bodyPr/>
            <a:lstStyle/>
            <a:p>
              <a:endParaRPr/>
            </a:p>
          </p:txBody>
        </p:sp>
        <p:sp>
          <p:nvSpPr>
            <p:cNvPr id="59" name="pg58"/>
            <p:cNvSpPr/>
            <p:nvPr/>
          </p:nvSpPr>
          <p:spPr>
            <a:xfrm>
              <a:off x="3938660" y="3581544"/>
              <a:ext cx="134496" cy="198039"/>
            </a:xfrm>
            <a:custGeom>
              <a:avLst/>
              <a:gdLst/>
              <a:ahLst/>
              <a:cxnLst/>
              <a:rect l="0" t="0" r="0" b="0"/>
              <a:pathLst>
                <a:path w="134496" h="198039">
                  <a:moveTo>
                    <a:pt x="0" y="0"/>
                  </a:moveTo>
                  <a:lnTo>
                    <a:pt x="0" y="198039"/>
                  </a:lnTo>
                  <a:lnTo>
                    <a:pt x="134496" y="198039"/>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60" name="pl59"/>
            <p:cNvSpPr/>
            <p:nvPr/>
          </p:nvSpPr>
          <p:spPr>
            <a:xfrm>
              <a:off x="3938660" y="3689796"/>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61" name="pt60"/>
            <p:cNvSpPr/>
            <p:nvPr/>
          </p:nvSpPr>
          <p:spPr>
            <a:xfrm>
              <a:off x="4160411" y="3287040"/>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62" name="pl61"/>
            <p:cNvSpPr/>
            <p:nvPr/>
          </p:nvSpPr>
          <p:spPr>
            <a:xfrm>
              <a:off x="4185237" y="3470706"/>
              <a:ext cx="0" cy="53023"/>
            </a:xfrm>
            <a:custGeom>
              <a:avLst/>
              <a:gdLst/>
              <a:ahLst/>
              <a:cxnLst/>
              <a:rect l="0" t="0" r="0" b="0"/>
              <a:pathLst>
                <a:path h="53023">
                  <a:moveTo>
                    <a:pt x="0" y="53023"/>
                  </a:moveTo>
                  <a:lnTo>
                    <a:pt x="0" y="0"/>
                  </a:lnTo>
                </a:path>
              </a:pathLst>
            </a:custGeom>
            <a:ln w="13550" cap="flat">
              <a:solidFill>
                <a:srgbClr val="1E90FF">
                  <a:alpha val="100000"/>
                </a:srgbClr>
              </a:solidFill>
              <a:prstDash val="solid"/>
              <a:round/>
            </a:ln>
          </p:spPr>
          <p:txBody>
            <a:bodyPr/>
            <a:lstStyle/>
            <a:p>
              <a:endParaRPr/>
            </a:p>
          </p:txBody>
        </p:sp>
        <p:sp>
          <p:nvSpPr>
            <p:cNvPr id="63" name="pl62"/>
            <p:cNvSpPr/>
            <p:nvPr/>
          </p:nvSpPr>
          <p:spPr>
            <a:xfrm>
              <a:off x="4185237" y="3634946"/>
              <a:ext cx="0" cy="145070"/>
            </a:xfrm>
            <a:custGeom>
              <a:avLst/>
              <a:gdLst/>
              <a:ahLst/>
              <a:cxnLst/>
              <a:rect l="0" t="0" r="0" b="0"/>
              <a:pathLst>
                <a:path h="145070">
                  <a:moveTo>
                    <a:pt x="0" y="0"/>
                  </a:moveTo>
                  <a:lnTo>
                    <a:pt x="0" y="145070"/>
                  </a:lnTo>
                </a:path>
              </a:pathLst>
            </a:custGeom>
            <a:ln w="13550" cap="flat">
              <a:solidFill>
                <a:srgbClr val="1E90FF">
                  <a:alpha val="100000"/>
                </a:srgbClr>
              </a:solidFill>
              <a:prstDash val="solid"/>
              <a:round/>
            </a:ln>
          </p:spPr>
          <p:txBody>
            <a:bodyPr/>
            <a:lstStyle/>
            <a:p>
              <a:endParaRPr/>
            </a:p>
          </p:txBody>
        </p:sp>
        <p:sp>
          <p:nvSpPr>
            <p:cNvPr id="64" name="pg63"/>
            <p:cNvSpPr/>
            <p:nvPr/>
          </p:nvSpPr>
          <p:spPr>
            <a:xfrm>
              <a:off x="4117989" y="3523730"/>
              <a:ext cx="134496" cy="111216"/>
            </a:xfrm>
            <a:custGeom>
              <a:avLst/>
              <a:gdLst/>
              <a:ahLst/>
              <a:cxnLst/>
              <a:rect l="0" t="0" r="0" b="0"/>
              <a:pathLst>
                <a:path w="134496" h="111216">
                  <a:moveTo>
                    <a:pt x="0" y="0"/>
                  </a:moveTo>
                  <a:lnTo>
                    <a:pt x="0" y="111216"/>
                  </a:lnTo>
                  <a:lnTo>
                    <a:pt x="134496" y="111216"/>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65" name="pl64"/>
            <p:cNvSpPr/>
            <p:nvPr/>
          </p:nvSpPr>
          <p:spPr>
            <a:xfrm>
              <a:off x="4117989" y="3572998"/>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66" name="pl65"/>
            <p:cNvSpPr/>
            <p:nvPr/>
          </p:nvSpPr>
          <p:spPr>
            <a:xfrm>
              <a:off x="4364566" y="3180567"/>
              <a:ext cx="0" cy="97907"/>
            </a:xfrm>
            <a:custGeom>
              <a:avLst/>
              <a:gdLst/>
              <a:ahLst/>
              <a:cxnLst/>
              <a:rect l="0" t="0" r="0" b="0"/>
              <a:pathLst>
                <a:path h="97907">
                  <a:moveTo>
                    <a:pt x="0" y="97907"/>
                  </a:moveTo>
                  <a:lnTo>
                    <a:pt x="0" y="0"/>
                  </a:lnTo>
                </a:path>
              </a:pathLst>
            </a:custGeom>
            <a:ln w="13550" cap="flat">
              <a:solidFill>
                <a:srgbClr val="1E90FF">
                  <a:alpha val="100000"/>
                </a:srgbClr>
              </a:solidFill>
              <a:prstDash val="solid"/>
              <a:round/>
            </a:ln>
          </p:spPr>
          <p:txBody>
            <a:bodyPr/>
            <a:lstStyle/>
            <a:p>
              <a:endParaRPr/>
            </a:p>
          </p:txBody>
        </p:sp>
        <p:sp>
          <p:nvSpPr>
            <p:cNvPr id="67" name="pl66"/>
            <p:cNvSpPr/>
            <p:nvPr/>
          </p:nvSpPr>
          <p:spPr>
            <a:xfrm>
              <a:off x="4364566" y="3405767"/>
              <a:ext cx="0" cy="158783"/>
            </a:xfrm>
            <a:custGeom>
              <a:avLst/>
              <a:gdLst/>
              <a:ahLst/>
              <a:cxnLst/>
              <a:rect l="0" t="0" r="0" b="0"/>
              <a:pathLst>
                <a:path h="158783">
                  <a:moveTo>
                    <a:pt x="0" y="0"/>
                  </a:moveTo>
                  <a:lnTo>
                    <a:pt x="0" y="158783"/>
                  </a:lnTo>
                </a:path>
              </a:pathLst>
            </a:custGeom>
            <a:ln w="13550" cap="flat">
              <a:solidFill>
                <a:srgbClr val="1E90FF">
                  <a:alpha val="100000"/>
                </a:srgbClr>
              </a:solidFill>
              <a:prstDash val="solid"/>
              <a:round/>
            </a:ln>
          </p:spPr>
          <p:txBody>
            <a:bodyPr/>
            <a:lstStyle/>
            <a:p>
              <a:endParaRPr/>
            </a:p>
          </p:txBody>
        </p:sp>
        <p:sp>
          <p:nvSpPr>
            <p:cNvPr id="68" name="pg67"/>
            <p:cNvSpPr/>
            <p:nvPr/>
          </p:nvSpPr>
          <p:spPr>
            <a:xfrm>
              <a:off x="4297318" y="3278474"/>
              <a:ext cx="134496" cy="127293"/>
            </a:xfrm>
            <a:custGeom>
              <a:avLst/>
              <a:gdLst/>
              <a:ahLst/>
              <a:cxnLst/>
              <a:rect l="0" t="0" r="0" b="0"/>
              <a:pathLst>
                <a:path w="134496" h="127293">
                  <a:moveTo>
                    <a:pt x="0" y="0"/>
                  </a:moveTo>
                  <a:lnTo>
                    <a:pt x="0" y="127293"/>
                  </a:lnTo>
                  <a:lnTo>
                    <a:pt x="134496" y="127293"/>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69" name="pl68"/>
            <p:cNvSpPr/>
            <p:nvPr/>
          </p:nvSpPr>
          <p:spPr>
            <a:xfrm>
              <a:off x="4297318" y="3336166"/>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70" name="rc69"/>
            <p:cNvSpPr/>
            <p:nvPr/>
          </p:nvSpPr>
          <p:spPr>
            <a:xfrm>
              <a:off x="4597793" y="3118022"/>
              <a:ext cx="2120566" cy="1375992"/>
            </a:xfrm>
            <a:prstGeom prst="rect">
              <a:avLst/>
            </a:prstGeom>
            <a:solidFill>
              <a:srgbClr val="EBEBEB">
                <a:alpha val="100000"/>
              </a:srgbClr>
            </a:solidFill>
          </p:spPr>
          <p:txBody>
            <a:bodyPr/>
            <a:lstStyle/>
            <a:p>
              <a:endParaRPr/>
            </a:p>
          </p:txBody>
        </p:sp>
        <p:sp>
          <p:nvSpPr>
            <p:cNvPr id="71" name="pl70"/>
            <p:cNvSpPr/>
            <p:nvPr/>
          </p:nvSpPr>
          <p:spPr>
            <a:xfrm>
              <a:off x="4597793" y="4351482"/>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72" name="pl71"/>
            <p:cNvSpPr/>
            <p:nvPr/>
          </p:nvSpPr>
          <p:spPr>
            <a:xfrm>
              <a:off x="4597793" y="3980008"/>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73" name="pl72"/>
            <p:cNvSpPr/>
            <p:nvPr/>
          </p:nvSpPr>
          <p:spPr>
            <a:xfrm>
              <a:off x="4597793" y="3608534"/>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74" name="pl73"/>
            <p:cNvSpPr/>
            <p:nvPr/>
          </p:nvSpPr>
          <p:spPr>
            <a:xfrm>
              <a:off x="4597793" y="3237060"/>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75" name="pl74"/>
            <p:cNvSpPr/>
            <p:nvPr/>
          </p:nvSpPr>
          <p:spPr>
            <a:xfrm>
              <a:off x="4626934"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76" name="pl75"/>
            <p:cNvSpPr/>
            <p:nvPr/>
          </p:nvSpPr>
          <p:spPr>
            <a:xfrm>
              <a:off x="507525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77" name="pl76"/>
            <p:cNvSpPr/>
            <p:nvPr/>
          </p:nvSpPr>
          <p:spPr>
            <a:xfrm>
              <a:off x="5523580"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78" name="pl77"/>
            <p:cNvSpPr/>
            <p:nvPr/>
          </p:nvSpPr>
          <p:spPr>
            <a:xfrm>
              <a:off x="597190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79" name="pl78"/>
            <p:cNvSpPr/>
            <p:nvPr/>
          </p:nvSpPr>
          <p:spPr>
            <a:xfrm>
              <a:off x="6420225"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80" name="pl79"/>
            <p:cNvSpPr/>
            <p:nvPr/>
          </p:nvSpPr>
          <p:spPr>
            <a:xfrm>
              <a:off x="4597793" y="4165745"/>
              <a:ext cx="2120566" cy="0"/>
            </a:xfrm>
            <a:custGeom>
              <a:avLst/>
              <a:gdLst/>
              <a:ahLst/>
              <a:cxnLst/>
              <a:rect l="0" t="0" r="0" b="0"/>
              <a:pathLst>
                <a:path w="2120566">
                  <a:moveTo>
                    <a:pt x="0" y="0"/>
                  </a:moveTo>
                  <a:lnTo>
                    <a:pt x="2120566" y="0"/>
                  </a:lnTo>
                  <a:lnTo>
                    <a:pt x="2120566" y="0"/>
                  </a:lnTo>
                </a:path>
              </a:pathLst>
            </a:custGeom>
            <a:ln w="13550" cap="flat">
              <a:solidFill>
                <a:srgbClr val="FFFFFF">
                  <a:alpha val="100000"/>
                </a:srgbClr>
              </a:solidFill>
              <a:prstDash val="solid"/>
              <a:round/>
            </a:ln>
          </p:spPr>
          <p:txBody>
            <a:bodyPr/>
            <a:lstStyle/>
            <a:p>
              <a:endParaRPr/>
            </a:p>
          </p:txBody>
        </p:sp>
        <p:sp>
          <p:nvSpPr>
            <p:cNvPr id="81" name="pl80"/>
            <p:cNvSpPr/>
            <p:nvPr/>
          </p:nvSpPr>
          <p:spPr>
            <a:xfrm>
              <a:off x="4597793" y="3794271"/>
              <a:ext cx="2120566" cy="0"/>
            </a:xfrm>
            <a:custGeom>
              <a:avLst/>
              <a:gdLst/>
              <a:ahLst/>
              <a:cxnLst/>
              <a:rect l="0" t="0" r="0" b="0"/>
              <a:pathLst>
                <a:path w="2120566">
                  <a:moveTo>
                    <a:pt x="0" y="0"/>
                  </a:moveTo>
                  <a:lnTo>
                    <a:pt x="2120566" y="0"/>
                  </a:lnTo>
                  <a:lnTo>
                    <a:pt x="2120566" y="0"/>
                  </a:lnTo>
                </a:path>
              </a:pathLst>
            </a:custGeom>
            <a:ln w="13550" cap="flat">
              <a:solidFill>
                <a:srgbClr val="FFFFFF">
                  <a:alpha val="100000"/>
                </a:srgbClr>
              </a:solidFill>
              <a:prstDash val="solid"/>
              <a:round/>
            </a:ln>
          </p:spPr>
          <p:txBody>
            <a:bodyPr/>
            <a:lstStyle/>
            <a:p>
              <a:endParaRPr/>
            </a:p>
          </p:txBody>
        </p:sp>
        <p:sp>
          <p:nvSpPr>
            <p:cNvPr id="82" name="pl81"/>
            <p:cNvSpPr/>
            <p:nvPr/>
          </p:nvSpPr>
          <p:spPr>
            <a:xfrm>
              <a:off x="4597793" y="3422797"/>
              <a:ext cx="2120566" cy="0"/>
            </a:xfrm>
            <a:custGeom>
              <a:avLst/>
              <a:gdLst/>
              <a:ahLst/>
              <a:cxnLst/>
              <a:rect l="0" t="0" r="0" b="0"/>
              <a:pathLst>
                <a:path w="2120566">
                  <a:moveTo>
                    <a:pt x="0" y="0"/>
                  </a:moveTo>
                  <a:lnTo>
                    <a:pt x="2120566" y="0"/>
                  </a:lnTo>
                  <a:lnTo>
                    <a:pt x="2120566" y="0"/>
                  </a:lnTo>
                </a:path>
              </a:pathLst>
            </a:custGeom>
            <a:ln w="13550" cap="flat">
              <a:solidFill>
                <a:srgbClr val="FFFFFF">
                  <a:alpha val="100000"/>
                </a:srgbClr>
              </a:solidFill>
              <a:prstDash val="solid"/>
              <a:round/>
            </a:ln>
          </p:spPr>
          <p:txBody>
            <a:bodyPr/>
            <a:lstStyle/>
            <a:p>
              <a:endParaRPr/>
            </a:p>
          </p:txBody>
        </p:sp>
        <p:sp>
          <p:nvSpPr>
            <p:cNvPr id="83" name="pl82"/>
            <p:cNvSpPr/>
            <p:nvPr/>
          </p:nvSpPr>
          <p:spPr>
            <a:xfrm>
              <a:off x="485109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84" name="pl83"/>
            <p:cNvSpPr/>
            <p:nvPr/>
          </p:nvSpPr>
          <p:spPr>
            <a:xfrm>
              <a:off x="5299418"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85" name="pl84"/>
            <p:cNvSpPr/>
            <p:nvPr/>
          </p:nvSpPr>
          <p:spPr>
            <a:xfrm>
              <a:off x="5747741"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86" name="pl85"/>
            <p:cNvSpPr/>
            <p:nvPr/>
          </p:nvSpPr>
          <p:spPr>
            <a:xfrm>
              <a:off x="6196064"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87" name="pl86"/>
            <p:cNvSpPr/>
            <p:nvPr/>
          </p:nvSpPr>
          <p:spPr>
            <a:xfrm>
              <a:off x="6644387"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88" name="pt87"/>
            <p:cNvSpPr/>
            <p:nvPr/>
          </p:nvSpPr>
          <p:spPr>
            <a:xfrm>
              <a:off x="4736605" y="4406644"/>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89" name="pt88"/>
            <p:cNvSpPr/>
            <p:nvPr/>
          </p:nvSpPr>
          <p:spPr>
            <a:xfrm>
              <a:off x="4736605" y="4391036"/>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90" name="pl89"/>
            <p:cNvSpPr/>
            <p:nvPr/>
          </p:nvSpPr>
          <p:spPr>
            <a:xfrm>
              <a:off x="4761431" y="4194399"/>
              <a:ext cx="0" cy="33688"/>
            </a:xfrm>
            <a:custGeom>
              <a:avLst/>
              <a:gdLst/>
              <a:ahLst/>
              <a:cxnLst/>
              <a:rect l="0" t="0" r="0" b="0"/>
              <a:pathLst>
                <a:path h="33688">
                  <a:moveTo>
                    <a:pt x="0" y="33688"/>
                  </a:moveTo>
                  <a:lnTo>
                    <a:pt x="0" y="0"/>
                  </a:lnTo>
                </a:path>
              </a:pathLst>
            </a:custGeom>
            <a:ln w="13550" cap="flat">
              <a:solidFill>
                <a:srgbClr val="1E90FF">
                  <a:alpha val="100000"/>
                </a:srgbClr>
              </a:solidFill>
              <a:prstDash val="solid"/>
              <a:round/>
            </a:ln>
          </p:spPr>
          <p:txBody>
            <a:bodyPr/>
            <a:lstStyle/>
            <a:p>
              <a:endParaRPr/>
            </a:p>
          </p:txBody>
        </p:sp>
        <p:sp>
          <p:nvSpPr>
            <p:cNvPr id="91" name="pl90"/>
            <p:cNvSpPr/>
            <p:nvPr/>
          </p:nvSpPr>
          <p:spPr>
            <a:xfrm>
              <a:off x="4761431" y="4301651"/>
              <a:ext cx="0" cy="12827"/>
            </a:xfrm>
            <a:custGeom>
              <a:avLst/>
              <a:gdLst/>
              <a:ahLst/>
              <a:cxnLst/>
              <a:rect l="0" t="0" r="0" b="0"/>
              <a:pathLst>
                <a:path h="12827">
                  <a:moveTo>
                    <a:pt x="0" y="0"/>
                  </a:moveTo>
                  <a:lnTo>
                    <a:pt x="0" y="12827"/>
                  </a:lnTo>
                </a:path>
              </a:pathLst>
            </a:custGeom>
            <a:ln w="13550" cap="flat">
              <a:solidFill>
                <a:srgbClr val="1E90FF">
                  <a:alpha val="100000"/>
                </a:srgbClr>
              </a:solidFill>
              <a:prstDash val="solid"/>
              <a:round/>
            </a:ln>
          </p:spPr>
          <p:txBody>
            <a:bodyPr/>
            <a:lstStyle/>
            <a:p>
              <a:endParaRPr/>
            </a:p>
          </p:txBody>
        </p:sp>
        <p:sp>
          <p:nvSpPr>
            <p:cNvPr id="92" name="pg91"/>
            <p:cNvSpPr/>
            <p:nvPr/>
          </p:nvSpPr>
          <p:spPr>
            <a:xfrm>
              <a:off x="4694183" y="4228087"/>
              <a:ext cx="134496" cy="73564"/>
            </a:xfrm>
            <a:custGeom>
              <a:avLst/>
              <a:gdLst/>
              <a:ahLst/>
              <a:cxnLst/>
              <a:rect l="0" t="0" r="0" b="0"/>
              <a:pathLst>
                <a:path w="134496" h="73564">
                  <a:moveTo>
                    <a:pt x="0" y="0"/>
                  </a:moveTo>
                  <a:lnTo>
                    <a:pt x="0" y="73564"/>
                  </a:lnTo>
                  <a:lnTo>
                    <a:pt x="134496" y="73564"/>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93" name="pl92"/>
            <p:cNvSpPr/>
            <p:nvPr/>
          </p:nvSpPr>
          <p:spPr>
            <a:xfrm>
              <a:off x="4694183" y="4249998"/>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94" name="pl93"/>
            <p:cNvSpPr/>
            <p:nvPr/>
          </p:nvSpPr>
          <p:spPr>
            <a:xfrm>
              <a:off x="4940760" y="4145645"/>
              <a:ext cx="0" cy="43632"/>
            </a:xfrm>
            <a:custGeom>
              <a:avLst/>
              <a:gdLst/>
              <a:ahLst/>
              <a:cxnLst/>
              <a:rect l="0" t="0" r="0" b="0"/>
              <a:pathLst>
                <a:path h="43632">
                  <a:moveTo>
                    <a:pt x="0" y="43632"/>
                  </a:moveTo>
                  <a:lnTo>
                    <a:pt x="0" y="0"/>
                  </a:lnTo>
                </a:path>
              </a:pathLst>
            </a:custGeom>
            <a:ln w="13550" cap="flat">
              <a:solidFill>
                <a:srgbClr val="1E90FF">
                  <a:alpha val="100000"/>
                </a:srgbClr>
              </a:solidFill>
              <a:prstDash val="solid"/>
              <a:round/>
            </a:ln>
          </p:spPr>
          <p:txBody>
            <a:bodyPr/>
            <a:lstStyle/>
            <a:p>
              <a:endParaRPr/>
            </a:p>
          </p:txBody>
        </p:sp>
        <p:sp>
          <p:nvSpPr>
            <p:cNvPr id="95" name="pl94"/>
            <p:cNvSpPr/>
            <p:nvPr/>
          </p:nvSpPr>
          <p:spPr>
            <a:xfrm>
              <a:off x="4940760" y="4328047"/>
              <a:ext cx="0" cy="79911"/>
            </a:xfrm>
            <a:custGeom>
              <a:avLst/>
              <a:gdLst/>
              <a:ahLst/>
              <a:cxnLst/>
              <a:rect l="0" t="0" r="0" b="0"/>
              <a:pathLst>
                <a:path h="79911">
                  <a:moveTo>
                    <a:pt x="0" y="0"/>
                  </a:moveTo>
                  <a:lnTo>
                    <a:pt x="0" y="79911"/>
                  </a:lnTo>
                </a:path>
              </a:pathLst>
            </a:custGeom>
            <a:ln w="13550" cap="flat">
              <a:solidFill>
                <a:srgbClr val="1E90FF">
                  <a:alpha val="100000"/>
                </a:srgbClr>
              </a:solidFill>
              <a:prstDash val="solid"/>
              <a:round/>
            </a:ln>
          </p:spPr>
          <p:txBody>
            <a:bodyPr/>
            <a:lstStyle/>
            <a:p>
              <a:endParaRPr/>
            </a:p>
          </p:txBody>
        </p:sp>
        <p:sp>
          <p:nvSpPr>
            <p:cNvPr id="96" name="pg95"/>
            <p:cNvSpPr/>
            <p:nvPr/>
          </p:nvSpPr>
          <p:spPr>
            <a:xfrm>
              <a:off x="4873512" y="4189277"/>
              <a:ext cx="134496" cy="138769"/>
            </a:xfrm>
            <a:custGeom>
              <a:avLst/>
              <a:gdLst/>
              <a:ahLst/>
              <a:cxnLst/>
              <a:rect l="0" t="0" r="0" b="0"/>
              <a:pathLst>
                <a:path w="134496" h="138769">
                  <a:moveTo>
                    <a:pt x="0" y="0"/>
                  </a:moveTo>
                  <a:lnTo>
                    <a:pt x="0" y="138769"/>
                  </a:lnTo>
                  <a:lnTo>
                    <a:pt x="134496" y="138769"/>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97" name="pl96"/>
            <p:cNvSpPr/>
            <p:nvPr/>
          </p:nvSpPr>
          <p:spPr>
            <a:xfrm>
              <a:off x="4873512" y="4288505"/>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98" name="pl97"/>
            <p:cNvSpPr/>
            <p:nvPr/>
          </p:nvSpPr>
          <p:spPr>
            <a:xfrm>
              <a:off x="5120089" y="4025212"/>
              <a:ext cx="0" cy="48160"/>
            </a:xfrm>
            <a:custGeom>
              <a:avLst/>
              <a:gdLst/>
              <a:ahLst/>
              <a:cxnLst/>
              <a:rect l="0" t="0" r="0" b="0"/>
              <a:pathLst>
                <a:path h="48160">
                  <a:moveTo>
                    <a:pt x="0" y="48160"/>
                  </a:moveTo>
                  <a:lnTo>
                    <a:pt x="0" y="0"/>
                  </a:lnTo>
                </a:path>
              </a:pathLst>
            </a:custGeom>
            <a:ln w="13550" cap="flat">
              <a:solidFill>
                <a:srgbClr val="1E90FF">
                  <a:alpha val="100000"/>
                </a:srgbClr>
              </a:solidFill>
              <a:prstDash val="solid"/>
              <a:round/>
            </a:ln>
          </p:spPr>
          <p:txBody>
            <a:bodyPr/>
            <a:lstStyle/>
            <a:p>
              <a:endParaRPr/>
            </a:p>
          </p:txBody>
        </p:sp>
        <p:sp>
          <p:nvSpPr>
            <p:cNvPr id="99" name="pl98"/>
            <p:cNvSpPr/>
            <p:nvPr/>
          </p:nvSpPr>
          <p:spPr>
            <a:xfrm>
              <a:off x="5120089" y="4254845"/>
              <a:ext cx="0" cy="65879"/>
            </a:xfrm>
            <a:custGeom>
              <a:avLst/>
              <a:gdLst/>
              <a:ahLst/>
              <a:cxnLst/>
              <a:rect l="0" t="0" r="0" b="0"/>
              <a:pathLst>
                <a:path h="65879">
                  <a:moveTo>
                    <a:pt x="0" y="0"/>
                  </a:moveTo>
                  <a:lnTo>
                    <a:pt x="0" y="65879"/>
                  </a:lnTo>
                </a:path>
              </a:pathLst>
            </a:custGeom>
            <a:ln w="13550" cap="flat">
              <a:solidFill>
                <a:srgbClr val="1E90FF">
                  <a:alpha val="100000"/>
                </a:srgbClr>
              </a:solidFill>
              <a:prstDash val="solid"/>
              <a:round/>
            </a:ln>
          </p:spPr>
          <p:txBody>
            <a:bodyPr/>
            <a:lstStyle/>
            <a:p>
              <a:endParaRPr/>
            </a:p>
          </p:txBody>
        </p:sp>
        <p:sp>
          <p:nvSpPr>
            <p:cNvPr id="100" name="pg99"/>
            <p:cNvSpPr/>
            <p:nvPr/>
          </p:nvSpPr>
          <p:spPr>
            <a:xfrm>
              <a:off x="5052841" y="4073373"/>
              <a:ext cx="134496" cy="181472"/>
            </a:xfrm>
            <a:custGeom>
              <a:avLst/>
              <a:gdLst/>
              <a:ahLst/>
              <a:cxnLst/>
              <a:rect l="0" t="0" r="0" b="0"/>
              <a:pathLst>
                <a:path w="134496" h="181472">
                  <a:moveTo>
                    <a:pt x="0" y="0"/>
                  </a:moveTo>
                  <a:lnTo>
                    <a:pt x="0" y="181472"/>
                  </a:lnTo>
                  <a:lnTo>
                    <a:pt x="134496" y="181472"/>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01" name="pl100"/>
            <p:cNvSpPr/>
            <p:nvPr/>
          </p:nvSpPr>
          <p:spPr>
            <a:xfrm>
              <a:off x="5052841" y="4138866"/>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02" name="pl101"/>
            <p:cNvSpPr/>
            <p:nvPr/>
          </p:nvSpPr>
          <p:spPr>
            <a:xfrm>
              <a:off x="5299418" y="3931010"/>
              <a:ext cx="0" cy="124471"/>
            </a:xfrm>
            <a:custGeom>
              <a:avLst/>
              <a:gdLst/>
              <a:ahLst/>
              <a:cxnLst/>
              <a:rect l="0" t="0" r="0" b="0"/>
              <a:pathLst>
                <a:path h="124471">
                  <a:moveTo>
                    <a:pt x="0" y="124471"/>
                  </a:moveTo>
                  <a:lnTo>
                    <a:pt x="0" y="0"/>
                  </a:lnTo>
                </a:path>
              </a:pathLst>
            </a:custGeom>
            <a:ln w="13550" cap="flat">
              <a:solidFill>
                <a:srgbClr val="1E90FF">
                  <a:alpha val="100000"/>
                </a:srgbClr>
              </a:solidFill>
              <a:prstDash val="solid"/>
              <a:round/>
            </a:ln>
          </p:spPr>
          <p:txBody>
            <a:bodyPr/>
            <a:lstStyle/>
            <a:p>
              <a:endParaRPr/>
            </a:p>
          </p:txBody>
        </p:sp>
        <p:sp>
          <p:nvSpPr>
            <p:cNvPr id="103" name="pl102"/>
            <p:cNvSpPr/>
            <p:nvPr/>
          </p:nvSpPr>
          <p:spPr>
            <a:xfrm>
              <a:off x="5299418" y="4187003"/>
              <a:ext cx="0" cy="109158"/>
            </a:xfrm>
            <a:custGeom>
              <a:avLst/>
              <a:gdLst/>
              <a:ahLst/>
              <a:cxnLst/>
              <a:rect l="0" t="0" r="0" b="0"/>
              <a:pathLst>
                <a:path h="109158">
                  <a:moveTo>
                    <a:pt x="0" y="0"/>
                  </a:moveTo>
                  <a:lnTo>
                    <a:pt x="0" y="109158"/>
                  </a:lnTo>
                </a:path>
              </a:pathLst>
            </a:custGeom>
            <a:ln w="13550" cap="flat">
              <a:solidFill>
                <a:srgbClr val="1E90FF">
                  <a:alpha val="100000"/>
                </a:srgbClr>
              </a:solidFill>
              <a:prstDash val="solid"/>
              <a:round/>
            </a:ln>
          </p:spPr>
          <p:txBody>
            <a:bodyPr/>
            <a:lstStyle/>
            <a:p>
              <a:endParaRPr/>
            </a:p>
          </p:txBody>
        </p:sp>
        <p:sp>
          <p:nvSpPr>
            <p:cNvPr id="104" name="pg103"/>
            <p:cNvSpPr/>
            <p:nvPr/>
          </p:nvSpPr>
          <p:spPr>
            <a:xfrm>
              <a:off x="5232170" y="4055481"/>
              <a:ext cx="134496" cy="131522"/>
            </a:xfrm>
            <a:custGeom>
              <a:avLst/>
              <a:gdLst/>
              <a:ahLst/>
              <a:cxnLst/>
              <a:rect l="0" t="0" r="0" b="0"/>
              <a:pathLst>
                <a:path w="134496" h="131522">
                  <a:moveTo>
                    <a:pt x="0" y="0"/>
                  </a:moveTo>
                  <a:lnTo>
                    <a:pt x="0" y="131522"/>
                  </a:lnTo>
                  <a:lnTo>
                    <a:pt x="134496" y="131522"/>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05" name="pl104"/>
            <p:cNvSpPr/>
            <p:nvPr/>
          </p:nvSpPr>
          <p:spPr>
            <a:xfrm>
              <a:off x="5232170" y="4134208"/>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06" name="pt105"/>
            <p:cNvSpPr/>
            <p:nvPr/>
          </p:nvSpPr>
          <p:spPr>
            <a:xfrm>
              <a:off x="5453922" y="4199654"/>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07" name="pt106"/>
            <p:cNvSpPr/>
            <p:nvPr/>
          </p:nvSpPr>
          <p:spPr>
            <a:xfrm>
              <a:off x="5453922" y="3778946"/>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08" name="pl107"/>
            <p:cNvSpPr/>
            <p:nvPr/>
          </p:nvSpPr>
          <p:spPr>
            <a:xfrm>
              <a:off x="5478747" y="4049102"/>
              <a:ext cx="0" cy="1231"/>
            </a:xfrm>
            <a:custGeom>
              <a:avLst/>
              <a:gdLst/>
              <a:ahLst/>
              <a:cxnLst/>
              <a:rect l="0" t="0" r="0" b="0"/>
              <a:pathLst>
                <a:path h="1231">
                  <a:moveTo>
                    <a:pt x="0" y="1231"/>
                  </a:moveTo>
                  <a:lnTo>
                    <a:pt x="0" y="0"/>
                  </a:lnTo>
                </a:path>
              </a:pathLst>
            </a:custGeom>
            <a:ln w="13550" cap="flat">
              <a:solidFill>
                <a:srgbClr val="1E90FF">
                  <a:alpha val="100000"/>
                </a:srgbClr>
              </a:solidFill>
              <a:prstDash val="solid"/>
              <a:round/>
            </a:ln>
          </p:spPr>
          <p:txBody>
            <a:bodyPr/>
            <a:lstStyle/>
            <a:p>
              <a:endParaRPr/>
            </a:p>
          </p:txBody>
        </p:sp>
        <p:sp>
          <p:nvSpPr>
            <p:cNvPr id="109" name="pl108"/>
            <p:cNvSpPr/>
            <p:nvPr/>
          </p:nvSpPr>
          <p:spPr>
            <a:xfrm>
              <a:off x="5478747" y="4107913"/>
              <a:ext cx="0" cy="15194"/>
            </a:xfrm>
            <a:custGeom>
              <a:avLst/>
              <a:gdLst/>
              <a:ahLst/>
              <a:cxnLst/>
              <a:rect l="0" t="0" r="0" b="0"/>
              <a:pathLst>
                <a:path h="15194">
                  <a:moveTo>
                    <a:pt x="0" y="0"/>
                  </a:moveTo>
                  <a:lnTo>
                    <a:pt x="0" y="15194"/>
                  </a:lnTo>
                </a:path>
              </a:pathLst>
            </a:custGeom>
            <a:ln w="13550" cap="flat">
              <a:solidFill>
                <a:srgbClr val="1E90FF">
                  <a:alpha val="100000"/>
                </a:srgbClr>
              </a:solidFill>
              <a:prstDash val="solid"/>
              <a:round/>
            </a:ln>
          </p:spPr>
          <p:txBody>
            <a:bodyPr/>
            <a:lstStyle/>
            <a:p>
              <a:endParaRPr/>
            </a:p>
          </p:txBody>
        </p:sp>
        <p:sp>
          <p:nvSpPr>
            <p:cNvPr id="110" name="pg109"/>
            <p:cNvSpPr/>
            <p:nvPr/>
          </p:nvSpPr>
          <p:spPr>
            <a:xfrm>
              <a:off x="5411499" y="4050334"/>
              <a:ext cx="134496" cy="57579"/>
            </a:xfrm>
            <a:custGeom>
              <a:avLst/>
              <a:gdLst/>
              <a:ahLst/>
              <a:cxnLst/>
              <a:rect l="0" t="0" r="0" b="0"/>
              <a:pathLst>
                <a:path w="134496" h="57579">
                  <a:moveTo>
                    <a:pt x="0" y="0"/>
                  </a:moveTo>
                  <a:lnTo>
                    <a:pt x="0" y="57579"/>
                  </a:lnTo>
                  <a:lnTo>
                    <a:pt x="134496" y="57579"/>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11" name="pl110"/>
            <p:cNvSpPr/>
            <p:nvPr/>
          </p:nvSpPr>
          <p:spPr>
            <a:xfrm>
              <a:off x="5411499" y="4063135"/>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12" name="pl111"/>
            <p:cNvSpPr/>
            <p:nvPr/>
          </p:nvSpPr>
          <p:spPr>
            <a:xfrm>
              <a:off x="5658077" y="3875829"/>
              <a:ext cx="0" cy="86853"/>
            </a:xfrm>
            <a:custGeom>
              <a:avLst/>
              <a:gdLst/>
              <a:ahLst/>
              <a:cxnLst/>
              <a:rect l="0" t="0" r="0" b="0"/>
              <a:pathLst>
                <a:path h="86853">
                  <a:moveTo>
                    <a:pt x="0" y="86853"/>
                  </a:moveTo>
                  <a:lnTo>
                    <a:pt x="0" y="0"/>
                  </a:lnTo>
                </a:path>
              </a:pathLst>
            </a:custGeom>
            <a:ln w="13550" cap="flat">
              <a:solidFill>
                <a:srgbClr val="1E90FF">
                  <a:alpha val="100000"/>
                </a:srgbClr>
              </a:solidFill>
              <a:prstDash val="solid"/>
              <a:round/>
            </a:ln>
          </p:spPr>
          <p:txBody>
            <a:bodyPr/>
            <a:lstStyle/>
            <a:p>
              <a:endParaRPr/>
            </a:p>
          </p:txBody>
        </p:sp>
        <p:sp>
          <p:nvSpPr>
            <p:cNvPr id="113" name="pl112"/>
            <p:cNvSpPr/>
            <p:nvPr/>
          </p:nvSpPr>
          <p:spPr>
            <a:xfrm>
              <a:off x="5658077" y="4048309"/>
              <a:ext cx="0" cy="29591"/>
            </a:xfrm>
            <a:custGeom>
              <a:avLst/>
              <a:gdLst/>
              <a:ahLst/>
              <a:cxnLst/>
              <a:rect l="0" t="0" r="0" b="0"/>
              <a:pathLst>
                <a:path h="29591">
                  <a:moveTo>
                    <a:pt x="0" y="0"/>
                  </a:moveTo>
                  <a:lnTo>
                    <a:pt x="0" y="29591"/>
                  </a:lnTo>
                </a:path>
              </a:pathLst>
            </a:custGeom>
            <a:ln w="13550" cap="flat">
              <a:solidFill>
                <a:srgbClr val="1E90FF">
                  <a:alpha val="100000"/>
                </a:srgbClr>
              </a:solidFill>
              <a:prstDash val="solid"/>
              <a:round/>
            </a:ln>
          </p:spPr>
          <p:txBody>
            <a:bodyPr/>
            <a:lstStyle/>
            <a:p>
              <a:endParaRPr/>
            </a:p>
          </p:txBody>
        </p:sp>
        <p:sp>
          <p:nvSpPr>
            <p:cNvPr id="114" name="pg113"/>
            <p:cNvSpPr/>
            <p:nvPr/>
          </p:nvSpPr>
          <p:spPr>
            <a:xfrm>
              <a:off x="5590828" y="3962682"/>
              <a:ext cx="134496" cy="85626"/>
            </a:xfrm>
            <a:custGeom>
              <a:avLst/>
              <a:gdLst/>
              <a:ahLst/>
              <a:cxnLst/>
              <a:rect l="0" t="0" r="0" b="0"/>
              <a:pathLst>
                <a:path w="134496" h="85626">
                  <a:moveTo>
                    <a:pt x="0" y="0"/>
                  </a:moveTo>
                  <a:lnTo>
                    <a:pt x="0" y="85626"/>
                  </a:lnTo>
                  <a:lnTo>
                    <a:pt x="134496" y="85626"/>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15" name="pl114"/>
            <p:cNvSpPr/>
            <p:nvPr/>
          </p:nvSpPr>
          <p:spPr>
            <a:xfrm>
              <a:off x="5590828" y="4011990"/>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16" name="pt115"/>
            <p:cNvSpPr/>
            <p:nvPr/>
          </p:nvSpPr>
          <p:spPr>
            <a:xfrm>
              <a:off x="5812580" y="3760233"/>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17" name="pt116"/>
            <p:cNvSpPr/>
            <p:nvPr/>
          </p:nvSpPr>
          <p:spPr>
            <a:xfrm>
              <a:off x="5812580" y="4101601"/>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18" name="pl117"/>
            <p:cNvSpPr/>
            <p:nvPr/>
          </p:nvSpPr>
          <p:spPr>
            <a:xfrm>
              <a:off x="5837406" y="3857048"/>
              <a:ext cx="0" cy="51642"/>
            </a:xfrm>
            <a:custGeom>
              <a:avLst/>
              <a:gdLst/>
              <a:ahLst/>
              <a:cxnLst/>
              <a:rect l="0" t="0" r="0" b="0"/>
              <a:pathLst>
                <a:path h="51642">
                  <a:moveTo>
                    <a:pt x="0" y="51642"/>
                  </a:moveTo>
                  <a:lnTo>
                    <a:pt x="0" y="0"/>
                  </a:lnTo>
                </a:path>
              </a:pathLst>
            </a:custGeom>
            <a:ln w="13550" cap="flat">
              <a:solidFill>
                <a:srgbClr val="1E90FF">
                  <a:alpha val="100000"/>
                </a:srgbClr>
              </a:solidFill>
              <a:prstDash val="solid"/>
              <a:round/>
            </a:ln>
          </p:spPr>
          <p:txBody>
            <a:bodyPr/>
            <a:lstStyle/>
            <a:p>
              <a:endParaRPr/>
            </a:p>
          </p:txBody>
        </p:sp>
        <p:sp>
          <p:nvSpPr>
            <p:cNvPr id="119" name="pl118"/>
            <p:cNvSpPr/>
            <p:nvPr/>
          </p:nvSpPr>
          <p:spPr>
            <a:xfrm>
              <a:off x="5837406" y="3987068"/>
              <a:ext cx="0" cy="98517"/>
            </a:xfrm>
            <a:custGeom>
              <a:avLst/>
              <a:gdLst/>
              <a:ahLst/>
              <a:cxnLst/>
              <a:rect l="0" t="0" r="0" b="0"/>
              <a:pathLst>
                <a:path h="98517">
                  <a:moveTo>
                    <a:pt x="0" y="0"/>
                  </a:moveTo>
                  <a:lnTo>
                    <a:pt x="0" y="98517"/>
                  </a:lnTo>
                </a:path>
              </a:pathLst>
            </a:custGeom>
            <a:ln w="13550" cap="flat">
              <a:solidFill>
                <a:srgbClr val="1E90FF">
                  <a:alpha val="100000"/>
                </a:srgbClr>
              </a:solidFill>
              <a:prstDash val="solid"/>
              <a:round/>
            </a:ln>
          </p:spPr>
          <p:txBody>
            <a:bodyPr/>
            <a:lstStyle/>
            <a:p>
              <a:endParaRPr/>
            </a:p>
          </p:txBody>
        </p:sp>
        <p:sp>
          <p:nvSpPr>
            <p:cNvPr id="120" name="pg119"/>
            <p:cNvSpPr/>
            <p:nvPr/>
          </p:nvSpPr>
          <p:spPr>
            <a:xfrm>
              <a:off x="5770157" y="3908690"/>
              <a:ext cx="134496" cy="78378"/>
            </a:xfrm>
            <a:custGeom>
              <a:avLst/>
              <a:gdLst/>
              <a:ahLst/>
              <a:cxnLst/>
              <a:rect l="0" t="0" r="0" b="0"/>
              <a:pathLst>
                <a:path w="134496" h="78378">
                  <a:moveTo>
                    <a:pt x="0" y="0"/>
                  </a:moveTo>
                  <a:lnTo>
                    <a:pt x="0" y="78378"/>
                  </a:lnTo>
                  <a:lnTo>
                    <a:pt x="134496" y="78378"/>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21" name="pl120"/>
            <p:cNvSpPr/>
            <p:nvPr/>
          </p:nvSpPr>
          <p:spPr>
            <a:xfrm>
              <a:off x="5770157" y="3948478"/>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22" name="pl121"/>
            <p:cNvSpPr/>
            <p:nvPr/>
          </p:nvSpPr>
          <p:spPr>
            <a:xfrm>
              <a:off x="6016735" y="3681198"/>
              <a:ext cx="0" cy="111728"/>
            </a:xfrm>
            <a:custGeom>
              <a:avLst/>
              <a:gdLst/>
              <a:ahLst/>
              <a:cxnLst/>
              <a:rect l="0" t="0" r="0" b="0"/>
              <a:pathLst>
                <a:path h="111728">
                  <a:moveTo>
                    <a:pt x="0" y="111728"/>
                  </a:moveTo>
                  <a:lnTo>
                    <a:pt x="0" y="0"/>
                  </a:lnTo>
                </a:path>
              </a:pathLst>
            </a:custGeom>
            <a:ln w="13550" cap="flat">
              <a:solidFill>
                <a:srgbClr val="1E90FF">
                  <a:alpha val="100000"/>
                </a:srgbClr>
              </a:solidFill>
              <a:prstDash val="solid"/>
              <a:round/>
            </a:ln>
          </p:spPr>
          <p:txBody>
            <a:bodyPr/>
            <a:lstStyle/>
            <a:p>
              <a:endParaRPr/>
            </a:p>
          </p:txBody>
        </p:sp>
        <p:sp>
          <p:nvSpPr>
            <p:cNvPr id="123" name="pl122"/>
            <p:cNvSpPr/>
            <p:nvPr/>
          </p:nvSpPr>
          <p:spPr>
            <a:xfrm>
              <a:off x="6016735" y="3924324"/>
              <a:ext cx="0" cy="87428"/>
            </a:xfrm>
            <a:custGeom>
              <a:avLst/>
              <a:gdLst/>
              <a:ahLst/>
              <a:cxnLst/>
              <a:rect l="0" t="0" r="0" b="0"/>
              <a:pathLst>
                <a:path h="87428">
                  <a:moveTo>
                    <a:pt x="0" y="0"/>
                  </a:moveTo>
                  <a:lnTo>
                    <a:pt x="0" y="87428"/>
                  </a:lnTo>
                </a:path>
              </a:pathLst>
            </a:custGeom>
            <a:ln w="13550" cap="flat">
              <a:solidFill>
                <a:srgbClr val="1E90FF">
                  <a:alpha val="100000"/>
                </a:srgbClr>
              </a:solidFill>
              <a:prstDash val="solid"/>
              <a:round/>
            </a:ln>
          </p:spPr>
          <p:txBody>
            <a:bodyPr/>
            <a:lstStyle/>
            <a:p>
              <a:endParaRPr/>
            </a:p>
          </p:txBody>
        </p:sp>
        <p:sp>
          <p:nvSpPr>
            <p:cNvPr id="124" name="pg123"/>
            <p:cNvSpPr/>
            <p:nvPr/>
          </p:nvSpPr>
          <p:spPr>
            <a:xfrm>
              <a:off x="5949486" y="3792927"/>
              <a:ext cx="134496" cy="131397"/>
            </a:xfrm>
            <a:custGeom>
              <a:avLst/>
              <a:gdLst/>
              <a:ahLst/>
              <a:cxnLst/>
              <a:rect l="0" t="0" r="0" b="0"/>
              <a:pathLst>
                <a:path w="134496" h="131397">
                  <a:moveTo>
                    <a:pt x="0" y="0"/>
                  </a:moveTo>
                  <a:lnTo>
                    <a:pt x="0" y="131397"/>
                  </a:lnTo>
                  <a:lnTo>
                    <a:pt x="134496" y="131397"/>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25" name="pl124"/>
            <p:cNvSpPr/>
            <p:nvPr/>
          </p:nvSpPr>
          <p:spPr>
            <a:xfrm>
              <a:off x="5949486" y="3842160"/>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26" name="pl125"/>
            <p:cNvSpPr/>
            <p:nvPr/>
          </p:nvSpPr>
          <p:spPr>
            <a:xfrm>
              <a:off x="6196064" y="3685964"/>
              <a:ext cx="0" cy="82444"/>
            </a:xfrm>
            <a:custGeom>
              <a:avLst/>
              <a:gdLst/>
              <a:ahLst/>
              <a:cxnLst/>
              <a:rect l="0" t="0" r="0" b="0"/>
              <a:pathLst>
                <a:path h="82444">
                  <a:moveTo>
                    <a:pt x="0" y="82444"/>
                  </a:moveTo>
                  <a:lnTo>
                    <a:pt x="0" y="0"/>
                  </a:lnTo>
                </a:path>
              </a:pathLst>
            </a:custGeom>
            <a:ln w="13550" cap="flat">
              <a:solidFill>
                <a:srgbClr val="1E90FF">
                  <a:alpha val="100000"/>
                </a:srgbClr>
              </a:solidFill>
              <a:prstDash val="solid"/>
              <a:round/>
            </a:ln>
          </p:spPr>
          <p:txBody>
            <a:bodyPr/>
            <a:lstStyle/>
            <a:p>
              <a:endParaRPr/>
            </a:p>
          </p:txBody>
        </p:sp>
        <p:sp>
          <p:nvSpPr>
            <p:cNvPr id="127" name="pl126"/>
            <p:cNvSpPr/>
            <p:nvPr/>
          </p:nvSpPr>
          <p:spPr>
            <a:xfrm>
              <a:off x="6196064" y="3909543"/>
              <a:ext cx="0" cy="106562"/>
            </a:xfrm>
            <a:custGeom>
              <a:avLst/>
              <a:gdLst/>
              <a:ahLst/>
              <a:cxnLst/>
              <a:rect l="0" t="0" r="0" b="0"/>
              <a:pathLst>
                <a:path h="106562">
                  <a:moveTo>
                    <a:pt x="0" y="0"/>
                  </a:moveTo>
                  <a:lnTo>
                    <a:pt x="0" y="106562"/>
                  </a:lnTo>
                </a:path>
              </a:pathLst>
            </a:custGeom>
            <a:ln w="13550" cap="flat">
              <a:solidFill>
                <a:srgbClr val="1E90FF">
                  <a:alpha val="100000"/>
                </a:srgbClr>
              </a:solidFill>
              <a:prstDash val="solid"/>
              <a:round/>
            </a:ln>
          </p:spPr>
          <p:txBody>
            <a:bodyPr/>
            <a:lstStyle/>
            <a:p>
              <a:endParaRPr/>
            </a:p>
          </p:txBody>
        </p:sp>
        <p:sp>
          <p:nvSpPr>
            <p:cNvPr id="128" name="pg127"/>
            <p:cNvSpPr/>
            <p:nvPr/>
          </p:nvSpPr>
          <p:spPr>
            <a:xfrm>
              <a:off x="6128815" y="3768408"/>
              <a:ext cx="134496" cy="141135"/>
            </a:xfrm>
            <a:custGeom>
              <a:avLst/>
              <a:gdLst/>
              <a:ahLst/>
              <a:cxnLst/>
              <a:rect l="0" t="0" r="0" b="0"/>
              <a:pathLst>
                <a:path w="134496" h="141135">
                  <a:moveTo>
                    <a:pt x="0" y="0"/>
                  </a:moveTo>
                  <a:lnTo>
                    <a:pt x="0" y="141135"/>
                  </a:lnTo>
                  <a:lnTo>
                    <a:pt x="134496" y="141135"/>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29" name="pl128"/>
            <p:cNvSpPr/>
            <p:nvPr/>
          </p:nvSpPr>
          <p:spPr>
            <a:xfrm>
              <a:off x="6128815" y="3791925"/>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30" name="pl129"/>
            <p:cNvSpPr/>
            <p:nvPr/>
          </p:nvSpPr>
          <p:spPr>
            <a:xfrm>
              <a:off x="6375393" y="3638340"/>
              <a:ext cx="0" cy="27630"/>
            </a:xfrm>
            <a:custGeom>
              <a:avLst/>
              <a:gdLst/>
              <a:ahLst/>
              <a:cxnLst/>
              <a:rect l="0" t="0" r="0" b="0"/>
              <a:pathLst>
                <a:path h="27630">
                  <a:moveTo>
                    <a:pt x="0" y="27630"/>
                  </a:moveTo>
                  <a:lnTo>
                    <a:pt x="0" y="0"/>
                  </a:lnTo>
                </a:path>
              </a:pathLst>
            </a:custGeom>
            <a:ln w="13550" cap="flat">
              <a:solidFill>
                <a:srgbClr val="1E90FF">
                  <a:alpha val="100000"/>
                </a:srgbClr>
              </a:solidFill>
              <a:prstDash val="solid"/>
              <a:round/>
            </a:ln>
          </p:spPr>
          <p:txBody>
            <a:bodyPr/>
            <a:lstStyle/>
            <a:p>
              <a:endParaRPr/>
            </a:p>
          </p:txBody>
        </p:sp>
        <p:sp>
          <p:nvSpPr>
            <p:cNvPr id="131" name="pl130"/>
            <p:cNvSpPr/>
            <p:nvPr/>
          </p:nvSpPr>
          <p:spPr>
            <a:xfrm>
              <a:off x="6375393" y="3809003"/>
              <a:ext cx="0" cy="84194"/>
            </a:xfrm>
            <a:custGeom>
              <a:avLst/>
              <a:gdLst/>
              <a:ahLst/>
              <a:cxnLst/>
              <a:rect l="0" t="0" r="0" b="0"/>
              <a:pathLst>
                <a:path h="84194">
                  <a:moveTo>
                    <a:pt x="0" y="0"/>
                  </a:moveTo>
                  <a:lnTo>
                    <a:pt x="0" y="84194"/>
                  </a:lnTo>
                </a:path>
              </a:pathLst>
            </a:custGeom>
            <a:ln w="13550" cap="flat">
              <a:solidFill>
                <a:srgbClr val="1E90FF">
                  <a:alpha val="100000"/>
                </a:srgbClr>
              </a:solidFill>
              <a:prstDash val="solid"/>
              <a:round/>
            </a:ln>
          </p:spPr>
          <p:txBody>
            <a:bodyPr/>
            <a:lstStyle/>
            <a:p>
              <a:endParaRPr/>
            </a:p>
          </p:txBody>
        </p:sp>
        <p:sp>
          <p:nvSpPr>
            <p:cNvPr id="132" name="pg131"/>
            <p:cNvSpPr/>
            <p:nvPr/>
          </p:nvSpPr>
          <p:spPr>
            <a:xfrm>
              <a:off x="6308145" y="3665971"/>
              <a:ext cx="134496" cy="143032"/>
            </a:xfrm>
            <a:custGeom>
              <a:avLst/>
              <a:gdLst/>
              <a:ahLst/>
              <a:cxnLst/>
              <a:rect l="0" t="0" r="0" b="0"/>
              <a:pathLst>
                <a:path w="134496" h="143032">
                  <a:moveTo>
                    <a:pt x="0" y="0"/>
                  </a:moveTo>
                  <a:lnTo>
                    <a:pt x="0" y="143032"/>
                  </a:lnTo>
                  <a:lnTo>
                    <a:pt x="134496" y="143032"/>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33" name="pl132"/>
            <p:cNvSpPr/>
            <p:nvPr/>
          </p:nvSpPr>
          <p:spPr>
            <a:xfrm>
              <a:off x="6308145" y="3697960"/>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34" name="pl133"/>
            <p:cNvSpPr/>
            <p:nvPr/>
          </p:nvSpPr>
          <p:spPr>
            <a:xfrm>
              <a:off x="6554722" y="3453529"/>
              <a:ext cx="0" cy="86094"/>
            </a:xfrm>
            <a:custGeom>
              <a:avLst/>
              <a:gdLst/>
              <a:ahLst/>
              <a:cxnLst/>
              <a:rect l="0" t="0" r="0" b="0"/>
              <a:pathLst>
                <a:path h="86094">
                  <a:moveTo>
                    <a:pt x="0" y="86094"/>
                  </a:moveTo>
                  <a:lnTo>
                    <a:pt x="0" y="0"/>
                  </a:lnTo>
                </a:path>
              </a:pathLst>
            </a:custGeom>
            <a:ln w="13550" cap="flat">
              <a:solidFill>
                <a:srgbClr val="1E90FF">
                  <a:alpha val="100000"/>
                </a:srgbClr>
              </a:solidFill>
              <a:prstDash val="solid"/>
              <a:round/>
            </a:ln>
          </p:spPr>
          <p:txBody>
            <a:bodyPr/>
            <a:lstStyle/>
            <a:p>
              <a:endParaRPr/>
            </a:p>
          </p:txBody>
        </p:sp>
        <p:sp>
          <p:nvSpPr>
            <p:cNvPr id="135" name="pl134"/>
            <p:cNvSpPr/>
            <p:nvPr/>
          </p:nvSpPr>
          <p:spPr>
            <a:xfrm>
              <a:off x="6554722" y="3681640"/>
              <a:ext cx="0" cy="147955"/>
            </a:xfrm>
            <a:custGeom>
              <a:avLst/>
              <a:gdLst/>
              <a:ahLst/>
              <a:cxnLst/>
              <a:rect l="0" t="0" r="0" b="0"/>
              <a:pathLst>
                <a:path h="147955">
                  <a:moveTo>
                    <a:pt x="0" y="0"/>
                  </a:moveTo>
                  <a:lnTo>
                    <a:pt x="0" y="147955"/>
                  </a:lnTo>
                </a:path>
              </a:pathLst>
            </a:custGeom>
            <a:ln w="13550" cap="flat">
              <a:solidFill>
                <a:srgbClr val="1E90FF">
                  <a:alpha val="100000"/>
                </a:srgbClr>
              </a:solidFill>
              <a:prstDash val="solid"/>
              <a:round/>
            </a:ln>
          </p:spPr>
          <p:txBody>
            <a:bodyPr/>
            <a:lstStyle/>
            <a:p>
              <a:endParaRPr/>
            </a:p>
          </p:txBody>
        </p:sp>
        <p:sp>
          <p:nvSpPr>
            <p:cNvPr id="136" name="pg135"/>
            <p:cNvSpPr/>
            <p:nvPr/>
          </p:nvSpPr>
          <p:spPr>
            <a:xfrm>
              <a:off x="6487474" y="3539623"/>
              <a:ext cx="134496" cy="142016"/>
            </a:xfrm>
            <a:custGeom>
              <a:avLst/>
              <a:gdLst/>
              <a:ahLst/>
              <a:cxnLst/>
              <a:rect l="0" t="0" r="0" b="0"/>
              <a:pathLst>
                <a:path w="134496" h="142016">
                  <a:moveTo>
                    <a:pt x="0" y="0"/>
                  </a:moveTo>
                  <a:lnTo>
                    <a:pt x="0" y="142016"/>
                  </a:lnTo>
                  <a:lnTo>
                    <a:pt x="134496" y="142016"/>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37" name="pl136"/>
            <p:cNvSpPr/>
            <p:nvPr/>
          </p:nvSpPr>
          <p:spPr>
            <a:xfrm>
              <a:off x="6487474" y="3619255"/>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38" name="rc137"/>
            <p:cNvSpPr/>
            <p:nvPr/>
          </p:nvSpPr>
          <p:spPr>
            <a:xfrm>
              <a:off x="6787949" y="3118022"/>
              <a:ext cx="2120566" cy="1375992"/>
            </a:xfrm>
            <a:prstGeom prst="rect">
              <a:avLst/>
            </a:prstGeom>
            <a:solidFill>
              <a:srgbClr val="EBEBEB">
                <a:alpha val="100000"/>
              </a:srgbClr>
            </a:solidFill>
          </p:spPr>
          <p:txBody>
            <a:bodyPr/>
            <a:lstStyle/>
            <a:p>
              <a:endParaRPr/>
            </a:p>
          </p:txBody>
        </p:sp>
        <p:sp>
          <p:nvSpPr>
            <p:cNvPr id="139" name="pl138"/>
            <p:cNvSpPr/>
            <p:nvPr/>
          </p:nvSpPr>
          <p:spPr>
            <a:xfrm>
              <a:off x="6787949" y="4351482"/>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140" name="pl139"/>
            <p:cNvSpPr/>
            <p:nvPr/>
          </p:nvSpPr>
          <p:spPr>
            <a:xfrm>
              <a:off x="6787949" y="3980008"/>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141" name="pl140"/>
            <p:cNvSpPr/>
            <p:nvPr/>
          </p:nvSpPr>
          <p:spPr>
            <a:xfrm>
              <a:off x="6787949" y="3608534"/>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142" name="pl141"/>
            <p:cNvSpPr/>
            <p:nvPr/>
          </p:nvSpPr>
          <p:spPr>
            <a:xfrm>
              <a:off x="6787949" y="3237060"/>
              <a:ext cx="2120566" cy="0"/>
            </a:xfrm>
            <a:custGeom>
              <a:avLst/>
              <a:gdLst/>
              <a:ahLst/>
              <a:cxnLst/>
              <a:rect l="0" t="0" r="0" b="0"/>
              <a:pathLst>
                <a:path w="2120566">
                  <a:moveTo>
                    <a:pt x="0" y="0"/>
                  </a:moveTo>
                  <a:lnTo>
                    <a:pt x="2120566" y="0"/>
                  </a:lnTo>
                  <a:lnTo>
                    <a:pt x="2120566" y="0"/>
                  </a:lnTo>
                </a:path>
              </a:pathLst>
            </a:custGeom>
            <a:ln w="6775" cap="flat">
              <a:solidFill>
                <a:srgbClr val="FFFFFF">
                  <a:alpha val="100000"/>
                </a:srgbClr>
              </a:solidFill>
              <a:prstDash val="solid"/>
              <a:round/>
            </a:ln>
          </p:spPr>
          <p:txBody>
            <a:bodyPr/>
            <a:lstStyle/>
            <a:p>
              <a:endParaRPr/>
            </a:p>
          </p:txBody>
        </p:sp>
        <p:sp>
          <p:nvSpPr>
            <p:cNvPr id="143" name="pl142"/>
            <p:cNvSpPr/>
            <p:nvPr/>
          </p:nvSpPr>
          <p:spPr>
            <a:xfrm>
              <a:off x="6817090"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4" name="pl143"/>
            <p:cNvSpPr/>
            <p:nvPr/>
          </p:nvSpPr>
          <p:spPr>
            <a:xfrm>
              <a:off x="726541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5" name="pl144"/>
            <p:cNvSpPr/>
            <p:nvPr/>
          </p:nvSpPr>
          <p:spPr>
            <a:xfrm>
              <a:off x="7713735"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6" name="pl145"/>
            <p:cNvSpPr/>
            <p:nvPr/>
          </p:nvSpPr>
          <p:spPr>
            <a:xfrm>
              <a:off x="8162058"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7" name="pl146"/>
            <p:cNvSpPr/>
            <p:nvPr/>
          </p:nvSpPr>
          <p:spPr>
            <a:xfrm>
              <a:off x="861038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8" name="pl147"/>
            <p:cNvSpPr/>
            <p:nvPr/>
          </p:nvSpPr>
          <p:spPr>
            <a:xfrm>
              <a:off x="6787949" y="4165745"/>
              <a:ext cx="2120566" cy="0"/>
            </a:xfrm>
            <a:custGeom>
              <a:avLst/>
              <a:gdLst/>
              <a:ahLst/>
              <a:cxnLst/>
              <a:rect l="0" t="0" r="0" b="0"/>
              <a:pathLst>
                <a:path w="2120566">
                  <a:moveTo>
                    <a:pt x="0" y="0"/>
                  </a:moveTo>
                  <a:lnTo>
                    <a:pt x="2120566" y="0"/>
                  </a:lnTo>
                  <a:lnTo>
                    <a:pt x="2120566" y="0"/>
                  </a:lnTo>
                </a:path>
              </a:pathLst>
            </a:custGeom>
            <a:ln w="13550" cap="flat">
              <a:solidFill>
                <a:srgbClr val="FFFFFF">
                  <a:alpha val="100000"/>
                </a:srgbClr>
              </a:solidFill>
              <a:prstDash val="solid"/>
              <a:round/>
            </a:ln>
          </p:spPr>
          <p:txBody>
            <a:bodyPr/>
            <a:lstStyle/>
            <a:p>
              <a:endParaRPr/>
            </a:p>
          </p:txBody>
        </p:sp>
        <p:sp>
          <p:nvSpPr>
            <p:cNvPr id="149" name="pl148"/>
            <p:cNvSpPr/>
            <p:nvPr/>
          </p:nvSpPr>
          <p:spPr>
            <a:xfrm>
              <a:off x="6787949" y="3794271"/>
              <a:ext cx="2120566" cy="0"/>
            </a:xfrm>
            <a:custGeom>
              <a:avLst/>
              <a:gdLst/>
              <a:ahLst/>
              <a:cxnLst/>
              <a:rect l="0" t="0" r="0" b="0"/>
              <a:pathLst>
                <a:path w="2120566">
                  <a:moveTo>
                    <a:pt x="0" y="0"/>
                  </a:moveTo>
                  <a:lnTo>
                    <a:pt x="2120566" y="0"/>
                  </a:lnTo>
                  <a:lnTo>
                    <a:pt x="2120566" y="0"/>
                  </a:lnTo>
                </a:path>
              </a:pathLst>
            </a:custGeom>
            <a:ln w="13550" cap="flat">
              <a:solidFill>
                <a:srgbClr val="FFFFFF">
                  <a:alpha val="100000"/>
                </a:srgbClr>
              </a:solidFill>
              <a:prstDash val="solid"/>
              <a:round/>
            </a:ln>
          </p:spPr>
          <p:txBody>
            <a:bodyPr/>
            <a:lstStyle/>
            <a:p>
              <a:endParaRPr/>
            </a:p>
          </p:txBody>
        </p:sp>
        <p:sp>
          <p:nvSpPr>
            <p:cNvPr id="150" name="pl149"/>
            <p:cNvSpPr/>
            <p:nvPr/>
          </p:nvSpPr>
          <p:spPr>
            <a:xfrm>
              <a:off x="6787949" y="3422797"/>
              <a:ext cx="2120566" cy="0"/>
            </a:xfrm>
            <a:custGeom>
              <a:avLst/>
              <a:gdLst/>
              <a:ahLst/>
              <a:cxnLst/>
              <a:rect l="0" t="0" r="0" b="0"/>
              <a:pathLst>
                <a:path w="2120566">
                  <a:moveTo>
                    <a:pt x="0" y="0"/>
                  </a:moveTo>
                  <a:lnTo>
                    <a:pt x="2120566" y="0"/>
                  </a:lnTo>
                  <a:lnTo>
                    <a:pt x="2120566" y="0"/>
                  </a:lnTo>
                </a:path>
              </a:pathLst>
            </a:custGeom>
            <a:ln w="13550" cap="flat">
              <a:solidFill>
                <a:srgbClr val="FFFFFF">
                  <a:alpha val="100000"/>
                </a:srgbClr>
              </a:solidFill>
              <a:prstDash val="solid"/>
              <a:round/>
            </a:ln>
          </p:spPr>
          <p:txBody>
            <a:bodyPr/>
            <a:lstStyle/>
            <a:p>
              <a:endParaRPr/>
            </a:p>
          </p:txBody>
        </p:sp>
        <p:sp>
          <p:nvSpPr>
            <p:cNvPr id="151" name="pl150"/>
            <p:cNvSpPr/>
            <p:nvPr/>
          </p:nvSpPr>
          <p:spPr>
            <a:xfrm>
              <a:off x="7041251"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52" name="pl151"/>
            <p:cNvSpPr/>
            <p:nvPr/>
          </p:nvSpPr>
          <p:spPr>
            <a:xfrm>
              <a:off x="7489574"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53" name="pl152"/>
            <p:cNvSpPr/>
            <p:nvPr/>
          </p:nvSpPr>
          <p:spPr>
            <a:xfrm>
              <a:off x="7937897"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54" name="pl153"/>
            <p:cNvSpPr/>
            <p:nvPr/>
          </p:nvSpPr>
          <p:spPr>
            <a:xfrm>
              <a:off x="838621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55" name="pl154"/>
            <p:cNvSpPr/>
            <p:nvPr/>
          </p:nvSpPr>
          <p:spPr>
            <a:xfrm>
              <a:off x="8834542"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56" name="pl155"/>
            <p:cNvSpPr/>
            <p:nvPr/>
          </p:nvSpPr>
          <p:spPr>
            <a:xfrm>
              <a:off x="6951587" y="4237745"/>
              <a:ext cx="0" cy="9413"/>
            </a:xfrm>
            <a:custGeom>
              <a:avLst/>
              <a:gdLst/>
              <a:ahLst/>
              <a:cxnLst/>
              <a:rect l="0" t="0" r="0" b="0"/>
              <a:pathLst>
                <a:path h="9413">
                  <a:moveTo>
                    <a:pt x="0" y="9413"/>
                  </a:moveTo>
                  <a:lnTo>
                    <a:pt x="0" y="0"/>
                  </a:lnTo>
                </a:path>
              </a:pathLst>
            </a:custGeom>
            <a:ln w="13550" cap="flat">
              <a:solidFill>
                <a:srgbClr val="1E90FF">
                  <a:alpha val="100000"/>
                </a:srgbClr>
              </a:solidFill>
              <a:prstDash val="solid"/>
              <a:round/>
            </a:ln>
          </p:spPr>
          <p:txBody>
            <a:bodyPr/>
            <a:lstStyle/>
            <a:p>
              <a:endParaRPr/>
            </a:p>
          </p:txBody>
        </p:sp>
        <p:sp>
          <p:nvSpPr>
            <p:cNvPr id="157" name="pl156"/>
            <p:cNvSpPr/>
            <p:nvPr/>
          </p:nvSpPr>
          <p:spPr>
            <a:xfrm>
              <a:off x="6951587" y="4260923"/>
              <a:ext cx="0" cy="19137"/>
            </a:xfrm>
            <a:custGeom>
              <a:avLst/>
              <a:gdLst/>
              <a:ahLst/>
              <a:cxnLst/>
              <a:rect l="0" t="0" r="0" b="0"/>
              <a:pathLst>
                <a:path h="19137">
                  <a:moveTo>
                    <a:pt x="0" y="0"/>
                  </a:moveTo>
                  <a:lnTo>
                    <a:pt x="0" y="19137"/>
                  </a:lnTo>
                </a:path>
              </a:pathLst>
            </a:custGeom>
            <a:ln w="13550" cap="flat">
              <a:solidFill>
                <a:srgbClr val="1E90FF">
                  <a:alpha val="100000"/>
                </a:srgbClr>
              </a:solidFill>
              <a:prstDash val="solid"/>
              <a:round/>
            </a:ln>
          </p:spPr>
          <p:txBody>
            <a:bodyPr/>
            <a:lstStyle/>
            <a:p>
              <a:endParaRPr/>
            </a:p>
          </p:txBody>
        </p:sp>
        <p:sp>
          <p:nvSpPr>
            <p:cNvPr id="158" name="pg157"/>
            <p:cNvSpPr/>
            <p:nvPr/>
          </p:nvSpPr>
          <p:spPr>
            <a:xfrm>
              <a:off x="6884338" y="4247158"/>
              <a:ext cx="134496" cy="13764"/>
            </a:xfrm>
            <a:custGeom>
              <a:avLst/>
              <a:gdLst/>
              <a:ahLst/>
              <a:cxnLst/>
              <a:rect l="0" t="0" r="0" b="0"/>
              <a:pathLst>
                <a:path w="134496" h="13764">
                  <a:moveTo>
                    <a:pt x="0" y="0"/>
                  </a:moveTo>
                  <a:lnTo>
                    <a:pt x="0" y="13764"/>
                  </a:lnTo>
                  <a:lnTo>
                    <a:pt x="134496" y="13764"/>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59" name="pl158"/>
            <p:cNvSpPr/>
            <p:nvPr/>
          </p:nvSpPr>
          <p:spPr>
            <a:xfrm>
              <a:off x="6884338" y="4249130"/>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60" name="pl159"/>
            <p:cNvSpPr/>
            <p:nvPr/>
          </p:nvSpPr>
          <p:spPr>
            <a:xfrm>
              <a:off x="7130916" y="4205128"/>
              <a:ext cx="0" cy="15172"/>
            </a:xfrm>
            <a:custGeom>
              <a:avLst/>
              <a:gdLst/>
              <a:ahLst/>
              <a:cxnLst/>
              <a:rect l="0" t="0" r="0" b="0"/>
              <a:pathLst>
                <a:path h="15172">
                  <a:moveTo>
                    <a:pt x="0" y="15172"/>
                  </a:moveTo>
                  <a:lnTo>
                    <a:pt x="0" y="0"/>
                  </a:lnTo>
                </a:path>
              </a:pathLst>
            </a:custGeom>
            <a:ln w="13550" cap="flat">
              <a:solidFill>
                <a:srgbClr val="1E90FF">
                  <a:alpha val="100000"/>
                </a:srgbClr>
              </a:solidFill>
              <a:prstDash val="solid"/>
              <a:round/>
            </a:ln>
          </p:spPr>
          <p:txBody>
            <a:bodyPr/>
            <a:lstStyle/>
            <a:p>
              <a:endParaRPr/>
            </a:p>
          </p:txBody>
        </p:sp>
        <p:sp>
          <p:nvSpPr>
            <p:cNvPr id="161" name="pl160"/>
            <p:cNvSpPr/>
            <p:nvPr/>
          </p:nvSpPr>
          <p:spPr>
            <a:xfrm>
              <a:off x="7130916" y="4236555"/>
              <a:ext cx="0" cy="5561"/>
            </a:xfrm>
            <a:custGeom>
              <a:avLst/>
              <a:gdLst/>
              <a:ahLst/>
              <a:cxnLst/>
              <a:rect l="0" t="0" r="0" b="0"/>
              <a:pathLst>
                <a:path h="5561">
                  <a:moveTo>
                    <a:pt x="0" y="0"/>
                  </a:moveTo>
                  <a:lnTo>
                    <a:pt x="0" y="5561"/>
                  </a:lnTo>
                </a:path>
              </a:pathLst>
            </a:custGeom>
            <a:ln w="13550" cap="flat">
              <a:solidFill>
                <a:srgbClr val="1E90FF">
                  <a:alpha val="100000"/>
                </a:srgbClr>
              </a:solidFill>
              <a:prstDash val="solid"/>
              <a:round/>
            </a:ln>
          </p:spPr>
          <p:txBody>
            <a:bodyPr/>
            <a:lstStyle/>
            <a:p>
              <a:endParaRPr/>
            </a:p>
          </p:txBody>
        </p:sp>
        <p:sp>
          <p:nvSpPr>
            <p:cNvPr id="162" name="pg161"/>
            <p:cNvSpPr/>
            <p:nvPr/>
          </p:nvSpPr>
          <p:spPr>
            <a:xfrm>
              <a:off x="7063667" y="4220301"/>
              <a:ext cx="134496" cy="16253"/>
            </a:xfrm>
            <a:custGeom>
              <a:avLst/>
              <a:gdLst/>
              <a:ahLst/>
              <a:cxnLst/>
              <a:rect l="0" t="0" r="0" b="0"/>
              <a:pathLst>
                <a:path w="134496" h="16253">
                  <a:moveTo>
                    <a:pt x="0" y="0"/>
                  </a:moveTo>
                  <a:lnTo>
                    <a:pt x="0" y="16253"/>
                  </a:lnTo>
                  <a:lnTo>
                    <a:pt x="134496" y="16253"/>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63" name="pl162"/>
            <p:cNvSpPr/>
            <p:nvPr/>
          </p:nvSpPr>
          <p:spPr>
            <a:xfrm>
              <a:off x="7063667" y="4231277"/>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64" name="pt163"/>
            <p:cNvSpPr/>
            <p:nvPr/>
          </p:nvSpPr>
          <p:spPr>
            <a:xfrm>
              <a:off x="7285419" y="4069919"/>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65" name="pt164"/>
            <p:cNvSpPr/>
            <p:nvPr/>
          </p:nvSpPr>
          <p:spPr>
            <a:xfrm>
              <a:off x="7285419" y="4134803"/>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66" name="pl165"/>
            <p:cNvSpPr/>
            <p:nvPr/>
          </p:nvSpPr>
          <p:spPr>
            <a:xfrm>
              <a:off x="7310245" y="4127770"/>
              <a:ext cx="0" cy="9337"/>
            </a:xfrm>
            <a:custGeom>
              <a:avLst/>
              <a:gdLst/>
              <a:ahLst/>
              <a:cxnLst/>
              <a:rect l="0" t="0" r="0" b="0"/>
              <a:pathLst>
                <a:path h="9337">
                  <a:moveTo>
                    <a:pt x="0" y="9337"/>
                  </a:moveTo>
                  <a:lnTo>
                    <a:pt x="0" y="0"/>
                  </a:lnTo>
                </a:path>
              </a:pathLst>
            </a:custGeom>
            <a:ln w="13550" cap="flat">
              <a:solidFill>
                <a:srgbClr val="1E90FF">
                  <a:alpha val="100000"/>
                </a:srgbClr>
              </a:solidFill>
              <a:prstDash val="solid"/>
              <a:round/>
            </a:ln>
          </p:spPr>
          <p:txBody>
            <a:bodyPr/>
            <a:lstStyle/>
            <a:p>
              <a:endParaRPr/>
            </a:p>
          </p:txBody>
        </p:sp>
        <p:sp>
          <p:nvSpPr>
            <p:cNvPr id="167" name="pl166"/>
            <p:cNvSpPr/>
            <p:nvPr/>
          </p:nvSpPr>
          <p:spPr>
            <a:xfrm>
              <a:off x="7310245" y="4144915"/>
              <a:ext cx="0" cy="11652"/>
            </a:xfrm>
            <a:custGeom>
              <a:avLst/>
              <a:gdLst/>
              <a:ahLst/>
              <a:cxnLst/>
              <a:rect l="0" t="0" r="0" b="0"/>
              <a:pathLst>
                <a:path h="11652">
                  <a:moveTo>
                    <a:pt x="0" y="0"/>
                  </a:moveTo>
                  <a:lnTo>
                    <a:pt x="0" y="11652"/>
                  </a:lnTo>
                </a:path>
              </a:pathLst>
            </a:custGeom>
            <a:ln w="13550" cap="flat">
              <a:solidFill>
                <a:srgbClr val="1E90FF">
                  <a:alpha val="100000"/>
                </a:srgbClr>
              </a:solidFill>
              <a:prstDash val="solid"/>
              <a:round/>
            </a:ln>
          </p:spPr>
          <p:txBody>
            <a:bodyPr/>
            <a:lstStyle/>
            <a:p>
              <a:endParaRPr/>
            </a:p>
          </p:txBody>
        </p:sp>
        <p:sp>
          <p:nvSpPr>
            <p:cNvPr id="168" name="pg167"/>
            <p:cNvSpPr/>
            <p:nvPr/>
          </p:nvSpPr>
          <p:spPr>
            <a:xfrm>
              <a:off x="7242996" y="4137107"/>
              <a:ext cx="134496" cy="7807"/>
            </a:xfrm>
            <a:custGeom>
              <a:avLst/>
              <a:gdLst/>
              <a:ahLst/>
              <a:cxnLst/>
              <a:rect l="0" t="0" r="0" b="0"/>
              <a:pathLst>
                <a:path w="134496" h="7807">
                  <a:moveTo>
                    <a:pt x="0" y="0"/>
                  </a:moveTo>
                  <a:lnTo>
                    <a:pt x="0" y="7807"/>
                  </a:lnTo>
                  <a:lnTo>
                    <a:pt x="134496" y="7807"/>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69" name="pl168"/>
            <p:cNvSpPr/>
            <p:nvPr/>
          </p:nvSpPr>
          <p:spPr>
            <a:xfrm>
              <a:off x="7242996" y="4139786"/>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70" name="pl169"/>
            <p:cNvSpPr/>
            <p:nvPr/>
          </p:nvSpPr>
          <p:spPr>
            <a:xfrm>
              <a:off x="7489574" y="4087469"/>
              <a:ext cx="0" cy="16404"/>
            </a:xfrm>
            <a:custGeom>
              <a:avLst/>
              <a:gdLst/>
              <a:ahLst/>
              <a:cxnLst/>
              <a:rect l="0" t="0" r="0" b="0"/>
              <a:pathLst>
                <a:path h="16404">
                  <a:moveTo>
                    <a:pt x="0" y="16404"/>
                  </a:moveTo>
                  <a:lnTo>
                    <a:pt x="0" y="0"/>
                  </a:lnTo>
                </a:path>
              </a:pathLst>
            </a:custGeom>
            <a:ln w="13550" cap="flat">
              <a:solidFill>
                <a:srgbClr val="1E90FF">
                  <a:alpha val="100000"/>
                </a:srgbClr>
              </a:solidFill>
              <a:prstDash val="solid"/>
              <a:round/>
            </a:ln>
          </p:spPr>
          <p:txBody>
            <a:bodyPr/>
            <a:lstStyle/>
            <a:p>
              <a:endParaRPr/>
            </a:p>
          </p:txBody>
        </p:sp>
        <p:sp>
          <p:nvSpPr>
            <p:cNvPr id="171" name="pl170"/>
            <p:cNvSpPr/>
            <p:nvPr/>
          </p:nvSpPr>
          <p:spPr>
            <a:xfrm>
              <a:off x="7489574" y="4124301"/>
              <a:ext cx="0" cy="25961"/>
            </a:xfrm>
            <a:custGeom>
              <a:avLst/>
              <a:gdLst/>
              <a:ahLst/>
              <a:cxnLst/>
              <a:rect l="0" t="0" r="0" b="0"/>
              <a:pathLst>
                <a:path h="25961">
                  <a:moveTo>
                    <a:pt x="0" y="0"/>
                  </a:moveTo>
                  <a:lnTo>
                    <a:pt x="0" y="25961"/>
                  </a:lnTo>
                </a:path>
              </a:pathLst>
            </a:custGeom>
            <a:ln w="13550" cap="flat">
              <a:solidFill>
                <a:srgbClr val="1E90FF">
                  <a:alpha val="100000"/>
                </a:srgbClr>
              </a:solidFill>
              <a:prstDash val="solid"/>
              <a:round/>
            </a:ln>
          </p:spPr>
          <p:txBody>
            <a:bodyPr/>
            <a:lstStyle/>
            <a:p>
              <a:endParaRPr/>
            </a:p>
          </p:txBody>
        </p:sp>
        <p:sp>
          <p:nvSpPr>
            <p:cNvPr id="172" name="pg171"/>
            <p:cNvSpPr/>
            <p:nvPr/>
          </p:nvSpPr>
          <p:spPr>
            <a:xfrm>
              <a:off x="7422326" y="4103873"/>
              <a:ext cx="134496" cy="20427"/>
            </a:xfrm>
            <a:custGeom>
              <a:avLst/>
              <a:gdLst/>
              <a:ahLst/>
              <a:cxnLst/>
              <a:rect l="0" t="0" r="0" b="0"/>
              <a:pathLst>
                <a:path w="134496" h="20427">
                  <a:moveTo>
                    <a:pt x="0" y="0"/>
                  </a:moveTo>
                  <a:lnTo>
                    <a:pt x="0" y="20427"/>
                  </a:lnTo>
                  <a:lnTo>
                    <a:pt x="134496" y="20427"/>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73" name="pl172"/>
            <p:cNvSpPr/>
            <p:nvPr/>
          </p:nvSpPr>
          <p:spPr>
            <a:xfrm>
              <a:off x="7422326" y="4113479"/>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74" name="pt173"/>
            <p:cNvSpPr/>
            <p:nvPr/>
          </p:nvSpPr>
          <p:spPr>
            <a:xfrm>
              <a:off x="7644077" y="4097008"/>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75" name="pl174"/>
            <p:cNvSpPr/>
            <p:nvPr/>
          </p:nvSpPr>
          <p:spPr>
            <a:xfrm>
              <a:off x="7668903" y="4063818"/>
              <a:ext cx="0" cy="5395"/>
            </a:xfrm>
            <a:custGeom>
              <a:avLst/>
              <a:gdLst/>
              <a:ahLst/>
              <a:cxnLst/>
              <a:rect l="0" t="0" r="0" b="0"/>
              <a:pathLst>
                <a:path h="5395">
                  <a:moveTo>
                    <a:pt x="0" y="5395"/>
                  </a:moveTo>
                  <a:lnTo>
                    <a:pt x="0" y="0"/>
                  </a:lnTo>
                </a:path>
              </a:pathLst>
            </a:custGeom>
            <a:ln w="13550" cap="flat">
              <a:solidFill>
                <a:srgbClr val="1E90FF">
                  <a:alpha val="100000"/>
                </a:srgbClr>
              </a:solidFill>
              <a:prstDash val="solid"/>
              <a:round/>
            </a:ln>
          </p:spPr>
          <p:txBody>
            <a:bodyPr/>
            <a:lstStyle/>
            <a:p>
              <a:endParaRPr/>
            </a:p>
          </p:txBody>
        </p:sp>
        <p:sp>
          <p:nvSpPr>
            <p:cNvPr id="176" name="pl175"/>
            <p:cNvSpPr/>
            <p:nvPr/>
          </p:nvSpPr>
          <p:spPr>
            <a:xfrm>
              <a:off x="7668903" y="4087661"/>
              <a:ext cx="0" cy="4615"/>
            </a:xfrm>
            <a:custGeom>
              <a:avLst/>
              <a:gdLst/>
              <a:ahLst/>
              <a:cxnLst/>
              <a:rect l="0" t="0" r="0" b="0"/>
              <a:pathLst>
                <a:path h="4615">
                  <a:moveTo>
                    <a:pt x="0" y="0"/>
                  </a:moveTo>
                  <a:lnTo>
                    <a:pt x="0" y="4615"/>
                  </a:lnTo>
                </a:path>
              </a:pathLst>
            </a:custGeom>
            <a:ln w="13550" cap="flat">
              <a:solidFill>
                <a:srgbClr val="1E90FF">
                  <a:alpha val="100000"/>
                </a:srgbClr>
              </a:solidFill>
              <a:prstDash val="solid"/>
              <a:round/>
            </a:ln>
          </p:spPr>
          <p:txBody>
            <a:bodyPr/>
            <a:lstStyle/>
            <a:p>
              <a:endParaRPr/>
            </a:p>
          </p:txBody>
        </p:sp>
        <p:sp>
          <p:nvSpPr>
            <p:cNvPr id="177" name="pg176"/>
            <p:cNvSpPr/>
            <p:nvPr/>
          </p:nvSpPr>
          <p:spPr>
            <a:xfrm>
              <a:off x="7601655" y="4069214"/>
              <a:ext cx="134496" cy="18446"/>
            </a:xfrm>
            <a:custGeom>
              <a:avLst/>
              <a:gdLst/>
              <a:ahLst/>
              <a:cxnLst/>
              <a:rect l="0" t="0" r="0" b="0"/>
              <a:pathLst>
                <a:path w="134496" h="18446">
                  <a:moveTo>
                    <a:pt x="0" y="0"/>
                  </a:moveTo>
                  <a:lnTo>
                    <a:pt x="0" y="18446"/>
                  </a:lnTo>
                  <a:lnTo>
                    <a:pt x="134496" y="18446"/>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78" name="pl177"/>
            <p:cNvSpPr/>
            <p:nvPr/>
          </p:nvSpPr>
          <p:spPr>
            <a:xfrm>
              <a:off x="7601655" y="4079618"/>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79" name="pt178"/>
            <p:cNvSpPr/>
            <p:nvPr/>
          </p:nvSpPr>
          <p:spPr>
            <a:xfrm>
              <a:off x="7823406" y="3958675"/>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80" name="pl179"/>
            <p:cNvSpPr/>
            <p:nvPr/>
          </p:nvSpPr>
          <p:spPr>
            <a:xfrm>
              <a:off x="7848232" y="4006419"/>
              <a:ext cx="0" cy="23654"/>
            </a:xfrm>
            <a:custGeom>
              <a:avLst/>
              <a:gdLst/>
              <a:ahLst/>
              <a:cxnLst/>
              <a:rect l="0" t="0" r="0" b="0"/>
              <a:pathLst>
                <a:path h="23654">
                  <a:moveTo>
                    <a:pt x="0" y="23654"/>
                  </a:moveTo>
                  <a:lnTo>
                    <a:pt x="0" y="0"/>
                  </a:lnTo>
                </a:path>
              </a:pathLst>
            </a:custGeom>
            <a:ln w="13550" cap="flat">
              <a:solidFill>
                <a:srgbClr val="1E90FF">
                  <a:alpha val="100000"/>
                </a:srgbClr>
              </a:solidFill>
              <a:prstDash val="solid"/>
              <a:round/>
            </a:ln>
          </p:spPr>
          <p:txBody>
            <a:bodyPr/>
            <a:lstStyle/>
            <a:p>
              <a:endParaRPr/>
            </a:p>
          </p:txBody>
        </p:sp>
        <p:sp>
          <p:nvSpPr>
            <p:cNvPr id="181" name="pl180"/>
            <p:cNvSpPr/>
            <p:nvPr/>
          </p:nvSpPr>
          <p:spPr>
            <a:xfrm>
              <a:off x="7848232" y="4048724"/>
              <a:ext cx="0" cy="7509"/>
            </a:xfrm>
            <a:custGeom>
              <a:avLst/>
              <a:gdLst/>
              <a:ahLst/>
              <a:cxnLst/>
              <a:rect l="0" t="0" r="0" b="0"/>
              <a:pathLst>
                <a:path h="7509">
                  <a:moveTo>
                    <a:pt x="0" y="0"/>
                  </a:moveTo>
                  <a:lnTo>
                    <a:pt x="0" y="7509"/>
                  </a:lnTo>
                </a:path>
              </a:pathLst>
            </a:custGeom>
            <a:ln w="13550" cap="flat">
              <a:solidFill>
                <a:srgbClr val="1E90FF">
                  <a:alpha val="100000"/>
                </a:srgbClr>
              </a:solidFill>
              <a:prstDash val="solid"/>
              <a:round/>
            </a:ln>
          </p:spPr>
          <p:txBody>
            <a:bodyPr/>
            <a:lstStyle/>
            <a:p>
              <a:endParaRPr/>
            </a:p>
          </p:txBody>
        </p:sp>
        <p:sp>
          <p:nvSpPr>
            <p:cNvPr id="182" name="pg181"/>
            <p:cNvSpPr/>
            <p:nvPr/>
          </p:nvSpPr>
          <p:spPr>
            <a:xfrm>
              <a:off x="7780984" y="4030073"/>
              <a:ext cx="134496" cy="18651"/>
            </a:xfrm>
            <a:custGeom>
              <a:avLst/>
              <a:gdLst/>
              <a:ahLst/>
              <a:cxnLst/>
              <a:rect l="0" t="0" r="0" b="0"/>
              <a:pathLst>
                <a:path w="134496" h="18651">
                  <a:moveTo>
                    <a:pt x="0" y="0"/>
                  </a:moveTo>
                  <a:lnTo>
                    <a:pt x="0" y="18651"/>
                  </a:lnTo>
                  <a:lnTo>
                    <a:pt x="134496" y="18651"/>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83" name="pl182"/>
            <p:cNvSpPr/>
            <p:nvPr/>
          </p:nvSpPr>
          <p:spPr>
            <a:xfrm>
              <a:off x="7780984" y="4040153"/>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84" name="pl183"/>
            <p:cNvSpPr/>
            <p:nvPr/>
          </p:nvSpPr>
          <p:spPr>
            <a:xfrm>
              <a:off x="8027561" y="3853276"/>
              <a:ext cx="0" cy="24284"/>
            </a:xfrm>
            <a:custGeom>
              <a:avLst/>
              <a:gdLst/>
              <a:ahLst/>
              <a:cxnLst/>
              <a:rect l="0" t="0" r="0" b="0"/>
              <a:pathLst>
                <a:path h="24284">
                  <a:moveTo>
                    <a:pt x="0" y="24284"/>
                  </a:moveTo>
                  <a:lnTo>
                    <a:pt x="0" y="0"/>
                  </a:lnTo>
                </a:path>
              </a:pathLst>
            </a:custGeom>
            <a:ln w="13550" cap="flat">
              <a:solidFill>
                <a:srgbClr val="1E90FF">
                  <a:alpha val="100000"/>
                </a:srgbClr>
              </a:solidFill>
              <a:prstDash val="solid"/>
              <a:round/>
            </a:ln>
          </p:spPr>
          <p:txBody>
            <a:bodyPr/>
            <a:lstStyle/>
            <a:p>
              <a:endParaRPr/>
            </a:p>
          </p:txBody>
        </p:sp>
        <p:sp>
          <p:nvSpPr>
            <p:cNvPr id="185" name="pl184"/>
            <p:cNvSpPr/>
            <p:nvPr/>
          </p:nvSpPr>
          <p:spPr>
            <a:xfrm>
              <a:off x="8027561" y="3929812"/>
              <a:ext cx="0" cy="15544"/>
            </a:xfrm>
            <a:custGeom>
              <a:avLst/>
              <a:gdLst/>
              <a:ahLst/>
              <a:cxnLst/>
              <a:rect l="0" t="0" r="0" b="0"/>
              <a:pathLst>
                <a:path h="15544">
                  <a:moveTo>
                    <a:pt x="0" y="0"/>
                  </a:moveTo>
                  <a:lnTo>
                    <a:pt x="0" y="15544"/>
                  </a:lnTo>
                </a:path>
              </a:pathLst>
            </a:custGeom>
            <a:ln w="13550" cap="flat">
              <a:solidFill>
                <a:srgbClr val="1E90FF">
                  <a:alpha val="100000"/>
                </a:srgbClr>
              </a:solidFill>
              <a:prstDash val="solid"/>
              <a:round/>
            </a:ln>
          </p:spPr>
          <p:txBody>
            <a:bodyPr/>
            <a:lstStyle/>
            <a:p>
              <a:endParaRPr/>
            </a:p>
          </p:txBody>
        </p:sp>
        <p:sp>
          <p:nvSpPr>
            <p:cNvPr id="186" name="pg185"/>
            <p:cNvSpPr/>
            <p:nvPr/>
          </p:nvSpPr>
          <p:spPr>
            <a:xfrm>
              <a:off x="7960313" y="3877560"/>
              <a:ext cx="134496" cy="52252"/>
            </a:xfrm>
            <a:custGeom>
              <a:avLst/>
              <a:gdLst/>
              <a:ahLst/>
              <a:cxnLst/>
              <a:rect l="0" t="0" r="0" b="0"/>
              <a:pathLst>
                <a:path w="134496" h="52252">
                  <a:moveTo>
                    <a:pt x="0" y="0"/>
                  </a:moveTo>
                  <a:lnTo>
                    <a:pt x="0" y="52252"/>
                  </a:lnTo>
                  <a:lnTo>
                    <a:pt x="134496" y="52252"/>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87" name="pl186"/>
            <p:cNvSpPr/>
            <p:nvPr/>
          </p:nvSpPr>
          <p:spPr>
            <a:xfrm>
              <a:off x="7960313" y="3919376"/>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88" name="pt187"/>
            <p:cNvSpPr/>
            <p:nvPr/>
          </p:nvSpPr>
          <p:spPr>
            <a:xfrm>
              <a:off x="8182064" y="3799872"/>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89" name="pt188"/>
            <p:cNvSpPr/>
            <p:nvPr/>
          </p:nvSpPr>
          <p:spPr>
            <a:xfrm>
              <a:off x="8182064" y="3745198"/>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90" name="pl189"/>
            <p:cNvSpPr/>
            <p:nvPr/>
          </p:nvSpPr>
          <p:spPr>
            <a:xfrm>
              <a:off x="8206890" y="3779497"/>
              <a:ext cx="0" cy="9691"/>
            </a:xfrm>
            <a:custGeom>
              <a:avLst/>
              <a:gdLst/>
              <a:ahLst/>
              <a:cxnLst/>
              <a:rect l="0" t="0" r="0" b="0"/>
              <a:pathLst>
                <a:path h="9691">
                  <a:moveTo>
                    <a:pt x="0" y="9691"/>
                  </a:moveTo>
                  <a:lnTo>
                    <a:pt x="0" y="0"/>
                  </a:lnTo>
                </a:path>
              </a:pathLst>
            </a:custGeom>
            <a:ln w="13550" cap="flat">
              <a:solidFill>
                <a:srgbClr val="1E90FF">
                  <a:alpha val="100000"/>
                </a:srgbClr>
              </a:solidFill>
              <a:prstDash val="solid"/>
              <a:round/>
            </a:ln>
          </p:spPr>
          <p:txBody>
            <a:bodyPr/>
            <a:lstStyle/>
            <a:p>
              <a:endParaRPr/>
            </a:p>
          </p:txBody>
        </p:sp>
        <p:sp>
          <p:nvSpPr>
            <p:cNvPr id="191" name="pl190"/>
            <p:cNvSpPr/>
            <p:nvPr/>
          </p:nvSpPr>
          <p:spPr>
            <a:xfrm>
              <a:off x="8206890" y="3801468"/>
              <a:ext cx="0" cy="624"/>
            </a:xfrm>
            <a:custGeom>
              <a:avLst/>
              <a:gdLst/>
              <a:ahLst/>
              <a:cxnLst/>
              <a:rect l="0" t="0" r="0" b="0"/>
              <a:pathLst>
                <a:path h="624">
                  <a:moveTo>
                    <a:pt x="0" y="0"/>
                  </a:moveTo>
                  <a:lnTo>
                    <a:pt x="0" y="624"/>
                  </a:lnTo>
                </a:path>
              </a:pathLst>
            </a:custGeom>
            <a:ln w="13550" cap="flat">
              <a:solidFill>
                <a:srgbClr val="1E90FF">
                  <a:alpha val="100000"/>
                </a:srgbClr>
              </a:solidFill>
              <a:prstDash val="solid"/>
              <a:round/>
            </a:ln>
          </p:spPr>
          <p:txBody>
            <a:bodyPr/>
            <a:lstStyle/>
            <a:p>
              <a:endParaRPr/>
            </a:p>
          </p:txBody>
        </p:sp>
        <p:sp>
          <p:nvSpPr>
            <p:cNvPr id="192" name="pg191"/>
            <p:cNvSpPr/>
            <p:nvPr/>
          </p:nvSpPr>
          <p:spPr>
            <a:xfrm>
              <a:off x="8139642" y="3789189"/>
              <a:ext cx="134496" cy="12279"/>
            </a:xfrm>
            <a:custGeom>
              <a:avLst/>
              <a:gdLst/>
              <a:ahLst/>
              <a:cxnLst/>
              <a:rect l="0" t="0" r="0" b="0"/>
              <a:pathLst>
                <a:path w="134496" h="12279">
                  <a:moveTo>
                    <a:pt x="0" y="0"/>
                  </a:moveTo>
                  <a:lnTo>
                    <a:pt x="0" y="12279"/>
                  </a:lnTo>
                  <a:lnTo>
                    <a:pt x="134496" y="12279"/>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93" name="pl192"/>
            <p:cNvSpPr/>
            <p:nvPr/>
          </p:nvSpPr>
          <p:spPr>
            <a:xfrm>
              <a:off x="8139642" y="3799096"/>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94" name="pt193"/>
            <p:cNvSpPr/>
            <p:nvPr/>
          </p:nvSpPr>
          <p:spPr>
            <a:xfrm>
              <a:off x="8361394" y="3887826"/>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95" name="pl194"/>
            <p:cNvSpPr/>
            <p:nvPr/>
          </p:nvSpPr>
          <p:spPr>
            <a:xfrm>
              <a:off x="8386219" y="3791024"/>
              <a:ext cx="0" cy="10936"/>
            </a:xfrm>
            <a:custGeom>
              <a:avLst/>
              <a:gdLst/>
              <a:ahLst/>
              <a:cxnLst/>
              <a:rect l="0" t="0" r="0" b="0"/>
              <a:pathLst>
                <a:path h="10936">
                  <a:moveTo>
                    <a:pt x="0" y="10936"/>
                  </a:moveTo>
                  <a:lnTo>
                    <a:pt x="0" y="0"/>
                  </a:lnTo>
                </a:path>
              </a:pathLst>
            </a:custGeom>
            <a:ln w="13550" cap="flat">
              <a:solidFill>
                <a:srgbClr val="1E90FF">
                  <a:alpha val="100000"/>
                </a:srgbClr>
              </a:solidFill>
              <a:prstDash val="solid"/>
              <a:round/>
            </a:ln>
          </p:spPr>
          <p:txBody>
            <a:bodyPr/>
            <a:lstStyle/>
            <a:p>
              <a:endParaRPr/>
            </a:p>
          </p:txBody>
        </p:sp>
        <p:sp>
          <p:nvSpPr>
            <p:cNvPr id="196" name="pl195"/>
            <p:cNvSpPr/>
            <p:nvPr/>
          </p:nvSpPr>
          <p:spPr>
            <a:xfrm>
              <a:off x="8386219" y="3830418"/>
              <a:ext cx="0" cy="1934"/>
            </a:xfrm>
            <a:custGeom>
              <a:avLst/>
              <a:gdLst/>
              <a:ahLst/>
              <a:cxnLst/>
              <a:rect l="0" t="0" r="0" b="0"/>
              <a:pathLst>
                <a:path h="1934">
                  <a:moveTo>
                    <a:pt x="0" y="0"/>
                  </a:moveTo>
                  <a:lnTo>
                    <a:pt x="0" y="1934"/>
                  </a:lnTo>
                </a:path>
              </a:pathLst>
            </a:custGeom>
            <a:ln w="13550" cap="flat">
              <a:solidFill>
                <a:srgbClr val="1E90FF">
                  <a:alpha val="100000"/>
                </a:srgbClr>
              </a:solidFill>
              <a:prstDash val="solid"/>
              <a:round/>
            </a:ln>
          </p:spPr>
          <p:txBody>
            <a:bodyPr/>
            <a:lstStyle/>
            <a:p>
              <a:endParaRPr/>
            </a:p>
          </p:txBody>
        </p:sp>
        <p:sp>
          <p:nvSpPr>
            <p:cNvPr id="197" name="pg196"/>
            <p:cNvSpPr/>
            <p:nvPr/>
          </p:nvSpPr>
          <p:spPr>
            <a:xfrm>
              <a:off x="8318971" y="3801961"/>
              <a:ext cx="134496" cy="28457"/>
            </a:xfrm>
            <a:custGeom>
              <a:avLst/>
              <a:gdLst/>
              <a:ahLst/>
              <a:cxnLst/>
              <a:rect l="0" t="0" r="0" b="0"/>
              <a:pathLst>
                <a:path w="134496" h="28457">
                  <a:moveTo>
                    <a:pt x="0" y="0"/>
                  </a:moveTo>
                  <a:lnTo>
                    <a:pt x="0" y="28457"/>
                  </a:lnTo>
                  <a:lnTo>
                    <a:pt x="134496" y="28457"/>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98" name="pl197"/>
            <p:cNvSpPr/>
            <p:nvPr/>
          </p:nvSpPr>
          <p:spPr>
            <a:xfrm>
              <a:off x="8318971" y="3820985"/>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199" name="pt198"/>
            <p:cNvSpPr/>
            <p:nvPr/>
          </p:nvSpPr>
          <p:spPr>
            <a:xfrm>
              <a:off x="8540723" y="3825419"/>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200" name="pl199"/>
            <p:cNvSpPr/>
            <p:nvPr/>
          </p:nvSpPr>
          <p:spPr>
            <a:xfrm>
              <a:off x="8565549" y="3711116"/>
              <a:ext cx="0" cy="7010"/>
            </a:xfrm>
            <a:custGeom>
              <a:avLst/>
              <a:gdLst/>
              <a:ahLst/>
              <a:cxnLst/>
              <a:rect l="0" t="0" r="0" b="0"/>
              <a:pathLst>
                <a:path h="7010">
                  <a:moveTo>
                    <a:pt x="0" y="7010"/>
                  </a:moveTo>
                  <a:lnTo>
                    <a:pt x="0" y="0"/>
                  </a:lnTo>
                </a:path>
              </a:pathLst>
            </a:custGeom>
            <a:ln w="13550" cap="flat">
              <a:solidFill>
                <a:srgbClr val="1E90FF">
                  <a:alpha val="100000"/>
                </a:srgbClr>
              </a:solidFill>
              <a:prstDash val="solid"/>
              <a:round/>
            </a:ln>
          </p:spPr>
          <p:txBody>
            <a:bodyPr/>
            <a:lstStyle/>
            <a:p>
              <a:endParaRPr/>
            </a:p>
          </p:txBody>
        </p:sp>
        <p:sp>
          <p:nvSpPr>
            <p:cNvPr id="201" name="pl200"/>
            <p:cNvSpPr/>
            <p:nvPr/>
          </p:nvSpPr>
          <p:spPr>
            <a:xfrm>
              <a:off x="8565549" y="3748747"/>
              <a:ext cx="0" cy="20011"/>
            </a:xfrm>
            <a:custGeom>
              <a:avLst/>
              <a:gdLst/>
              <a:ahLst/>
              <a:cxnLst/>
              <a:rect l="0" t="0" r="0" b="0"/>
              <a:pathLst>
                <a:path h="20011">
                  <a:moveTo>
                    <a:pt x="0" y="0"/>
                  </a:moveTo>
                  <a:lnTo>
                    <a:pt x="0" y="20011"/>
                  </a:lnTo>
                </a:path>
              </a:pathLst>
            </a:custGeom>
            <a:ln w="13550" cap="flat">
              <a:solidFill>
                <a:srgbClr val="1E90FF">
                  <a:alpha val="100000"/>
                </a:srgbClr>
              </a:solidFill>
              <a:prstDash val="solid"/>
              <a:round/>
            </a:ln>
          </p:spPr>
          <p:txBody>
            <a:bodyPr/>
            <a:lstStyle/>
            <a:p>
              <a:endParaRPr/>
            </a:p>
          </p:txBody>
        </p:sp>
        <p:sp>
          <p:nvSpPr>
            <p:cNvPr id="202" name="pg201"/>
            <p:cNvSpPr/>
            <p:nvPr/>
          </p:nvSpPr>
          <p:spPr>
            <a:xfrm>
              <a:off x="8498300" y="3718127"/>
              <a:ext cx="134496" cy="30620"/>
            </a:xfrm>
            <a:custGeom>
              <a:avLst/>
              <a:gdLst/>
              <a:ahLst/>
              <a:cxnLst/>
              <a:rect l="0" t="0" r="0" b="0"/>
              <a:pathLst>
                <a:path w="134496" h="30620">
                  <a:moveTo>
                    <a:pt x="0" y="0"/>
                  </a:moveTo>
                  <a:lnTo>
                    <a:pt x="0" y="30620"/>
                  </a:lnTo>
                  <a:lnTo>
                    <a:pt x="134496" y="30620"/>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03" name="pl202"/>
            <p:cNvSpPr/>
            <p:nvPr/>
          </p:nvSpPr>
          <p:spPr>
            <a:xfrm>
              <a:off x="8498300" y="3722699"/>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204" name="pl203"/>
            <p:cNvSpPr/>
            <p:nvPr/>
          </p:nvSpPr>
          <p:spPr>
            <a:xfrm>
              <a:off x="8744878" y="3553677"/>
              <a:ext cx="0" cy="29107"/>
            </a:xfrm>
            <a:custGeom>
              <a:avLst/>
              <a:gdLst/>
              <a:ahLst/>
              <a:cxnLst/>
              <a:rect l="0" t="0" r="0" b="0"/>
              <a:pathLst>
                <a:path h="29107">
                  <a:moveTo>
                    <a:pt x="0" y="29107"/>
                  </a:moveTo>
                  <a:lnTo>
                    <a:pt x="0" y="0"/>
                  </a:lnTo>
                </a:path>
              </a:pathLst>
            </a:custGeom>
            <a:ln w="13550" cap="flat">
              <a:solidFill>
                <a:srgbClr val="1E90FF">
                  <a:alpha val="100000"/>
                </a:srgbClr>
              </a:solidFill>
              <a:prstDash val="solid"/>
              <a:round/>
            </a:ln>
          </p:spPr>
          <p:txBody>
            <a:bodyPr/>
            <a:lstStyle/>
            <a:p>
              <a:endParaRPr/>
            </a:p>
          </p:txBody>
        </p:sp>
        <p:sp>
          <p:nvSpPr>
            <p:cNvPr id="205" name="pl204"/>
            <p:cNvSpPr/>
            <p:nvPr/>
          </p:nvSpPr>
          <p:spPr>
            <a:xfrm>
              <a:off x="8744878" y="3622264"/>
              <a:ext cx="0" cy="9895"/>
            </a:xfrm>
            <a:custGeom>
              <a:avLst/>
              <a:gdLst/>
              <a:ahLst/>
              <a:cxnLst/>
              <a:rect l="0" t="0" r="0" b="0"/>
              <a:pathLst>
                <a:path h="9895">
                  <a:moveTo>
                    <a:pt x="0" y="0"/>
                  </a:moveTo>
                  <a:lnTo>
                    <a:pt x="0" y="9895"/>
                  </a:lnTo>
                </a:path>
              </a:pathLst>
            </a:custGeom>
            <a:ln w="13550" cap="flat">
              <a:solidFill>
                <a:srgbClr val="1E90FF">
                  <a:alpha val="100000"/>
                </a:srgbClr>
              </a:solidFill>
              <a:prstDash val="solid"/>
              <a:round/>
            </a:ln>
          </p:spPr>
          <p:txBody>
            <a:bodyPr/>
            <a:lstStyle/>
            <a:p>
              <a:endParaRPr/>
            </a:p>
          </p:txBody>
        </p:sp>
        <p:sp>
          <p:nvSpPr>
            <p:cNvPr id="206" name="pg205"/>
            <p:cNvSpPr/>
            <p:nvPr/>
          </p:nvSpPr>
          <p:spPr>
            <a:xfrm>
              <a:off x="8677629" y="3582784"/>
              <a:ext cx="134496" cy="39479"/>
            </a:xfrm>
            <a:custGeom>
              <a:avLst/>
              <a:gdLst/>
              <a:ahLst/>
              <a:cxnLst/>
              <a:rect l="0" t="0" r="0" b="0"/>
              <a:pathLst>
                <a:path w="134496" h="39479">
                  <a:moveTo>
                    <a:pt x="0" y="0"/>
                  </a:moveTo>
                  <a:lnTo>
                    <a:pt x="0" y="39479"/>
                  </a:lnTo>
                  <a:lnTo>
                    <a:pt x="134496" y="39479"/>
                  </a:lnTo>
                  <a:lnTo>
                    <a:pt x="134496"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07" name="pl206"/>
            <p:cNvSpPr/>
            <p:nvPr/>
          </p:nvSpPr>
          <p:spPr>
            <a:xfrm>
              <a:off x="8677629" y="3602813"/>
              <a:ext cx="134496" cy="0"/>
            </a:xfrm>
            <a:custGeom>
              <a:avLst/>
              <a:gdLst/>
              <a:ahLst/>
              <a:cxnLst/>
              <a:rect l="0" t="0" r="0" b="0"/>
              <a:pathLst>
                <a:path w="134496">
                  <a:moveTo>
                    <a:pt x="0" y="0"/>
                  </a:moveTo>
                  <a:lnTo>
                    <a:pt x="134496" y="0"/>
                  </a:lnTo>
                </a:path>
              </a:pathLst>
            </a:custGeom>
            <a:ln w="27101" cap="flat">
              <a:solidFill>
                <a:srgbClr val="1E90FF">
                  <a:alpha val="100000"/>
                </a:srgbClr>
              </a:solidFill>
              <a:prstDash val="solid"/>
              <a:round/>
            </a:ln>
          </p:spPr>
          <p:txBody>
            <a:bodyPr/>
            <a:lstStyle/>
            <a:p>
              <a:endParaRPr/>
            </a:p>
          </p:txBody>
        </p:sp>
        <p:sp>
          <p:nvSpPr>
            <p:cNvPr id="208" name="rc207"/>
            <p:cNvSpPr/>
            <p:nvPr/>
          </p:nvSpPr>
          <p:spPr>
            <a:xfrm>
              <a:off x="2407638" y="2826444"/>
              <a:ext cx="2120566" cy="291578"/>
            </a:xfrm>
            <a:prstGeom prst="rect">
              <a:avLst/>
            </a:prstGeom>
            <a:solidFill>
              <a:srgbClr val="D9D9D9">
                <a:alpha val="100000"/>
              </a:srgbClr>
            </a:solidFill>
          </p:spPr>
          <p:txBody>
            <a:bodyPr/>
            <a:lstStyle/>
            <a:p>
              <a:endParaRPr/>
            </a:p>
          </p:txBody>
        </p:sp>
        <p:sp>
          <p:nvSpPr>
            <p:cNvPr id="209" name="tx208"/>
            <p:cNvSpPr/>
            <p:nvPr/>
          </p:nvSpPr>
          <p:spPr>
            <a:xfrm>
              <a:off x="3309171" y="2915083"/>
              <a:ext cx="3175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a:solidFill>
                    <a:srgbClr val="1A1A1A">
                      <a:alpha val="100000"/>
                    </a:srgbClr>
                  </a:solidFill>
                  <a:latin typeface="Calibri"/>
                  <a:cs typeface="Calibri"/>
                </a:rPr>
                <a:t>C</a:t>
              </a:r>
              <a:r>
                <a:rPr sz="1500" dirty="0" err="1" smtClean="0">
                  <a:solidFill>
                    <a:srgbClr val="1A1A1A">
                      <a:alpha val="100000"/>
                    </a:srgbClr>
                  </a:solidFill>
                  <a:latin typeface="Calibri"/>
                  <a:cs typeface="Calibri"/>
                </a:rPr>
                <a:t>ost</a:t>
              </a:r>
              <a:endParaRPr sz="1500" dirty="0">
                <a:solidFill>
                  <a:srgbClr val="1A1A1A">
                    <a:alpha val="100000"/>
                  </a:srgbClr>
                </a:solidFill>
                <a:latin typeface="Calibri"/>
                <a:cs typeface="Calibri"/>
              </a:endParaRPr>
            </a:p>
          </p:txBody>
        </p:sp>
        <p:sp>
          <p:nvSpPr>
            <p:cNvPr id="210" name="rc209"/>
            <p:cNvSpPr/>
            <p:nvPr/>
          </p:nvSpPr>
          <p:spPr>
            <a:xfrm>
              <a:off x="4597793" y="2826444"/>
              <a:ext cx="2120566" cy="291578"/>
            </a:xfrm>
            <a:prstGeom prst="rect">
              <a:avLst/>
            </a:prstGeom>
            <a:solidFill>
              <a:srgbClr val="D9D9D9">
                <a:alpha val="100000"/>
              </a:srgbClr>
            </a:solidFill>
          </p:spPr>
          <p:txBody>
            <a:bodyPr/>
            <a:lstStyle/>
            <a:p>
              <a:endParaRPr/>
            </a:p>
          </p:txBody>
        </p:sp>
        <p:sp>
          <p:nvSpPr>
            <p:cNvPr id="211" name="tx210"/>
            <p:cNvSpPr/>
            <p:nvPr/>
          </p:nvSpPr>
          <p:spPr>
            <a:xfrm>
              <a:off x="5334227" y="2864283"/>
              <a:ext cx="647700" cy="1651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smtClean="0">
                  <a:solidFill>
                    <a:srgbClr val="1A1A1A">
                      <a:alpha val="100000"/>
                    </a:srgbClr>
                  </a:solidFill>
                  <a:latin typeface="Calibri"/>
                  <a:cs typeface="Calibri"/>
                </a:rPr>
                <a:t>Routing E</a:t>
              </a:r>
              <a:r>
                <a:rPr sz="1500" dirty="0" err="1" smtClean="0">
                  <a:solidFill>
                    <a:srgbClr val="1A1A1A">
                      <a:alpha val="100000"/>
                    </a:srgbClr>
                  </a:solidFill>
                  <a:latin typeface="Calibri"/>
                  <a:cs typeface="Calibri"/>
                </a:rPr>
                <a:t>ff</a:t>
              </a:r>
              <a:r>
                <a:rPr lang="ca-ES" sz="1500" dirty="0" err="1" smtClean="0">
                  <a:solidFill>
                    <a:srgbClr val="1A1A1A">
                      <a:alpha val="100000"/>
                    </a:srgbClr>
                  </a:solidFill>
                  <a:latin typeface="Calibri"/>
                  <a:cs typeface="Calibri"/>
                </a:rPr>
                <a:t>iciency</a:t>
              </a:r>
              <a:endParaRPr sz="1500" dirty="0">
                <a:solidFill>
                  <a:srgbClr val="1A1A1A">
                    <a:alpha val="100000"/>
                  </a:srgbClr>
                </a:solidFill>
                <a:latin typeface="Calibri"/>
                <a:cs typeface="Calibri"/>
              </a:endParaRPr>
            </a:p>
          </p:txBody>
        </p:sp>
        <p:sp>
          <p:nvSpPr>
            <p:cNvPr id="212" name="rc211"/>
            <p:cNvSpPr/>
            <p:nvPr/>
          </p:nvSpPr>
          <p:spPr>
            <a:xfrm>
              <a:off x="6787949" y="2826444"/>
              <a:ext cx="2120566" cy="291578"/>
            </a:xfrm>
            <a:prstGeom prst="rect">
              <a:avLst/>
            </a:prstGeom>
            <a:solidFill>
              <a:srgbClr val="D9D9D9">
                <a:alpha val="100000"/>
              </a:srgbClr>
            </a:solidFill>
          </p:spPr>
          <p:txBody>
            <a:bodyPr/>
            <a:lstStyle/>
            <a:p>
              <a:endParaRPr/>
            </a:p>
          </p:txBody>
        </p:sp>
        <p:sp>
          <p:nvSpPr>
            <p:cNvPr id="213" name="tx212"/>
            <p:cNvSpPr/>
            <p:nvPr/>
          </p:nvSpPr>
          <p:spPr>
            <a:xfrm>
              <a:off x="7600582" y="2876983"/>
              <a:ext cx="495300" cy="1524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err="1" smtClean="0">
                  <a:solidFill>
                    <a:srgbClr val="1A1A1A">
                      <a:alpha val="100000"/>
                    </a:srgbClr>
                  </a:solidFill>
                  <a:latin typeface="Calibri"/>
                  <a:cs typeface="Calibri"/>
                </a:rPr>
                <a:t>Storage</a:t>
              </a:r>
              <a:r>
                <a:rPr lang="ca-ES" sz="1500" dirty="0" smtClean="0">
                  <a:solidFill>
                    <a:srgbClr val="1A1A1A">
                      <a:alpha val="100000"/>
                    </a:srgbClr>
                  </a:solidFill>
                  <a:latin typeface="Calibri"/>
                  <a:cs typeface="Calibri"/>
                </a:rPr>
                <a:t> C</a:t>
              </a:r>
              <a:r>
                <a:rPr sz="1500" dirty="0" err="1" smtClean="0">
                  <a:solidFill>
                    <a:srgbClr val="1A1A1A">
                      <a:alpha val="100000"/>
                    </a:srgbClr>
                  </a:solidFill>
                  <a:latin typeface="Calibri"/>
                  <a:cs typeface="Calibri"/>
                </a:rPr>
                <a:t>ap</a:t>
              </a:r>
              <a:r>
                <a:rPr lang="ca-ES" sz="1500" dirty="0" err="1" smtClean="0">
                  <a:solidFill>
                    <a:srgbClr val="1A1A1A">
                      <a:alpha val="100000"/>
                    </a:srgbClr>
                  </a:solidFill>
                  <a:latin typeface="Calibri"/>
                  <a:cs typeface="Calibri"/>
                </a:rPr>
                <a:t>acity</a:t>
              </a:r>
              <a:endParaRPr sz="1500" dirty="0">
                <a:solidFill>
                  <a:srgbClr val="1A1A1A">
                    <a:alpha val="100000"/>
                  </a:srgbClr>
                </a:solidFill>
                <a:latin typeface="Calibri"/>
                <a:cs typeface="Calibri"/>
              </a:endParaRPr>
            </a:p>
          </p:txBody>
        </p:sp>
        <p:sp>
          <p:nvSpPr>
            <p:cNvPr id="214" name="pl213"/>
            <p:cNvSpPr/>
            <p:nvPr/>
          </p:nvSpPr>
          <p:spPr>
            <a:xfrm>
              <a:off x="2660940"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15" name="pl214"/>
            <p:cNvSpPr/>
            <p:nvPr/>
          </p:nvSpPr>
          <p:spPr>
            <a:xfrm>
              <a:off x="3109263"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16" name="pl215"/>
            <p:cNvSpPr/>
            <p:nvPr/>
          </p:nvSpPr>
          <p:spPr>
            <a:xfrm>
              <a:off x="355758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17" name="pl216"/>
            <p:cNvSpPr/>
            <p:nvPr/>
          </p:nvSpPr>
          <p:spPr>
            <a:xfrm>
              <a:off x="4005908"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18" name="pl217"/>
            <p:cNvSpPr/>
            <p:nvPr/>
          </p:nvSpPr>
          <p:spPr>
            <a:xfrm>
              <a:off x="4454231"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19" name="tx218"/>
            <p:cNvSpPr/>
            <p:nvPr/>
          </p:nvSpPr>
          <p:spPr>
            <a:xfrm>
              <a:off x="2546640"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20" name="tx219"/>
            <p:cNvSpPr/>
            <p:nvPr/>
          </p:nvSpPr>
          <p:spPr>
            <a:xfrm>
              <a:off x="2994963"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21" name="tx220"/>
            <p:cNvSpPr/>
            <p:nvPr/>
          </p:nvSpPr>
          <p:spPr>
            <a:xfrm>
              <a:off x="3443286"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22" name="tx221"/>
            <p:cNvSpPr/>
            <p:nvPr/>
          </p:nvSpPr>
          <p:spPr>
            <a:xfrm>
              <a:off x="3891608"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23" name="tx222"/>
            <p:cNvSpPr/>
            <p:nvPr/>
          </p:nvSpPr>
          <p:spPr>
            <a:xfrm>
              <a:off x="4339931"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2.5</a:t>
              </a:r>
            </a:p>
          </p:txBody>
        </p:sp>
        <p:sp>
          <p:nvSpPr>
            <p:cNvPr id="224" name="pl223"/>
            <p:cNvSpPr/>
            <p:nvPr/>
          </p:nvSpPr>
          <p:spPr>
            <a:xfrm>
              <a:off x="485109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5" name="pl224"/>
            <p:cNvSpPr/>
            <p:nvPr/>
          </p:nvSpPr>
          <p:spPr>
            <a:xfrm>
              <a:off x="5299418"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6" name="pl225"/>
            <p:cNvSpPr/>
            <p:nvPr/>
          </p:nvSpPr>
          <p:spPr>
            <a:xfrm>
              <a:off x="5747741"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7" name="pl226"/>
            <p:cNvSpPr/>
            <p:nvPr/>
          </p:nvSpPr>
          <p:spPr>
            <a:xfrm>
              <a:off x="6196064"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8" name="pl227"/>
            <p:cNvSpPr/>
            <p:nvPr/>
          </p:nvSpPr>
          <p:spPr>
            <a:xfrm>
              <a:off x="6644387"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29" name="tx228"/>
            <p:cNvSpPr/>
            <p:nvPr/>
          </p:nvSpPr>
          <p:spPr>
            <a:xfrm>
              <a:off x="4736796"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30" name="tx229"/>
            <p:cNvSpPr/>
            <p:nvPr/>
          </p:nvSpPr>
          <p:spPr>
            <a:xfrm>
              <a:off x="5185118"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31" name="tx230"/>
            <p:cNvSpPr/>
            <p:nvPr/>
          </p:nvSpPr>
          <p:spPr>
            <a:xfrm>
              <a:off x="5633441"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32" name="tx231"/>
            <p:cNvSpPr/>
            <p:nvPr/>
          </p:nvSpPr>
          <p:spPr>
            <a:xfrm>
              <a:off x="6081764"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33" name="tx232"/>
            <p:cNvSpPr/>
            <p:nvPr/>
          </p:nvSpPr>
          <p:spPr>
            <a:xfrm>
              <a:off x="6530087"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2.5</a:t>
              </a:r>
            </a:p>
          </p:txBody>
        </p:sp>
        <p:sp>
          <p:nvSpPr>
            <p:cNvPr id="234" name="pl233"/>
            <p:cNvSpPr/>
            <p:nvPr/>
          </p:nvSpPr>
          <p:spPr>
            <a:xfrm>
              <a:off x="7041251"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5" name="pl234"/>
            <p:cNvSpPr/>
            <p:nvPr/>
          </p:nvSpPr>
          <p:spPr>
            <a:xfrm>
              <a:off x="7489574"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6" name="pl235"/>
            <p:cNvSpPr/>
            <p:nvPr/>
          </p:nvSpPr>
          <p:spPr>
            <a:xfrm>
              <a:off x="7937897"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7" name="pl236"/>
            <p:cNvSpPr/>
            <p:nvPr/>
          </p:nvSpPr>
          <p:spPr>
            <a:xfrm>
              <a:off x="838621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8" name="pl237"/>
            <p:cNvSpPr/>
            <p:nvPr/>
          </p:nvSpPr>
          <p:spPr>
            <a:xfrm>
              <a:off x="8834542"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239" name="tx238"/>
            <p:cNvSpPr/>
            <p:nvPr/>
          </p:nvSpPr>
          <p:spPr>
            <a:xfrm>
              <a:off x="6926951"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240" name="tx239"/>
            <p:cNvSpPr/>
            <p:nvPr/>
          </p:nvSpPr>
          <p:spPr>
            <a:xfrm>
              <a:off x="7375274"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241" name="tx240"/>
            <p:cNvSpPr/>
            <p:nvPr/>
          </p:nvSpPr>
          <p:spPr>
            <a:xfrm>
              <a:off x="7823597"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242" name="tx241"/>
            <p:cNvSpPr/>
            <p:nvPr/>
          </p:nvSpPr>
          <p:spPr>
            <a:xfrm>
              <a:off x="827191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243" name="tx242"/>
            <p:cNvSpPr/>
            <p:nvPr/>
          </p:nvSpPr>
          <p:spPr>
            <a:xfrm>
              <a:off x="8720242"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2.5</a:t>
              </a:r>
            </a:p>
          </p:txBody>
        </p:sp>
        <p:sp>
          <p:nvSpPr>
            <p:cNvPr id="244" name="tx243"/>
            <p:cNvSpPr/>
            <p:nvPr/>
          </p:nvSpPr>
          <p:spPr>
            <a:xfrm>
              <a:off x="2027508" y="4108595"/>
              <a:ext cx="3175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1.00</a:t>
              </a:r>
            </a:p>
          </p:txBody>
        </p:sp>
        <p:sp>
          <p:nvSpPr>
            <p:cNvPr id="245" name="tx244"/>
            <p:cNvSpPr/>
            <p:nvPr/>
          </p:nvSpPr>
          <p:spPr>
            <a:xfrm>
              <a:off x="2027508" y="3737121"/>
              <a:ext cx="3175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1.04</a:t>
              </a:r>
            </a:p>
          </p:txBody>
        </p:sp>
        <p:sp>
          <p:nvSpPr>
            <p:cNvPr id="246" name="tx245"/>
            <p:cNvSpPr/>
            <p:nvPr/>
          </p:nvSpPr>
          <p:spPr>
            <a:xfrm>
              <a:off x="2027508" y="3365647"/>
              <a:ext cx="3175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1.08</a:t>
              </a:r>
            </a:p>
          </p:txBody>
        </p:sp>
        <p:sp>
          <p:nvSpPr>
            <p:cNvPr id="247" name="pl246"/>
            <p:cNvSpPr/>
            <p:nvPr/>
          </p:nvSpPr>
          <p:spPr>
            <a:xfrm>
              <a:off x="2372843" y="416574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48" name="pl247"/>
            <p:cNvSpPr/>
            <p:nvPr/>
          </p:nvSpPr>
          <p:spPr>
            <a:xfrm>
              <a:off x="2372843" y="3794271"/>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49" name="pl248"/>
            <p:cNvSpPr/>
            <p:nvPr/>
          </p:nvSpPr>
          <p:spPr>
            <a:xfrm>
              <a:off x="2372843" y="3422797"/>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250" name="tx249"/>
            <p:cNvSpPr/>
            <p:nvPr/>
          </p:nvSpPr>
          <p:spPr>
            <a:xfrm>
              <a:off x="5134893" y="4727834"/>
              <a:ext cx="1046367" cy="1651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000000">
                      <a:alpha val="100000"/>
                    </a:srgbClr>
                  </a:solidFill>
                  <a:latin typeface="Calibri"/>
                  <a:cs typeface="Calibri"/>
                </a:rPr>
                <a:t>Scaling factor</a:t>
              </a:r>
            </a:p>
          </p:txBody>
        </p:sp>
        <p:sp>
          <p:nvSpPr>
            <p:cNvPr id="251" name="tx250"/>
            <p:cNvSpPr/>
            <p:nvPr/>
          </p:nvSpPr>
          <p:spPr>
            <a:xfrm rot="-5400000">
              <a:off x="1624544" y="3742518"/>
              <a:ext cx="431800" cy="127000"/>
            </a:xfrm>
            <a:prstGeom prst="rect">
              <a:avLst/>
            </a:prstGeom>
            <a:noFill/>
          </p:spPr>
          <p:txBody>
            <a:bodyPr wrap="none" lIns="0" tIns="0" rIns="0" bIns="0" anchor="ctr" anchorCtr="1"/>
            <a:lstStyle/>
            <a:p>
              <a:pPr>
                <a:lnSpc>
                  <a:spcPts val="1500"/>
                </a:lnSpc>
              </a:pPr>
              <a:r>
                <a:rPr lang="ca-ES" sz="1500" dirty="0">
                  <a:solidFill>
                    <a:srgbClr val="000000">
                      <a:alpha val="100000"/>
                    </a:srgbClr>
                  </a:solidFill>
                  <a:cs typeface="Calibri"/>
                </a:rPr>
                <a:t>Variable ratio vs wild-type</a:t>
              </a:r>
            </a:p>
          </p:txBody>
        </p:sp>
      </p:grpSp>
      <p:grpSp>
        <p:nvGrpSpPr>
          <p:cNvPr id="277" name="Group 276"/>
          <p:cNvGrpSpPr/>
          <p:nvPr/>
        </p:nvGrpSpPr>
        <p:grpSpPr>
          <a:xfrm>
            <a:off x="8241316" y="1367535"/>
            <a:ext cx="3203625" cy="1522155"/>
            <a:chOff x="8150175" y="922154"/>
            <a:chExt cx="3946968" cy="1875343"/>
          </a:xfrm>
        </p:grpSpPr>
        <p:pic>
          <p:nvPicPr>
            <p:cNvPr id="253" name="Picture 252"/>
            <p:cNvPicPr>
              <a:picLocks noChangeAspect="1"/>
            </p:cNvPicPr>
            <p:nvPr/>
          </p:nvPicPr>
          <p:blipFill rotWithShape="1">
            <a:blip r:embed="rId3"/>
            <a:srcRect r="56193" b="39504"/>
            <a:stretch/>
          </p:blipFill>
          <p:spPr>
            <a:xfrm>
              <a:off x="8150175" y="1291226"/>
              <a:ext cx="1267815" cy="1181796"/>
            </a:xfrm>
            <a:prstGeom prst="rect">
              <a:avLst/>
            </a:prstGeom>
          </p:spPr>
        </p:pic>
        <p:grpSp>
          <p:nvGrpSpPr>
            <p:cNvPr id="254" name="Group 253"/>
            <p:cNvGrpSpPr/>
            <p:nvPr/>
          </p:nvGrpSpPr>
          <p:grpSpPr>
            <a:xfrm>
              <a:off x="10308365" y="922154"/>
              <a:ext cx="1788778" cy="1875343"/>
              <a:chOff x="9103462" y="1911354"/>
              <a:chExt cx="2760226" cy="2893804"/>
            </a:xfrm>
          </p:grpSpPr>
          <p:pic>
            <p:nvPicPr>
              <p:cNvPr id="255" name="Picture 254"/>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5083690">
                <a:off x="10773848" y="2549927"/>
                <a:ext cx="1031072" cy="1054840"/>
              </a:xfrm>
              <a:prstGeom prst="rect">
                <a:avLst/>
              </a:prstGeom>
            </p:spPr>
          </p:pic>
          <p:pic>
            <p:nvPicPr>
              <p:cNvPr id="256" name="Picture 255"/>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496170">
                <a:off x="10747569" y="3446744"/>
                <a:ext cx="1031072" cy="1054840"/>
              </a:xfrm>
              <a:prstGeom prst="rect">
                <a:avLst/>
              </a:prstGeom>
            </p:spPr>
          </p:pic>
          <p:grpSp>
            <p:nvGrpSpPr>
              <p:cNvPr id="257" name="Group 256"/>
              <p:cNvGrpSpPr/>
              <p:nvPr/>
            </p:nvGrpSpPr>
            <p:grpSpPr>
              <a:xfrm>
                <a:off x="9103462" y="1911354"/>
                <a:ext cx="2760226" cy="2893804"/>
                <a:chOff x="9103462" y="1911354"/>
                <a:chExt cx="2760226" cy="2893804"/>
              </a:xfrm>
            </p:grpSpPr>
            <p:pic>
              <p:nvPicPr>
                <p:cNvPr id="258" name="Picture 257"/>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91021">
                  <a:off x="9201492" y="2685592"/>
                  <a:ext cx="1031072" cy="1054840"/>
                </a:xfrm>
                <a:prstGeom prst="rect">
                  <a:avLst/>
                </a:prstGeom>
              </p:spPr>
            </p:pic>
            <p:pic>
              <p:nvPicPr>
                <p:cNvPr id="259" name="Picture 258"/>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8141921">
                  <a:off x="9103462" y="3178638"/>
                  <a:ext cx="1031072" cy="1054840"/>
                </a:xfrm>
                <a:prstGeom prst="rect">
                  <a:avLst/>
                </a:prstGeom>
              </p:spPr>
            </p:pic>
            <p:pic>
              <p:nvPicPr>
                <p:cNvPr id="260" name="Picture 259"/>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3203881">
                  <a:off x="9959510" y="1911354"/>
                  <a:ext cx="1031072" cy="1054840"/>
                </a:xfrm>
                <a:prstGeom prst="rect">
                  <a:avLst/>
                </a:prstGeom>
              </p:spPr>
            </p:pic>
            <p:pic>
              <p:nvPicPr>
                <p:cNvPr id="261" name="Picture 260"/>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717315" y="2715500"/>
                  <a:ext cx="1031072" cy="1054840"/>
                </a:xfrm>
                <a:prstGeom prst="rect">
                  <a:avLst/>
                </a:prstGeom>
              </p:spPr>
            </p:pic>
            <p:pic>
              <p:nvPicPr>
                <p:cNvPr id="262" name="Picture 261"/>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492106" y="3174728"/>
                  <a:ext cx="1031072" cy="1054840"/>
                </a:xfrm>
                <a:prstGeom prst="rect">
                  <a:avLst/>
                </a:prstGeom>
              </p:spPr>
            </p:pic>
            <p:pic>
              <p:nvPicPr>
                <p:cNvPr id="263" name="Picture 262"/>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818148" y="3160542"/>
                  <a:ext cx="1031072" cy="1054840"/>
                </a:xfrm>
                <a:prstGeom prst="rect">
                  <a:avLst/>
                </a:prstGeom>
              </p:spPr>
            </p:pic>
            <p:pic>
              <p:nvPicPr>
                <p:cNvPr id="264" name="Picture 263"/>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101203" y="2874710"/>
                  <a:ext cx="1031072" cy="1054840"/>
                </a:xfrm>
                <a:prstGeom prst="rect">
                  <a:avLst/>
                </a:prstGeom>
              </p:spPr>
            </p:pic>
            <p:pic>
              <p:nvPicPr>
                <p:cNvPr id="265" name="Picture 264"/>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15891" y="3429372"/>
                  <a:ext cx="1031072" cy="1054840"/>
                </a:xfrm>
                <a:prstGeom prst="rect">
                  <a:avLst/>
                </a:prstGeom>
              </p:spPr>
            </p:pic>
            <p:pic>
              <p:nvPicPr>
                <p:cNvPr id="266" name="Picture 265"/>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82316" y="2235964"/>
                  <a:ext cx="1031072" cy="1054840"/>
                </a:xfrm>
                <a:prstGeom prst="rect">
                  <a:avLst/>
                </a:prstGeom>
              </p:spPr>
            </p:pic>
            <p:pic>
              <p:nvPicPr>
                <p:cNvPr id="267" name="Picture 266"/>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955735" y="2337435"/>
                  <a:ext cx="1031072" cy="1054840"/>
                </a:xfrm>
                <a:prstGeom prst="rect">
                  <a:avLst/>
                </a:prstGeom>
              </p:spPr>
            </p:pic>
            <p:pic>
              <p:nvPicPr>
                <p:cNvPr id="268" name="Picture 267"/>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9169271">
                  <a:off x="9483045" y="2189997"/>
                  <a:ext cx="1031072" cy="1054840"/>
                </a:xfrm>
                <a:prstGeom prst="rect">
                  <a:avLst/>
                </a:prstGeom>
              </p:spPr>
            </p:pic>
            <p:pic>
              <p:nvPicPr>
                <p:cNvPr id="269" name="Picture 268"/>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8123049">
                  <a:off x="10315891" y="2713877"/>
                  <a:ext cx="1031072" cy="1054840"/>
                </a:xfrm>
                <a:prstGeom prst="rect">
                  <a:avLst/>
                </a:prstGeom>
              </p:spPr>
            </p:pic>
            <p:pic>
              <p:nvPicPr>
                <p:cNvPr id="270" name="Picture 269"/>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520454" y="3675861"/>
                  <a:ext cx="1031072" cy="1054840"/>
                </a:xfrm>
                <a:prstGeom prst="rect">
                  <a:avLst/>
                </a:prstGeom>
              </p:spPr>
            </p:pic>
            <p:pic>
              <p:nvPicPr>
                <p:cNvPr id="271" name="Picture 270"/>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615264" y="3244451"/>
                  <a:ext cx="1031072" cy="1054840"/>
                </a:xfrm>
                <a:prstGeom prst="rect">
                  <a:avLst/>
                </a:prstGeom>
              </p:spPr>
            </p:pic>
            <p:pic>
              <p:nvPicPr>
                <p:cNvPr id="272" name="Picture 271"/>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4693899">
                  <a:off x="10039293" y="3762202"/>
                  <a:ext cx="1031072" cy="1054840"/>
                </a:xfrm>
                <a:prstGeom prst="rect">
                  <a:avLst/>
                </a:prstGeom>
              </p:spPr>
            </p:pic>
            <p:pic>
              <p:nvPicPr>
                <p:cNvPr id="273" name="Picture 272"/>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0800000">
                  <a:off x="10524901" y="3749702"/>
                  <a:ext cx="1031072" cy="1054840"/>
                </a:xfrm>
                <a:prstGeom prst="rect">
                  <a:avLst/>
                </a:prstGeom>
              </p:spPr>
            </p:pic>
            <p:pic>
              <p:nvPicPr>
                <p:cNvPr id="274" name="Picture 273"/>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832616" y="2915421"/>
                  <a:ext cx="1031072" cy="1054840"/>
                </a:xfrm>
                <a:prstGeom prst="rect">
                  <a:avLst/>
                </a:prstGeom>
              </p:spPr>
            </p:pic>
          </p:grpSp>
        </p:grpSp>
        <p:cxnSp>
          <p:nvCxnSpPr>
            <p:cNvPr id="275" name="Straight Arrow Connector 274"/>
            <p:cNvCxnSpPr/>
            <p:nvPr/>
          </p:nvCxnSpPr>
          <p:spPr>
            <a:xfrm>
              <a:off x="9539040" y="1867018"/>
              <a:ext cx="7628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276" name="Slide Number Placeholder 275"/>
          <p:cNvSpPr>
            <a:spLocks noGrp="1"/>
          </p:cNvSpPr>
          <p:nvPr>
            <p:ph type="sldNum" sz="quarter" idx="12"/>
          </p:nvPr>
        </p:nvSpPr>
        <p:spPr/>
        <p:txBody>
          <a:bodyPr/>
          <a:lstStyle/>
          <a:p>
            <a:fld id="{2BC1C898-5861-4646-8145-B26DFD443158}" type="slidenum">
              <a:rPr lang="en-US" smtClean="0"/>
              <a:t>43</a:t>
            </a:fld>
            <a:endParaRPr lang="en-US"/>
          </a:p>
        </p:txBody>
      </p:sp>
      <p:pic>
        <p:nvPicPr>
          <p:cNvPr id="278" name="Picture 277"/>
          <p:cNvPicPr>
            <a:picLocks noChangeAspect="1"/>
          </p:cNvPicPr>
          <p:nvPr/>
        </p:nvPicPr>
        <p:blipFill rotWithShape="1">
          <a:blip r:embed="rId5"/>
          <a:srcRect l="46566" t="15093" b="17869"/>
          <a:stretch/>
        </p:blipFill>
        <p:spPr>
          <a:xfrm>
            <a:off x="123825" y="111196"/>
            <a:ext cx="1866900" cy="1203254"/>
          </a:xfrm>
          <a:prstGeom prst="rect">
            <a:avLst/>
          </a:prstGeom>
        </p:spPr>
      </p:pic>
    </p:spTree>
    <p:extLst>
      <p:ext uri="{BB962C8B-B14F-4D97-AF65-F5344CB8AC3E}">
        <p14:creationId xmlns:p14="http://schemas.microsoft.com/office/powerpoint/2010/main" val="15572380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014" y="365125"/>
            <a:ext cx="9116786" cy="1108619"/>
          </a:xfrm>
        </p:spPr>
        <p:txBody>
          <a:bodyPr>
            <a:normAutofit/>
          </a:bodyPr>
          <a:lstStyle/>
          <a:p>
            <a:r>
              <a:rPr lang="ca-ES" sz="3600" dirty="0"/>
              <a:t>S</a:t>
            </a:r>
            <a:r>
              <a:rPr lang="ca-ES" sz="3600" dirty="0" smtClean="0"/>
              <a:t>ynaptic contact probability is constant</a:t>
            </a:r>
            <a:endParaRPr lang="en-US" sz="3600" dirty="0"/>
          </a:p>
        </p:txBody>
      </p:sp>
      <p:sp>
        <p:nvSpPr>
          <p:cNvPr id="6" name="Slide Number Placeholder 5"/>
          <p:cNvSpPr>
            <a:spLocks noGrp="1"/>
          </p:cNvSpPr>
          <p:nvPr>
            <p:ph type="sldNum" sz="quarter" idx="12"/>
          </p:nvPr>
        </p:nvSpPr>
        <p:spPr/>
        <p:txBody>
          <a:bodyPr/>
          <a:lstStyle/>
          <a:p>
            <a:fld id="{2BC1C898-5861-4646-8145-B26DFD443158}" type="slidenum">
              <a:rPr lang="en-US" smtClean="0"/>
              <a:t>44</a:t>
            </a:fld>
            <a:endParaRPr lang="en-US"/>
          </a:p>
        </p:txBody>
      </p:sp>
      <p:pic>
        <p:nvPicPr>
          <p:cNvPr id="11" name="Picture 10"/>
          <p:cNvPicPr>
            <a:picLocks noChangeAspect="1"/>
          </p:cNvPicPr>
          <p:nvPr/>
        </p:nvPicPr>
        <p:blipFill rotWithShape="1">
          <a:blip r:embed="rId3"/>
          <a:srcRect l="46566" t="15093" b="17869"/>
          <a:stretch/>
        </p:blipFill>
        <p:spPr>
          <a:xfrm>
            <a:off x="123825" y="111196"/>
            <a:ext cx="1866900" cy="1203254"/>
          </a:xfrm>
          <a:prstGeom prst="rect">
            <a:avLst/>
          </a:prstGeom>
        </p:spPr>
      </p:pic>
      <p:pic>
        <p:nvPicPr>
          <p:cNvPr id="3" name="Picture 2"/>
          <p:cNvPicPr>
            <a:picLocks noChangeAspect="1"/>
          </p:cNvPicPr>
          <p:nvPr/>
        </p:nvPicPr>
        <p:blipFill>
          <a:blip r:embed="rId4"/>
          <a:stretch>
            <a:fillRect/>
          </a:stretch>
        </p:blipFill>
        <p:spPr>
          <a:xfrm>
            <a:off x="2513472" y="1900429"/>
            <a:ext cx="6555883" cy="4246179"/>
          </a:xfrm>
          <a:prstGeom prst="rect">
            <a:avLst/>
          </a:prstGeom>
        </p:spPr>
      </p:pic>
    </p:spTree>
    <p:extLst>
      <p:ext uri="{BB962C8B-B14F-4D97-AF65-F5344CB8AC3E}">
        <p14:creationId xmlns:p14="http://schemas.microsoft.com/office/powerpoint/2010/main" val="1714189480"/>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09800" y="244109"/>
            <a:ext cx="9481457" cy="1229635"/>
          </a:xfrm>
        </p:spPr>
        <p:txBody>
          <a:bodyPr>
            <a:normAutofit fontScale="90000"/>
          </a:bodyPr>
          <a:lstStyle/>
          <a:p>
            <a:r>
              <a:rPr lang="ca-ES" dirty="0" smtClean="0"/>
              <a:t>Are subtle neuromorphological properties relevant for network topology?</a:t>
            </a:r>
            <a:endParaRPr lang="en-GB" dirty="0"/>
          </a:p>
        </p:txBody>
      </p:sp>
      <p:grpSp>
        <p:nvGrpSpPr>
          <p:cNvPr id="6" name="Group 5"/>
          <p:cNvGrpSpPr/>
          <p:nvPr/>
        </p:nvGrpSpPr>
        <p:grpSpPr>
          <a:xfrm>
            <a:off x="5576433" y="2544756"/>
            <a:ext cx="5307586" cy="2399203"/>
            <a:chOff x="5576433" y="2544756"/>
            <a:chExt cx="5307586" cy="2399203"/>
          </a:xfrm>
        </p:grpSpPr>
        <p:pic>
          <p:nvPicPr>
            <p:cNvPr id="5" name="Picture 4"/>
            <p:cNvPicPr>
              <a:picLocks noChangeAspect="1"/>
            </p:cNvPicPr>
            <p:nvPr/>
          </p:nvPicPr>
          <p:blipFill rotWithShape="1">
            <a:blip r:embed="rId3"/>
            <a:srcRect b="11054"/>
            <a:stretch/>
          </p:blipFill>
          <p:spPr>
            <a:xfrm>
              <a:off x="6597498" y="2544756"/>
              <a:ext cx="4286521" cy="2399203"/>
            </a:xfrm>
            <a:prstGeom prst="rect">
              <a:avLst/>
            </a:prstGeom>
          </p:spPr>
        </p:pic>
        <p:cxnSp>
          <p:nvCxnSpPr>
            <p:cNvPr id="8" name="Straight Arrow Connector 7"/>
            <p:cNvCxnSpPr/>
            <p:nvPr/>
          </p:nvCxnSpPr>
          <p:spPr>
            <a:xfrm>
              <a:off x="5576433" y="3893442"/>
              <a:ext cx="448551"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 name="Group 9"/>
          <p:cNvGrpSpPr/>
          <p:nvPr/>
        </p:nvGrpSpPr>
        <p:grpSpPr>
          <a:xfrm>
            <a:off x="2002598" y="1658322"/>
            <a:ext cx="2191719" cy="4470239"/>
            <a:chOff x="2209800" y="1569672"/>
            <a:chExt cx="2508174" cy="5115682"/>
          </a:xfrm>
        </p:grpSpPr>
        <p:pic>
          <p:nvPicPr>
            <p:cNvPr id="4" name="Picture 3"/>
            <p:cNvPicPr>
              <a:picLocks noChangeAspect="1"/>
            </p:cNvPicPr>
            <p:nvPr/>
          </p:nvPicPr>
          <p:blipFill rotWithShape="1">
            <a:blip r:embed="rId4">
              <a:clrChange>
                <a:clrFrom>
                  <a:srgbClr val="EDE9DF"/>
                </a:clrFrom>
                <a:clrTo>
                  <a:srgbClr val="EDE9DF">
                    <a:alpha val="0"/>
                  </a:srgbClr>
                </a:clrTo>
              </a:clrChange>
            </a:blip>
            <a:srcRect l="37921" t="17634" r="44745" b="12896"/>
            <a:stretch/>
          </p:blipFill>
          <p:spPr>
            <a:xfrm>
              <a:off x="2209800" y="1569672"/>
              <a:ext cx="2255233" cy="5081815"/>
            </a:xfrm>
            <a:prstGeom prst="rect">
              <a:avLst/>
            </a:prstGeom>
          </p:spPr>
        </p:pic>
        <p:sp>
          <p:nvSpPr>
            <p:cNvPr id="9" name="Rectangle 8"/>
            <p:cNvSpPr/>
            <p:nvPr/>
          </p:nvSpPr>
          <p:spPr>
            <a:xfrm>
              <a:off x="2209800" y="1569672"/>
              <a:ext cx="313267" cy="22526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p:cNvSpPr/>
            <p:nvPr/>
          </p:nvSpPr>
          <p:spPr>
            <a:xfrm>
              <a:off x="3420533" y="1635184"/>
              <a:ext cx="468049" cy="25544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p:cNvSpPr/>
            <p:nvPr/>
          </p:nvSpPr>
          <p:spPr>
            <a:xfrm>
              <a:off x="4342265" y="4538134"/>
              <a:ext cx="375709" cy="214722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5" name="TextBox 10"/>
          <p:cNvSpPr txBox="1">
            <a:spLocks noChangeArrowheads="1"/>
          </p:cNvSpPr>
          <p:nvPr/>
        </p:nvSpPr>
        <p:spPr bwMode="auto">
          <a:xfrm>
            <a:off x="894098" y="6178849"/>
            <a:ext cx="4741945"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a:latin typeface="Calibri" pitchFamily="34" charset="0"/>
              </a:rPr>
              <a:t>(</a:t>
            </a:r>
            <a:r>
              <a:rPr lang="es-ES" altLang="es-ES" sz="1200" dirty="0" err="1" smtClean="0">
                <a:latin typeface="Calibri" pitchFamily="34" charset="0"/>
              </a:rPr>
              <a:t>Spruston</a:t>
            </a:r>
            <a:r>
              <a:rPr lang="es-ES" altLang="es-ES" sz="1200" dirty="0" smtClean="0">
                <a:latin typeface="Calibri" pitchFamily="34" charset="0"/>
              </a:rPr>
              <a:t>, </a:t>
            </a:r>
            <a:r>
              <a:rPr lang="es-ES" altLang="es-ES" sz="1200" i="1" dirty="0" err="1" smtClean="0">
                <a:latin typeface="Calibri" pitchFamily="34" charset="0"/>
              </a:rPr>
              <a:t>Nat.Rev.Neuroscience</a:t>
            </a:r>
            <a:r>
              <a:rPr lang="es-ES" altLang="es-ES" sz="1200" dirty="0" smtClean="0">
                <a:latin typeface="Calibri" pitchFamily="34" charset="0"/>
              </a:rPr>
              <a:t>, 2008)</a:t>
            </a:r>
            <a:endParaRPr lang="es-ES" altLang="es-ES" sz="1200" dirty="0">
              <a:latin typeface="Calibri" pitchFamily="34" charset="0"/>
            </a:endParaRPr>
          </a:p>
        </p:txBody>
      </p:sp>
      <p:sp>
        <p:nvSpPr>
          <p:cNvPr id="14" name="Slide Number Placeholder 13"/>
          <p:cNvSpPr>
            <a:spLocks noGrp="1"/>
          </p:cNvSpPr>
          <p:nvPr>
            <p:ph type="sldNum" sz="quarter" idx="12"/>
          </p:nvPr>
        </p:nvSpPr>
        <p:spPr/>
        <p:txBody>
          <a:bodyPr/>
          <a:lstStyle/>
          <a:p>
            <a:fld id="{2BC1C898-5861-4646-8145-B26DFD443158}" type="slidenum">
              <a:rPr lang="en-US" smtClean="0"/>
              <a:t>45</a:t>
            </a:fld>
            <a:endParaRPr lang="en-US"/>
          </a:p>
        </p:txBody>
      </p:sp>
      <p:pic>
        <p:nvPicPr>
          <p:cNvPr id="17" name="Picture 16"/>
          <p:cNvPicPr>
            <a:picLocks noChangeAspect="1"/>
          </p:cNvPicPr>
          <p:nvPr/>
        </p:nvPicPr>
        <p:blipFill rotWithShape="1">
          <a:blip r:embed="rId5"/>
          <a:srcRect l="46566" t="15093" b="17869"/>
          <a:stretch/>
        </p:blipFill>
        <p:spPr>
          <a:xfrm>
            <a:off x="123825" y="111196"/>
            <a:ext cx="1866900" cy="1203254"/>
          </a:xfrm>
          <a:prstGeom prst="rect">
            <a:avLst/>
          </a:prstGeom>
        </p:spPr>
      </p:pic>
    </p:spTree>
    <p:extLst>
      <p:ext uri="{BB962C8B-B14F-4D97-AF65-F5344CB8AC3E}">
        <p14:creationId xmlns:p14="http://schemas.microsoft.com/office/powerpoint/2010/main" val="79167752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37014" y="365125"/>
            <a:ext cx="9116786" cy="1325563"/>
          </a:xfrm>
        </p:spPr>
        <p:txBody>
          <a:bodyPr>
            <a:normAutofit/>
          </a:bodyPr>
          <a:lstStyle/>
          <a:p>
            <a:r>
              <a:rPr lang="en-US" sz="3600" smtClean="0"/>
              <a:t>Introducing radial dependency in the synaptic contact probability</a:t>
            </a:r>
            <a:endParaRPr lang="en-US" sz="3600"/>
          </a:p>
        </p:txBody>
      </p:sp>
      <p:pic>
        <p:nvPicPr>
          <p:cNvPr id="22" name="Picture 21"/>
          <p:cNvPicPr>
            <a:picLocks noChangeAspect="1"/>
          </p:cNvPicPr>
          <p:nvPr/>
        </p:nvPicPr>
        <p:blipFill rotWithShape="1">
          <a:blip r:embed="rId3"/>
          <a:srcRect t="51869"/>
          <a:stretch/>
        </p:blipFill>
        <p:spPr>
          <a:xfrm>
            <a:off x="6783062" y="1314450"/>
            <a:ext cx="4817027" cy="2240566"/>
          </a:xfrm>
          <a:prstGeom prst="rect">
            <a:avLst/>
          </a:prstGeom>
        </p:spPr>
      </p:pic>
      <p:pic>
        <p:nvPicPr>
          <p:cNvPr id="9" name="Picture 8"/>
          <p:cNvPicPr>
            <a:picLocks noChangeAspect="1"/>
          </p:cNvPicPr>
          <p:nvPr/>
        </p:nvPicPr>
        <p:blipFill rotWithShape="1">
          <a:blip r:embed="rId3"/>
          <a:srcRect r="48513" b="68639"/>
          <a:stretch/>
        </p:blipFill>
        <p:spPr>
          <a:xfrm>
            <a:off x="7502031" y="4037818"/>
            <a:ext cx="3640725" cy="2143031"/>
          </a:xfrm>
          <a:prstGeom prst="rect">
            <a:avLst/>
          </a:prstGeom>
        </p:spPr>
      </p:pic>
      <p:sp>
        <p:nvSpPr>
          <p:cNvPr id="6" name="Slide Number Placeholder 5"/>
          <p:cNvSpPr>
            <a:spLocks noGrp="1"/>
          </p:cNvSpPr>
          <p:nvPr>
            <p:ph type="sldNum" sz="quarter" idx="12"/>
          </p:nvPr>
        </p:nvSpPr>
        <p:spPr/>
        <p:txBody>
          <a:bodyPr/>
          <a:lstStyle/>
          <a:p>
            <a:fld id="{2BC1C898-5861-4646-8145-B26DFD443158}" type="slidenum">
              <a:rPr lang="en-US" smtClean="0"/>
              <a:t>46</a:t>
            </a:fld>
            <a:endParaRPr lang="en-US"/>
          </a:p>
        </p:txBody>
      </p:sp>
      <p:pic>
        <p:nvPicPr>
          <p:cNvPr id="11" name="Picture 10"/>
          <p:cNvPicPr>
            <a:picLocks noChangeAspect="1"/>
          </p:cNvPicPr>
          <p:nvPr/>
        </p:nvPicPr>
        <p:blipFill rotWithShape="1">
          <a:blip r:embed="rId4"/>
          <a:srcRect l="46566" t="15093" b="17869"/>
          <a:stretch/>
        </p:blipFill>
        <p:spPr>
          <a:xfrm>
            <a:off x="123825" y="111196"/>
            <a:ext cx="1866900" cy="1203254"/>
          </a:xfrm>
          <a:prstGeom prst="rect">
            <a:avLst/>
          </a:prstGeom>
        </p:spPr>
      </p:pic>
      <p:pic>
        <p:nvPicPr>
          <p:cNvPr id="3" name="Picture 2"/>
          <p:cNvPicPr>
            <a:picLocks noChangeAspect="1"/>
          </p:cNvPicPr>
          <p:nvPr/>
        </p:nvPicPr>
        <p:blipFill>
          <a:blip r:embed="rId5"/>
          <a:stretch>
            <a:fillRect/>
          </a:stretch>
        </p:blipFill>
        <p:spPr>
          <a:xfrm>
            <a:off x="666010" y="2266417"/>
            <a:ext cx="5233331" cy="3389575"/>
          </a:xfrm>
          <a:prstGeom prst="rect">
            <a:avLst/>
          </a:prstGeom>
        </p:spPr>
      </p:pic>
    </p:spTree>
    <p:extLst>
      <p:ext uri="{BB962C8B-B14F-4D97-AF65-F5344CB8AC3E}">
        <p14:creationId xmlns:p14="http://schemas.microsoft.com/office/powerpoint/2010/main" val="4198942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59799" y="163190"/>
            <a:ext cx="9198035" cy="1325563"/>
          </a:xfrm>
        </p:spPr>
        <p:txBody>
          <a:bodyPr>
            <a:noAutofit/>
          </a:bodyPr>
          <a:lstStyle/>
          <a:p>
            <a:r>
              <a:rPr lang="ca-ES" sz="3600" dirty="0" err="1" smtClean="0"/>
              <a:t>Introducing</a:t>
            </a:r>
            <a:r>
              <a:rPr lang="ca-ES" sz="3600" dirty="0" smtClean="0"/>
              <a:t> radial dependency on the synaptic contact probability increases routing efficiency</a:t>
            </a:r>
            <a:endParaRPr lang="en-US" sz="3600" dirty="0"/>
          </a:p>
        </p:txBody>
      </p:sp>
      <p:grpSp>
        <p:nvGrpSpPr>
          <p:cNvPr id="4" name="grp2"/>
          <p:cNvGrpSpPr/>
          <p:nvPr/>
        </p:nvGrpSpPr>
        <p:grpSpPr>
          <a:xfrm>
            <a:off x="163102" y="2275185"/>
            <a:ext cx="8980897" cy="4360393"/>
            <a:chOff x="1720054" y="2571748"/>
            <a:chExt cx="7258050" cy="2419350"/>
          </a:xfrm>
        </p:grpSpPr>
        <p:sp>
          <p:nvSpPr>
            <p:cNvPr id="6" name="rc4"/>
            <p:cNvSpPr/>
            <p:nvPr/>
          </p:nvSpPr>
          <p:spPr>
            <a:xfrm>
              <a:off x="1720054" y="2571748"/>
              <a:ext cx="7258050" cy="2419350"/>
            </a:xfrm>
            <a:prstGeom prst="rect">
              <a:avLst/>
            </a:prstGeom>
            <a:solidFill>
              <a:srgbClr val="FFFFFF">
                <a:alpha val="100000"/>
              </a:srgbClr>
            </a:solidFill>
            <a:ln w="13550" cap="rnd">
              <a:solidFill>
                <a:srgbClr val="FFFFFF">
                  <a:alpha val="100000"/>
                </a:srgbClr>
              </a:solidFill>
              <a:prstDash val="solid"/>
              <a:round/>
            </a:ln>
          </p:spPr>
          <p:txBody>
            <a:bodyPr/>
            <a:lstStyle/>
            <a:p>
              <a:endParaRPr/>
            </a:p>
          </p:txBody>
        </p:sp>
        <p:sp>
          <p:nvSpPr>
            <p:cNvPr id="7" name="rc5"/>
            <p:cNvSpPr/>
            <p:nvPr/>
          </p:nvSpPr>
          <p:spPr>
            <a:xfrm>
              <a:off x="2302863" y="3118022"/>
              <a:ext cx="2155491" cy="1375992"/>
            </a:xfrm>
            <a:prstGeom prst="rect">
              <a:avLst/>
            </a:prstGeom>
            <a:solidFill>
              <a:srgbClr val="EBEBEB">
                <a:alpha val="100000"/>
              </a:srgbClr>
            </a:solidFill>
          </p:spPr>
          <p:txBody>
            <a:bodyPr/>
            <a:lstStyle/>
            <a:p>
              <a:endParaRPr/>
            </a:p>
          </p:txBody>
        </p:sp>
        <p:sp>
          <p:nvSpPr>
            <p:cNvPr id="8" name="pl6"/>
            <p:cNvSpPr/>
            <p:nvPr/>
          </p:nvSpPr>
          <p:spPr>
            <a:xfrm>
              <a:off x="2302863" y="439917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9" name="pl7"/>
            <p:cNvSpPr/>
            <p:nvPr/>
          </p:nvSpPr>
          <p:spPr>
            <a:xfrm>
              <a:off x="2302863" y="4110907"/>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0" name="pl8"/>
            <p:cNvSpPr/>
            <p:nvPr/>
          </p:nvSpPr>
          <p:spPr>
            <a:xfrm>
              <a:off x="2302863" y="382264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1" name="pl9"/>
            <p:cNvSpPr/>
            <p:nvPr/>
          </p:nvSpPr>
          <p:spPr>
            <a:xfrm>
              <a:off x="2302863" y="3534377"/>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2" name="pl10"/>
            <p:cNvSpPr/>
            <p:nvPr/>
          </p:nvSpPr>
          <p:spPr>
            <a:xfrm>
              <a:off x="2302863" y="324611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3" name="pl11"/>
            <p:cNvSpPr/>
            <p:nvPr/>
          </p:nvSpPr>
          <p:spPr>
            <a:xfrm>
              <a:off x="246919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4" name="pl12"/>
            <p:cNvSpPr/>
            <p:nvPr/>
          </p:nvSpPr>
          <p:spPr>
            <a:xfrm>
              <a:off x="292490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5" name="pl13"/>
            <p:cNvSpPr/>
            <p:nvPr/>
          </p:nvSpPr>
          <p:spPr>
            <a:xfrm>
              <a:off x="3380608"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6" name="pl14"/>
            <p:cNvSpPr/>
            <p:nvPr/>
          </p:nvSpPr>
          <p:spPr>
            <a:xfrm>
              <a:off x="3836315"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7" name="pl15"/>
            <p:cNvSpPr/>
            <p:nvPr/>
          </p:nvSpPr>
          <p:spPr>
            <a:xfrm>
              <a:off x="4292021"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8" name="pl16"/>
            <p:cNvSpPr/>
            <p:nvPr/>
          </p:nvSpPr>
          <p:spPr>
            <a:xfrm>
              <a:off x="2302863" y="425504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9" name="pl17"/>
            <p:cNvSpPr/>
            <p:nvPr/>
          </p:nvSpPr>
          <p:spPr>
            <a:xfrm>
              <a:off x="2302863" y="3966775"/>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0" name="pl18"/>
            <p:cNvSpPr/>
            <p:nvPr/>
          </p:nvSpPr>
          <p:spPr>
            <a:xfrm>
              <a:off x="2302863" y="367851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1" name="pl19"/>
            <p:cNvSpPr/>
            <p:nvPr/>
          </p:nvSpPr>
          <p:spPr>
            <a:xfrm>
              <a:off x="2302863" y="3390245"/>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2" name="pl20"/>
            <p:cNvSpPr/>
            <p:nvPr/>
          </p:nvSpPr>
          <p:spPr>
            <a:xfrm>
              <a:off x="269704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3" name="pl21"/>
            <p:cNvSpPr/>
            <p:nvPr/>
          </p:nvSpPr>
          <p:spPr>
            <a:xfrm>
              <a:off x="3152755"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4" name="pl22"/>
            <p:cNvSpPr/>
            <p:nvPr/>
          </p:nvSpPr>
          <p:spPr>
            <a:xfrm>
              <a:off x="3608462"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5" name="pl23"/>
            <p:cNvSpPr/>
            <p:nvPr/>
          </p:nvSpPr>
          <p:spPr>
            <a:xfrm>
              <a:off x="4064168"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6" name="pl24"/>
            <p:cNvSpPr/>
            <p:nvPr/>
          </p:nvSpPr>
          <p:spPr>
            <a:xfrm>
              <a:off x="2469196" y="4396741"/>
              <a:ext cx="0" cy="1134"/>
            </a:xfrm>
            <a:custGeom>
              <a:avLst/>
              <a:gdLst/>
              <a:ahLst/>
              <a:cxnLst/>
              <a:rect l="0" t="0" r="0" b="0"/>
              <a:pathLst>
                <a:path h="1134">
                  <a:moveTo>
                    <a:pt x="0" y="1134"/>
                  </a:moveTo>
                  <a:lnTo>
                    <a:pt x="0" y="0"/>
                  </a:lnTo>
                </a:path>
              </a:pathLst>
            </a:custGeom>
            <a:ln w="13550" cap="flat">
              <a:solidFill>
                <a:srgbClr val="32CD32">
                  <a:alpha val="100000"/>
                </a:srgbClr>
              </a:solidFill>
              <a:prstDash val="solid"/>
              <a:round/>
            </a:ln>
          </p:spPr>
          <p:txBody>
            <a:bodyPr/>
            <a:lstStyle/>
            <a:p>
              <a:endParaRPr/>
            </a:p>
          </p:txBody>
        </p:sp>
        <p:sp>
          <p:nvSpPr>
            <p:cNvPr id="27" name="pl25"/>
            <p:cNvSpPr/>
            <p:nvPr/>
          </p:nvSpPr>
          <p:spPr>
            <a:xfrm>
              <a:off x="2469196" y="4399904"/>
              <a:ext cx="0" cy="2053"/>
            </a:xfrm>
            <a:custGeom>
              <a:avLst/>
              <a:gdLst/>
              <a:ahLst/>
              <a:cxnLst/>
              <a:rect l="0" t="0" r="0" b="0"/>
              <a:pathLst>
                <a:path h="2053">
                  <a:moveTo>
                    <a:pt x="0" y="0"/>
                  </a:moveTo>
                  <a:lnTo>
                    <a:pt x="0" y="2053"/>
                  </a:lnTo>
                </a:path>
              </a:pathLst>
            </a:custGeom>
            <a:ln w="13550" cap="flat">
              <a:solidFill>
                <a:srgbClr val="32CD32">
                  <a:alpha val="100000"/>
                </a:srgbClr>
              </a:solidFill>
              <a:prstDash val="solid"/>
              <a:round/>
            </a:ln>
          </p:spPr>
          <p:txBody>
            <a:bodyPr/>
            <a:lstStyle/>
            <a:p>
              <a:endParaRPr/>
            </a:p>
          </p:txBody>
        </p:sp>
        <p:sp>
          <p:nvSpPr>
            <p:cNvPr id="28" name="pg26"/>
            <p:cNvSpPr/>
            <p:nvPr/>
          </p:nvSpPr>
          <p:spPr>
            <a:xfrm>
              <a:off x="2400840" y="4397876"/>
              <a:ext cx="136711" cy="2028"/>
            </a:xfrm>
            <a:custGeom>
              <a:avLst/>
              <a:gdLst/>
              <a:ahLst/>
              <a:cxnLst/>
              <a:rect l="0" t="0" r="0" b="0"/>
              <a:pathLst>
                <a:path w="136711" h="2028">
                  <a:moveTo>
                    <a:pt x="0" y="0"/>
                  </a:moveTo>
                  <a:lnTo>
                    <a:pt x="0" y="2028"/>
                  </a:lnTo>
                  <a:lnTo>
                    <a:pt x="136711" y="2028"/>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29" name="pl27"/>
            <p:cNvSpPr/>
            <p:nvPr/>
          </p:nvSpPr>
          <p:spPr>
            <a:xfrm>
              <a:off x="2400840" y="4398636"/>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30" name="pl28"/>
            <p:cNvSpPr/>
            <p:nvPr/>
          </p:nvSpPr>
          <p:spPr>
            <a:xfrm>
              <a:off x="2651478" y="4277275"/>
              <a:ext cx="0" cy="2382"/>
            </a:xfrm>
            <a:custGeom>
              <a:avLst/>
              <a:gdLst/>
              <a:ahLst/>
              <a:cxnLst/>
              <a:rect l="0" t="0" r="0" b="0"/>
              <a:pathLst>
                <a:path h="2382">
                  <a:moveTo>
                    <a:pt x="0" y="2382"/>
                  </a:moveTo>
                  <a:lnTo>
                    <a:pt x="0" y="0"/>
                  </a:lnTo>
                </a:path>
              </a:pathLst>
            </a:custGeom>
            <a:ln w="13550" cap="flat">
              <a:solidFill>
                <a:srgbClr val="32CD32">
                  <a:alpha val="100000"/>
                </a:srgbClr>
              </a:solidFill>
              <a:prstDash val="solid"/>
              <a:round/>
            </a:ln>
          </p:spPr>
          <p:txBody>
            <a:bodyPr/>
            <a:lstStyle/>
            <a:p>
              <a:endParaRPr/>
            </a:p>
          </p:txBody>
        </p:sp>
        <p:sp>
          <p:nvSpPr>
            <p:cNvPr id="31" name="pl29"/>
            <p:cNvSpPr/>
            <p:nvPr/>
          </p:nvSpPr>
          <p:spPr>
            <a:xfrm>
              <a:off x="2651478" y="4283916"/>
              <a:ext cx="0" cy="2513"/>
            </a:xfrm>
            <a:custGeom>
              <a:avLst/>
              <a:gdLst/>
              <a:ahLst/>
              <a:cxnLst/>
              <a:rect l="0" t="0" r="0" b="0"/>
              <a:pathLst>
                <a:path h="2513">
                  <a:moveTo>
                    <a:pt x="0" y="0"/>
                  </a:moveTo>
                  <a:lnTo>
                    <a:pt x="0" y="2513"/>
                  </a:lnTo>
                </a:path>
              </a:pathLst>
            </a:custGeom>
            <a:ln w="13550" cap="flat">
              <a:solidFill>
                <a:srgbClr val="32CD32">
                  <a:alpha val="100000"/>
                </a:srgbClr>
              </a:solidFill>
              <a:prstDash val="solid"/>
              <a:round/>
            </a:ln>
          </p:spPr>
          <p:txBody>
            <a:bodyPr/>
            <a:lstStyle/>
            <a:p>
              <a:endParaRPr/>
            </a:p>
          </p:txBody>
        </p:sp>
        <p:sp>
          <p:nvSpPr>
            <p:cNvPr id="32" name="pg30"/>
            <p:cNvSpPr/>
            <p:nvPr/>
          </p:nvSpPr>
          <p:spPr>
            <a:xfrm>
              <a:off x="2583122" y="4279657"/>
              <a:ext cx="136711" cy="4258"/>
            </a:xfrm>
            <a:custGeom>
              <a:avLst/>
              <a:gdLst/>
              <a:ahLst/>
              <a:cxnLst/>
              <a:rect l="0" t="0" r="0" b="0"/>
              <a:pathLst>
                <a:path w="136711" h="4258">
                  <a:moveTo>
                    <a:pt x="0" y="0"/>
                  </a:moveTo>
                  <a:lnTo>
                    <a:pt x="0" y="4258"/>
                  </a:lnTo>
                  <a:lnTo>
                    <a:pt x="136711" y="4258"/>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33" name="pl31"/>
            <p:cNvSpPr/>
            <p:nvPr/>
          </p:nvSpPr>
          <p:spPr>
            <a:xfrm>
              <a:off x="2583122" y="4280474"/>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34" name="pl32"/>
            <p:cNvSpPr/>
            <p:nvPr/>
          </p:nvSpPr>
          <p:spPr>
            <a:xfrm>
              <a:off x="2833761" y="4160466"/>
              <a:ext cx="0" cy="6383"/>
            </a:xfrm>
            <a:custGeom>
              <a:avLst/>
              <a:gdLst/>
              <a:ahLst/>
              <a:cxnLst/>
              <a:rect l="0" t="0" r="0" b="0"/>
              <a:pathLst>
                <a:path h="6383">
                  <a:moveTo>
                    <a:pt x="0" y="6383"/>
                  </a:moveTo>
                  <a:lnTo>
                    <a:pt x="0" y="0"/>
                  </a:lnTo>
                </a:path>
              </a:pathLst>
            </a:custGeom>
            <a:ln w="13550" cap="flat">
              <a:solidFill>
                <a:srgbClr val="32CD32">
                  <a:alpha val="100000"/>
                </a:srgbClr>
              </a:solidFill>
              <a:prstDash val="solid"/>
              <a:round/>
            </a:ln>
          </p:spPr>
          <p:txBody>
            <a:bodyPr/>
            <a:lstStyle/>
            <a:p>
              <a:endParaRPr/>
            </a:p>
          </p:txBody>
        </p:sp>
        <p:sp>
          <p:nvSpPr>
            <p:cNvPr id="35" name="pl33"/>
            <p:cNvSpPr/>
            <p:nvPr/>
          </p:nvSpPr>
          <p:spPr>
            <a:xfrm>
              <a:off x="2833761" y="4171707"/>
              <a:ext cx="0" cy="4568"/>
            </a:xfrm>
            <a:custGeom>
              <a:avLst/>
              <a:gdLst/>
              <a:ahLst/>
              <a:cxnLst/>
              <a:rect l="0" t="0" r="0" b="0"/>
              <a:pathLst>
                <a:path h="4568">
                  <a:moveTo>
                    <a:pt x="0" y="0"/>
                  </a:moveTo>
                  <a:lnTo>
                    <a:pt x="0" y="4568"/>
                  </a:lnTo>
                </a:path>
              </a:pathLst>
            </a:custGeom>
            <a:ln w="13550" cap="flat">
              <a:solidFill>
                <a:srgbClr val="32CD32">
                  <a:alpha val="100000"/>
                </a:srgbClr>
              </a:solidFill>
              <a:prstDash val="solid"/>
              <a:round/>
            </a:ln>
          </p:spPr>
          <p:txBody>
            <a:bodyPr/>
            <a:lstStyle/>
            <a:p>
              <a:endParaRPr/>
            </a:p>
          </p:txBody>
        </p:sp>
        <p:sp>
          <p:nvSpPr>
            <p:cNvPr id="36" name="pg34"/>
            <p:cNvSpPr/>
            <p:nvPr/>
          </p:nvSpPr>
          <p:spPr>
            <a:xfrm>
              <a:off x="2765405" y="4166849"/>
              <a:ext cx="136711" cy="4857"/>
            </a:xfrm>
            <a:custGeom>
              <a:avLst/>
              <a:gdLst/>
              <a:ahLst/>
              <a:cxnLst/>
              <a:rect l="0" t="0" r="0" b="0"/>
              <a:pathLst>
                <a:path w="136711" h="4857">
                  <a:moveTo>
                    <a:pt x="0" y="0"/>
                  </a:moveTo>
                  <a:lnTo>
                    <a:pt x="0" y="4857"/>
                  </a:lnTo>
                  <a:lnTo>
                    <a:pt x="136711" y="4857"/>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37" name="pl35"/>
            <p:cNvSpPr/>
            <p:nvPr/>
          </p:nvSpPr>
          <p:spPr>
            <a:xfrm>
              <a:off x="2765405" y="4169719"/>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38" name="pl36"/>
            <p:cNvSpPr/>
            <p:nvPr/>
          </p:nvSpPr>
          <p:spPr>
            <a:xfrm>
              <a:off x="3016043" y="4043834"/>
              <a:ext cx="0" cy="5563"/>
            </a:xfrm>
            <a:custGeom>
              <a:avLst/>
              <a:gdLst/>
              <a:ahLst/>
              <a:cxnLst/>
              <a:rect l="0" t="0" r="0" b="0"/>
              <a:pathLst>
                <a:path h="5563">
                  <a:moveTo>
                    <a:pt x="0" y="5563"/>
                  </a:moveTo>
                  <a:lnTo>
                    <a:pt x="0" y="0"/>
                  </a:lnTo>
                </a:path>
              </a:pathLst>
            </a:custGeom>
            <a:ln w="13550" cap="flat">
              <a:solidFill>
                <a:srgbClr val="32CD32">
                  <a:alpha val="100000"/>
                </a:srgbClr>
              </a:solidFill>
              <a:prstDash val="solid"/>
              <a:round/>
            </a:ln>
          </p:spPr>
          <p:txBody>
            <a:bodyPr/>
            <a:lstStyle/>
            <a:p>
              <a:endParaRPr/>
            </a:p>
          </p:txBody>
        </p:sp>
        <p:sp>
          <p:nvSpPr>
            <p:cNvPr id="39" name="pl37"/>
            <p:cNvSpPr/>
            <p:nvPr/>
          </p:nvSpPr>
          <p:spPr>
            <a:xfrm>
              <a:off x="3016043" y="4053845"/>
              <a:ext cx="0" cy="485"/>
            </a:xfrm>
            <a:custGeom>
              <a:avLst/>
              <a:gdLst/>
              <a:ahLst/>
              <a:cxnLst/>
              <a:rect l="0" t="0" r="0" b="0"/>
              <a:pathLst>
                <a:path h="485">
                  <a:moveTo>
                    <a:pt x="0" y="0"/>
                  </a:moveTo>
                  <a:lnTo>
                    <a:pt x="0" y="485"/>
                  </a:lnTo>
                </a:path>
              </a:pathLst>
            </a:custGeom>
            <a:ln w="13550" cap="flat">
              <a:solidFill>
                <a:srgbClr val="32CD32">
                  <a:alpha val="100000"/>
                </a:srgbClr>
              </a:solidFill>
              <a:prstDash val="solid"/>
              <a:round/>
            </a:ln>
          </p:spPr>
          <p:txBody>
            <a:bodyPr/>
            <a:lstStyle/>
            <a:p>
              <a:endParaRPr/>
            </a:p>
          </p:txBody>
        </p:sp>
        <p:sp>
          <p:nvSpPr>
            <p:cNvPr id="40" name="pg38"/>
            <p:cNvSpPr/>
            <p:nvPr/>
          </p:nvSpPr>
          <p:spPr>
            <a:xfrm>
              <a:off x="2947687" y="4049398"/>
              <a:ext cx="136711" cy="4446"/>
            </a:xfrm>
            <a:custGeom>
              <a:avLst/>
              <a:gdLst/>
              <a:ahLst/>
              <a:cxnLst/>
              <a:rect l="0" t="0" r="0" b="0"/>
              <a:pathLst>
                <a:path w="136711" h="4446">
                  <a:moveTo>
                    <a:pt x="0" y="0"/>
                  </a:moveTo>
                  <a:lnTo>
                    <a:pt x="0" y="4446"/>
                  </a:lnTo>
                  <a:lnTo>
                    <a:pt x="136711" y="4446"/>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41" name="pl39"/>
            <p:cNvSpPr/>
            <p:nvPr/>
          </p:nvSpPr>
          <p:spPr>
            <a:xfrm>
              <a:off x="2947687" y="4051522"/>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42" name="pt40"/>
            <p:cNvSpPr/>
            <p:nvPr/>
          </p:nvSpPr>
          <p:spPr>
            <a:xfrm>
              <a:off x="3173500" y="3899255"/>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43" name="pl41"/>
            <p:cNvSpPr/>
            <p:nvPr/>
          </p:nvSpPr>
          <p:spPr>
            <a:xfrm>
              <a:off x="3198326" y="3929709"/>
              <a:ext cx="0" cy="4021"/>
            </a:xfrm>
            <a:custGeom>
              <a:avLst/>
              <a:gdLst/>
              <a:ahLst/>
              <a:cxnLst/>
              <a:rect l="0" t="0" r="0" b="0"/>
              <a:pathLst>
                <a:path h="4021">
                  <a:moveTo>
                    <a:pt x="0" y="4021"/>
                  </a:moveTo>
                  <a:lnTo>
                    <a:pt x="0" y="0"/>
                  </a:lnTo>
                </a:path>
              </a:pathLst>
            </a:custGeom>
            <a:ln w="13550" cap="flat">
              <a:solidFill>
                <a:srgbClr val="32CD32">
                  <a:alpha val="100000"/>
                </a:srgbClr>
              </a:solidFill>
              <a:prstDash val="solid"/>
              <a:round/>
            </a:ln>
          </p:spPr>
          <p:txBody>
            <a:bodyPr/>
            <a:lstStyle/>
            <a:p>
              <a:endParaRPr/>
            </a:p>
          </p:txBody>
        </p:sp>
        <p:sp>
          <p:nvSpPr>
            <p:cNvPr id="44" name="pl42"/>
            <p:cNvSpPr/>
            <p:nvPr/>
          </p:nvSpPr>
          <p:spPr>
            <a:xfrm>
              <a:off x="3198326" y="3939273"/>
              <a:ext cx="0" cy="6288"/>
            </a:xfrm>
            <a:custGeom>
              <a:avLst/>
              <a:gdLst/>
              <a:ahLst/>
              <a:cxnLst/>
              <a:rect l="0" t="0" r="0" b="0"/>
              <a:pathLst>
                <a:path h="6288">
                  <a:moveTo>
                    <a:pt x="0" y="0"/>
                  </a:moveTo>
                  <a:lnTo>
                    <a:pt x="0" y="6288"/>
                  </a:lnTo>
                </a:path>
              </a:pathLst>
            </a:custGeom>
            <a:ln w="13550" cap="flat">
              <a:solidFill>
                <a:srgbClr val="32CD32">
                  <a:alpha val="100000"/>
                </a:srgbClr>
              </a:solidFill>
              <a:prstDash val="solid"/>
              <a:round/>
            </a:ln>
          </p:spPr>
          <p:txBody>
            <a:bodyPr/>
            <a:lstStyle/>
            <a:p>
              <a:endParaRPr/>
            </a:p>
          </p:txBody>
        </p:sp>
        <p:sp>
          <p:nvSpPr>
            <p:cNvPr id="45" name="pg43"/>
            <p:cNvSpPr/>
            <p:nvPr/>
          </p:nvSpPr>
          <p:spPr>
            <a:xfrm>
              <a:off x="3129970" y="3933730"/>
              <a:ext cx="136711" cy="5542"/>
            </a:xfrm>
            <a:custGeom>
              <a:avLst/>
              <a:gdLst/>
              <a:ahLst/>
              <a:cxnLst/>
              <a:rect l="0" t="0" r="0" b="0"/>
              <a:pathLst>
                <a:path w="136711" h="5542">
                  <a:moveTo>
                    <a:pt x="0" y="0"/>
                  </a:moveTo>
                  <a:lnTo>
                    <a:pt x="0" y="5542"/>
                  </a:lnTo>
                  <a:lnTo>
                    <a:pt x="136711" y="5542"/>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46" name="pl44"/>
            <p:cNvSpPr/>
            <p:nvPr/>
          </p:nvSpPr>
          <p:spPr>
            <a:xfrm>
              <a:off x="3129970" y="3936746"/>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47" name="pl45"/>
            <p:cNvSpPr/>
            <p:nvPr/>
          </p:nvSpPr>
          <p:spPr>
            <a:xfrm>
              <a:off x="3380608" y="3810106"/>
              <a:ext cx="0" cy="9683"/>
            </a:xfrm>
            <a:custGeom>
              <a:avLst/>
              <a:gdLst/>
              <a:ahLst/>
              <a:cxnLst/>
              <a:rect l="0" t="0" r="0" b="0"/>
              <a:pathLst>
                <a:path h="9683">
                  <a:moveTo>
                    <a:pt x="0" y="9683"/>
                  </a:moveTo>
                  <a:lnTo>
                    <a:pt x="0" y="0"/>
                  </a:lnTo>
                </a:path>
              </a:pathLst>
            </a:custGeom>
            <a:ln w="13550" cap="flat">
              <a:solidFill>
                <a:srgbClr val="32CD32">
                  <a:alpha val="100000"/>
                </a:srgbClr>
              </a:solidFill>
              <a:prstDash val="solid"/>
              <a:round/>
            </a:ln>
          </p:spPr>
          <p:txBody>
            <a:bodyPr/>
            <a:lstStyle/>
            <a:p>
              <a:endParaRPr/>
            </a:p>
          </p:txBody>
        </p:sp>
        <p:sp>
          <p:nvSpPr>
            <p:cNvPr id="48" name="pl46"/>
            <p:cNvSpPr/>
            <p:nvPr/>
          </p:nvSpPr>
          <p:spPr>
            <a:xfrm>
              <a:off x="3380608" y="3830102"/>
              <a:ext cx="0" cy="4863"/>
            </a:xfrm>
            <a:custGeom>
              <a:avLst/>
              <a:gdLst/>
              <a:ahLst/>
              <a:cxnLst/>
              <a:rect l="0" t="0" r="0" b="0"/>
              <a:pathLst>
                <a:path h="4863">
                  <a:moveTo>
                    <a:pt x="0" y="0"/>
                  </a:moveTo>
                  <a:lnTo>
                    <a:pt x="0" y="4863"/>
                  </a:lnTo>
                </a:path>
              </a:pathLst>
            </a:custGeom>
            <a:ln w="13550" cap="flat">
              <a:solidFill>
                <a:srgbClr val="32CD32">
                  <a:alpha val="100000"/>
                </a:srgbClr>
              </a:solidFill>
              <a:prstDash val="solid"/>
              <a:round/>
            </a:ln>
          </p:spPr>
          <p:txBody>
            <a:bodyPr/>
            <a:lstStyle/>
            <a:p>
              <a:endParaRPr/>
            </a:p>
          </p:txBody>
        </p:sp>
        <p:sp>
          <p:nvSpPr>
            <p:cNvPr id="49" name="pg47"/>
            <p:cNvSpPr/>
            <p:nvPr/>
          </p:nvSpPr>
          <p:spPr>
            <a:xfrm>
              <a:off x="3312253" y="3819790"/>
              <a:ext cx="136711" cy="10312"/>
            </a:xfrm>
            <a:custGeom>
              <a:avLst/>
              <a:gdLst/>
              <a:ahLst/>
              <a:cxnLst/>
              <a:rect l="0" t="0" r="0" b="0"/>
              <a:pathLst>
                <a:path w="136711" h="10312">
                  <a:moveTo>
                    <a:pt x="0" y="0"/>
                  </a:moveTo>
                  <a:lnTo>
                    <a:pt x="0" y="10312"/>
                  </a:lnTo>
                  <a:lnTo>
                    <a:pt x="136711" y="10312"/>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50" name="pl48"/>
            <p:cNvSpPr/>
            <p:nvPr/>
          </p:nvSpPr>
          <p:spPr>
            <a:xfrm>
              <a:off x="3312253" y="3821581"/>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51" name="pl49"/>
            <p:cNvSpPr/>
            <p:nvPr/>
          </p:nvSpPr>
          <p:spPr>
            <a:xfrm>
              <a:off x="3562891" y="3684165"/>
              <a:ext cx="0" cy="5661"/>
            </a:xfrm>
            <a:custGeom>
              <a:avLst/>
              <a:gdLst/>
              <a:ahLst/>
              <a:cxnLst/>
              <a:rect l="0" t="0" r="0" b="0"/>
              <a:pathLst>
                <a:path h="5661">
                  <a:moveTo>
                    <a:pt x="0" y="5661"/>
                  </a:moveTo>
                  <a:lnTo>
                    <a:pt x="0" y="0"/>
                  </a:lnTo>
                </a:path>
              </a:pathLst>
            </a:custGeom>
            <a:ln w="13550" cap="flat">
              <a:solidFill>
                <a:srgbClr val="32CD32">
                  <a:alpha val="100000"/>
                </a:srgbClr>
              </a:solidFill>
              <a:prstDash val="solid"/>
              <a:round/>
            </a:ln>
          </p:spPr>
          <p:txBody>
            <a:bodyPr/>
            <a:lstStyle/>
            <a:p>
              <a:endParaRPr/>
            </a:p>
          </p:txBody>
        </p:sp>
        <p:sp>
          <p:nvSpPr>
            <p:cNvPr id="52" name="pl50"/>
            <p:cNvSpPr/>
            <p:nvPr/>
          </p:nvSpPr>
          <p:spPr>
            <a:xfrm>
              <a:off x="3562891" y="3706046"/>
              <a:ext cx="0" cy="5336"/>
            </a:xfrm>
            <a:custGeom>
              <a:avLst/>
              <a:gdLst/>
              <a:ahLst/>
              <a:cxnLst/>
              <a:rect l="0" t="0" r="0" b="0"/>
              <a:pathLst>
                <a:path h="5336">
                  <a:moveTo>
                    <a:pt x="0" y="0"/>
                  </a:moveTo>
                  <a:lnTo>
                    <a:pt x="0" y="5336"/>
                  </a:lnTo>
                </a:path>
              </a:pathLst>
            </a:custGeom>
            <a:ln w="13550" cap="flat">
              <a:solidFill>
                <a:srgbClr val="32CD32">
                  <a:alpha val="100000"/>
                </a:srgbClr>
              </a:solidFill>
              <a:prstDash val="solid"/>
              <a:round/>
            </a:ln>
          </p:spPr>
          <p:txBody>
            <a:bodyPr/>
            <a:lstStyle/>
            <a:p>
              <a:endParaRPr/>
            </a:p>
          </p:txBody>
        </p:sp>
        <p:sp>
          <p:nvSpPr>
            <p:cNvPr id="53" name="pg51"/>
            <p:cNvSpPr/>
            <p:nvPr/>
          </p:nvSpPr>
          <p:spPr>
            <a:xfrm>
              <a:off x="3494535" y="3689826"/>
              <a:ext cx="136711" cy="16219"/>
            </a:xfrm>
            <a:custGeom>
              <a:avLst/>
              <a:gdLst/>
              <a:ahLst/>
              <a:cxnLst/>
              <a:rect l="0" t="0" r="0" b="0"/>
              <a:pathLst>
                <a:path w="136711" h="16219">
                  <a:moveTo>
                    <a:pt x="0" y="0"/>
                  </a:moveTo>
                  <a:lnTo>
                    <a:pt x="0" y="16219"/>
                  </a:lnTo>
                  <a:lnTo>
                    <a:pt x="136711" y="16219"/>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54" name="pl52"/>
            <p:cNvSpPr/>
            <p:nvPr/>
          </p:nvSpPr>
          <p:spPr>
            <a:xfrm>
              <a:off x="3494535" y="3698717"/>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55" name="pt53"/>
            <p:cNvSpPr/>
            <p:nvPr/>
          </p:nvSpPr>
          <p:spPr>
            <a:xfrm>
              <a:off x="3720348" y="3581007"/>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56" name="pt54"/>
            <p:cNvSpPr/>
            <p:nvPr/>
          </p:nvSpPr>
          <p:spPr>
            <a:xfrm>
              <a:off x="3720348" y="3579693"/>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57" name="pl55"/>
            <p:cNvSpPr/>
            <p:nvPr/>
          </p:nvSpPr>
          <p:spPr>
            <a:xfrm>
              <a:off x="3745174" y="3582250"/>
              <a:ext cx="0" cy="7412"/>
            </a:xfrm>
            <a:custGeom>
              <a:avLst/>
              <a:gdLst/>
              <a:ahLst/>
              <a:cxnLst/>
              <a:rect l="0" t="0" r="0" b="0"/>
              <a:pathLst>
                <a:path h="7412">
                  <a:moveTo>
                    <a:pt x="0" y="7412"/>
                  </a:moveTo>
                  <a:lnTo>
                    <a:pt x="0" y="0"/>
                  </a:lnTo>
                </a:path>
              </a:pathLst>
            </a:custGeom>
            <a:ln w="13550" cap="flat">
              <a:solidFill>
                <a:srgbClr val="32CD32">
                  <a:alpha val="100000"/>
                </a:srgbClr>
              </a:solidFill>
              <a:prstDash val="solid"/>
              <a:round/>
            </a:ln>
          </p:spPr>
          <p:txBody>
            <a:bodyPr/>
            <a:lstStyle/>
            <a:p>
              <a:endParaRPr/>
            </a:p>
          </p:txBody>
        </p:sp>
        <p:sp>
          <p:nvSpPr>
            <p:cNvPr id="58" name="pl56"/>
            <p:cNvSpPr/>
            <p:nvPr/>
          </p:nvSpPr>
          <p:spPr>
            <a:xfrm>
              <a:off x="3745174" y="3595526"/>
              <a:ext cx="0" cy="139"/>
            </a:xfrm>
            <a:custGeom>
              <a:avLst/>
              <a:gdLst/>
              <a:ahLst/>
              <a:cxnLst/>
              <a:rect l="0" t="0" r="0" b="0"/>
              <a:pathLst>
                <a:path h="139">
                  <a:moveTo>
                    <a:pt x="0" y="0"/>
                  </a:moveTo>
                  <a:lnTo>
                    <a:pt x="0" y="139"/>
                  </a:lnTo>
                </a:path>
              </a:pathLst>
            </a:custGeom>
            <a:ln w="13550" cap="flat">
              <a:solidFill>
                <a:srgbClr val="32CD32">
                  <a:alpha val="100000"/>
                </a:srgbClr>
              </a:solidFill>
              <a:prstDash val="solid"/>
              <a:round/>
            </a:ln>
          </p:spPr>
          <p:txBody>
            <a:bodyPr/>
            <a:lstStyle/>
            <a:p>
              <a:endParaRPr/>
            </a:p>
          </p:txBody>
        </p:sp>
        <p:sp>
          <p:nvSpPr>
            <p:cNvPr id="59" name="pg57"/>
            <p:cNvSpPr/>
            <p:nvPr/>
          </p:nvSpPr>
          <p:spPr>
            <a:xfrm>
              <a:off x="3676818" y="3589662"/>
              <a:ext cx="136711" cy="5864"/>
            </a:xfrm>
            <a:custGeom>
              <a:avLst/>
              <a:gdLst/>
              <a:ahLst/>
              <a:cxnLst/>
              <a:rect l="0" t="0" r="0" b="0"/>
              <a:pathLst>
                <a:path w="136711" h="5864">
                  <a:moveTo>
                    <a:pt x="0" y="0"/>
                  </a:moveTo>
                  <a:lnTo>
                    <a:pt x="0" y="5864"/>
                  </a:lnTo>
                  <a:lnTo>
                    <a:pt x="136711" y="5864"/>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60" name="pl58"/>
            <p:cNvSpPr/>
            <p:nvPr/>
          </p:nvSpPr>
          <p:spPr>
            <a:xfrm>
              <a:off x="3676818" y="3592101"/>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61" name="pl59"/>
            <p:cNvSpPr/>
            <p:nvPr/>
          </p:nvSpPr>
          <p:spPr>
            <a:xfrm>
              <a:off x="3927456" y="3443901"/>
              <a:ext cx="0" cy="18199"/>
            </a:xfrm>
            <a:custGeom>
              <a:avLst/>
              <a:gdLst/>
              <a:ahLst/>
              <a:cxnLst/>
              <a:rect l="0" t="0" r="0" b="0"/>
              <a:pathLst>
                <a:path h="18199">
                  <a:moveTo>
                    <a:pt x="0" y="18199"/>
                  </a:moveTo>
                  <a:lnTo>
                    <a:pt x="0" y="0"/>
                  </a:lnTo>
                </a:path>
              </a:pathLst>
            </a:custGeom>
            <a:ln w="13550" cap="flat">
              <a:solidFill>
                <a:srgbClr val="32CD32">
                  <a:alpha val="100000"/>
                </a:srgbClr>
              </a:solidFill>
              <a:prstDash val="solid"/>
              <a:round/>
            </a:ln>
          </p:spPr>
          <p:txBody>
            <a:bodyPr/>
            <a:lstStyle/>
            <a:p>
              <a:endParaRPr/>
            </a:p>
          </p:txBody>
        </p:sp>
        <p:sp>
          <p:nvSpPr>
            <p:cNvPr id="62" name="pl60"/>
            <p:cNvSpPr/>
            <p:nvPr/>
          </p:nvSpPr>
          <p:spPr>
            <a:xfrm>
              <a:off x="3927456" y="3480534"/>
              <a:ext cx="0" cy="10728"/>
            </a:xfrm>
            <a:custGeom>
              <a:avLst/>
              <a:gdLst/>
              <a:ahLst/>
              <a:cxnLst/>
              <a:rect l="0" t="0" r="0" b="0"/>
              <a:pathLst>
                <a:path h="10728">
                  <a:moveTo>
                    <a:pt x="0" y="0"/>
                  </a:moveTo>
                  <a:lnTo>
                    <a:pt x="0" y="10728"/>
                  </a:lnTo>
                </a:path>
              </a:pathLst>
            </a:custGeom>
            <a:ln w="13550" cap="flat">
              <a:solidFill>
                <a:srgbClr val="32CD32">
                  <a:alpha val="100000"/>
                </a:srgbClr>
              </a:solidFill>
              <a:prstDash val="solid"/>
              <a:round/>
            </a:ln>
          </p:spPr>
          <p:txBody>
            <a:bodyPr/>
            <a:lstStyle/>
            <a:p>
              <a:endParaRPr/>
            </a:p>
          </p:txBody>
        </p:sp>
        <p:sp>
          <p:nvSpPr>
            <p:cNvPr id="63" name="pg61"/>
            <p:cNvSpPr/>
            <p:nvPr/>
          </p:nvSpPr>
          <p:spPr>
            <a:xfrm>
              <a:off x="3859100" y="3462101"/>
              <a:ext cx="136711" cy="18433"/>
            </a:xfrm>
            <a:custGeom>
              <a:avLst/>
              <a:gdLst/>
              <a:ahLst/>
              <a:cxnLst/>
              <a:rect l="0" t="0" r="0" b="0"/>
              <a:pathLst>
                <a:path w="136711" h="18433">
                  <a:moveTo>
                    <a:pt x="0" y="0"/>
                  </a:moveTo>
                  <a:lnTo>
                    <a:pt x="0" y="18433"/>
                  </a:lnTo>
                  <a:lnTo>
                    <a:pt x="136711" y="18433"/>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64" name="pl62"/>
            <p:cNvSpPr/>
            <p:nvPr/>
          </p:nvSpPr>
          <p:spPr>
            <a:xfrm>
              <a:off x="3859100" y="3475019"/>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65" name="pl63"/>
            <p:cNvSpPr/>
            <p:nvPr/>
          </p:nvSpPr>
          <p:spPr>
            <a:xfrm>
              <a:off x="4109739" y="3342469"/>
              <a:ext cx="0" cy="12196"/>
            </a:xfrm>
            <a:custGeom>
              <a:avLst/>
              <a:gdLst/>
              <a:ahLst/>
              <a:cxnLst/>
              <a:rect l="0" t="0" r="0" b="0"/>
              <a:pathLst>
                <a:path h="12196">
                  <a:moveTo>
                    <a:pt x="0" y="12196"/>
                  </a:moveTo>
                  <a:lnTo>
                    <a:pt x="0" y="0"/>
                  </a:lnTo>
                </a:path>
              </a:pathLst>
            </a:custGeom>
            <a:ln w="13550" cap="flat">
              <a:solidFill>
                <a:srgbClr val="32CD32">
                  <a:alpha val="100000"/>
                </a:srgbClr>
              </a:solidFill>
              <a:prstDash val="solid"/>
              <a:round/>
            </a:ln>
          </p:spPr>
          <p:txBody>
            <a:bodyPr/>
            <a:lstStyle/>
            <a:p>
              <a:endParaRPr/>
            </a:p>
          </p:txBody>
        </p:sp>
        <p:sp>
          <p:nvSpPr>
            <p:cNvPr id="66" name="pl64"/>
            <p:cNvSpPr/>
            <p:nvPr/>
          </p:nvSpPr>
          <p:spPr>
            <a:xfrm>
              <a:off x="4109739" y="3368843"/>
              <a:ext cx="0" cy="10332"/>
            </a:xfrm>
            <a:custGeom>
              <a:avLst/>
              <a:gdLst/>
              <a:ahLst/>
              <a:cxnLst/>
              <a:rect l="0" t="0" r="0" b="0"/>
              <a:pathLst>
                <a:path h="10332">
                  <a:moveTo>
                    <a:pt x="0" y="0"/>
                  </a:moveTo>
                  <a:lnTo>
                    <a:pt x="0" y="10332"/>
                  </a:lnTo>
                </a:path>
              </a:pathLst>
            </a:custGeom>
            <a:ln w="13550" cap="flat">
              <a:solidFill>
                <a:srgbClr val="32CD32">
                  <a:alpha val="100000"/>
                </a:srgbClr>
              </a:solidFill>
              <a:prstDash val="solid"/>
              <a:round/>
            </a:ln>
          </p:spPr>
          <p:txBody>
            <a:bodyPr/>
            <a:lstStyle/>
            <a:p>
              <a:endParaRPr/>
            </a:p>
          </p:txBody>
        </p:sp>
        <p:sp>
          <p:nvSpPr>
            <p:cNvPr id="67" name="pg65"/>
            <p:cNvSpPr/>
            <p:nvPr/>
          </p:nvSpPr>
          <p:spPr>
            <a:xfrm>
              <a:off x="4041383" y="3354665"/>
              <a:ext cx="136711" cy="14178"/>
            </a:xfrm>
            <a:custGeom>
              <a:avLst/>
              <a:gdLst/>
              <a:ahLst/>
              <a:cxnLst/>
              <a:rect l="0" t="0" r="0" b="0"/>
              <a:pathLst>
                <a:path w="136711" h="14178">
                  <a:moveTo>
                    <a:pt x="0" y="0"/>
                  </a:moveTo>
                  <a:lnTo>
                    <a:pt x="0" y="14178"/>
                  </a:lnTo>
                  <a:lnTo>
                    <a:pt x="136711" y="14178"/>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68" name="pl66"/>
            <p:cNvSpPr/>
            <p:nvPr/>
          </p:nvSpPr>
          <p:spPr>
            <a:xfrm>
              <a:off x="4041383" y="3356639"/>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69" name="pl67"/>
            <p:cNvSpPr/>
            <p:nvPr/>
          </p:nvSpPr>
          <p:spPr>
            <a:xfrm>
              <a:off x="4292021" y="3220160"/>
              <a:ext cx="0" cy="7635"/>
            </a:xfrm>
            <a:custGeom>
              <a:avLst/>
              <a:gdLst/>
              <a:ahLst/>
              <a:cxnLst/>
              <a:rect l="0" t="0" r="0" b="0"/>
              <a:pathLst>
                <a:path h="7635">
                  <a:moveTo>
                    <a:pt x="0" y="7635"/>
                  </a:moveTo>
                  <a:lnTo>
                    <a:pt x="0" y="0"/>
                  </a:lnTo>
                </a:path>
              </a:pathLst>
            </a:custGeom>
            <a:ln w="13550" cap="flat">
              <a:solidFill>
                <a:srgbClr val="32CD32">
                  <a:alpha val="100000"/>
                </a:srgbClr>
              </a:solidFill>
              <a:prstDash val="solid"/>
              <a:round/>
            </a:ln>
          </p:spPr>
          <p:txBody>
            <a:bodyPr/>
            <a:lstStyle/>
            <a:p>
              <a:endParaRPr/>
            </a:p>
          </p:txBody>
        </p:sp>
        <p:sp>
          <p:nvSpPr>
            <p:cNvPr id="70" name="pl68"/>
            <p:cNvSpPr/>
            <p:nvPr/>
          </p:nvSpPr>
          <p:spPr>
            <a:xfrm>
              <a:off x="4292021" y="3253550"/>
              <a:ext cx="0" cy="22052"/>
            </a:xfrm>
            <a:custGeom>
              <a:avLst/>
              <a:gdLst/>
              <a:ahLst/>
              <a:cxnLst/>
              <a:rect l="0" t="0" r="0" b="0"/>
              <a:pathLst>
                <a:path h="22052">
                  <a:moveTo>
                    <a:pt x="0" y="0"/>
                  </a:moveTo>
                  <a:lnTo>
                    <a:pt x="0" y="22052"/>
                  </a:lnTo>
                </a:path>
              </a:pathLst>
            </a:custGeom>
            <a:ln w="13550" cap="flat">
              <a:solidFill>
                <a:srgbClr val="32CD32">
                  <a:alpha val="100000"/>
                </a:srgbClr>
              </a:solidFill>
              <a:prstDash val="solid"/>
              <a:round/>
            </a:ln>
          </p:spPr>
          <p:txBody>
            <a:bodyPr/>
            <a:lstStyle/>
            <a:p>
              <a:endParaRPr/>
            </a:p>
          </p:txBody>
        </p:sp>
        <p:sp>
          <p:nvSpPr>
            <p:cNvPr id="71" name="pg69"/>
            <p:cNvSpPr/>
            <p:nvPr/>
          </p:nvSpPr>
          <p:spPr>
            <a:xfrm>
              <a:off x="4223665" y="3227795"/>
              <a:ext cx="136711" cy="25754"/>
            </a:xfrm>
            <a:custGeom>
              <a:avLst/>
              <a:gdLst/>
              <a:ahLst/>
              <a:cxnLst/>
              <a:rect l="0" t="0" r="0" b="0"/>
              <a:pathLst>
                <a:path w="136711" h="25754">
                  <a:moveTo>
                    <a:pt x="0" y="0"/>
                  </a:moveTo>
                  <a:lnTo>
                    <a:pt x="0" y="25754"/>
                  </a:lnTo>
                  <a:lnTo>
                    <a:pt x="136711" y="25754"/>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72" name="pl70"/>
            <p:cNvSpPr/>
            <p:nvPr/>
          </p:nvSpPr>
          <p:spPr>
            <a:xfrm>
              <a:off x="4223665" y="3243348"/>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73" name="pl71"/>
            <p:cNvSpPr/>
            <p:nvPr/>
          </p:nvSpPr>
          <p:spPr>
            <a:xfrm>
              <a:off x="2469196" y="4392376"/>
              <a:ext cx="0" cy="679"/>
            </a:xfrm>
            <a:custGeom>
              <a:avLst/>
              <a:gdLst/>
              <a:ahLst/>
              <a:cxnLst/>
              <a:rect l="0" t="0" r="0" b="0"/>
              <a:pathLst>
                <a:path h="679">
                  <a:moveTo>
                    <a:pt x="0" y="679"/>
                  </a:moveTo>
                  <a:lnTo>
                    <a:pt x="0" y="0"/>
                  </a:lnTo>
                </a:path>
              </a:pathLst>
            </a:custGeom>
            <a:ln w="13550" cap="flat">
              <a:solidFill>
                <a:srgbClr val="1E90FF">
                  <a:alpha val="100000"/>
                </a:srgbClr>
              </a:solidFill>
              <a:prstDash val="solid"/>
              <a:round/>
            </a:ln>
          </p:spPr>
          <p:txBody>
            <a:bodyPr/>
            <a:lstStyle/>
            <a:p>
              <a:endParaRPr/>
            </a:p>
          </p:txBody>
        </p:sp>
        <p:sp>
          <p:nvSpPr>
            <p:cNvPr id="74" name="pl72"/>
            <p:cNvSpPr/>
            <p:nvPr/>
          </p:nvSpPr>
          <p:spPr>
            <a:xfrm>
              <a:off x="2469196" y="4395968"/>
              <a:ext cx="0" cy="935"/>
            </a:xfrm>
            <a:custGeom>
              <a:avLst/>
              <a:gdLst/>
              <a:ahLst/>
              <a:cxnLst/>
              <a:rect l="0" t="0" r="0" b="0"/>
              <a:pathLst>
                <a:path h="935">
                  <a:moveTo>
                    <a:pt x="0" y="0"/>
                  </a:moveTo>
                  <a:lnTo>
                    <a:pt x="0" y="935"/>
                  </a:lnTo>
                </a:path>
              </a:pathLst>
            </a:custGeom>
            <a:ln w="13550" cap="flat">
              <a:solidFill>
                <a:srgbClr val="1E90FF">
                  <a:alpha val="100000"/>
                </a:srgbClr>
              </a:solidFill>
              <a:prstDash val="solid"/>
              <a:round/>
            </a:ln>
          </p:spPr>
          <p:txBody>
            <a:bodyPr/>
            <a:lstStyle/>
            <a:p>
              <a:endParaRPr/>
            </a:p>
          </p:txBody>
        </p:sp>
        <p:sp>
          <p:nvSpPr>
            <p:cNvPr id="75" name="pg73"/>
            <p:cNvSpPr/>
            <p:nvPr/>
          </p:nvSpPr>
          <p:spPr>
            <a:xfrm>
              <a:off x="2400840" y="4393055"/>
              <a:ext cx="136711" cy="2912"/>
            </a:xfrm>
            <a:custGeom>
              <a:avLst/>
              <a:gdLst/>
              <a:ahLst/>
              <a:cxnLst/>
              <a:rect l="0" t="0" r="0" b="0"/>
              <a:pathLst>
                <a:path w="136711" h="2912">
                  <a:moveTo>
                    <a:pt x="0" y="0"/>
                  </a:moveTo>
                  <a:lnTo>
                    <a:pt x="0" y="2912"/>
                  </a:lnTo>
                  <a:lnTo>
                    <a:pt x="136711" y="2912"/>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76" name="pl74"/>
            <p:cNvSpPr/>
            <p:nvPr/>
          </p:nvSpPr>
          <p:spPr>
            <a:xfrm>
              <a:off x="2400840" y="439434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77" name="pl75"/>
            <p:cNvSpPr/>
            <p:nvPr/>
          </p:nvSpPr>
          <p:spPr>
            <a:xfrm>
              <a:off x="2651478" y="4272965"/>
              <a:ext cx="0" cy="421"/>
            </a:xfrm>
            <a:custGeom>
              <a:avLst/>
              <a:gdLst/>
              <a:ahLst/>
              <a:cxnLst/>
              <a:rect l="0" t="0" r="0" b="0"/>
              <a:pathLst>
                <a:path h="421">
                  <a:moveTo>
                    <a:pt x="0" y="421"/>
                  </a:moveTo>
                  <a:lnTo>
                    <a:pt x="0" y="0"/>
                  </a:lnTo>
                </a:path>
              </a:pathLst>
            </a:custGeom>
            <a:ln w="13550" cap="flat">
              <a:solidFill>
                <a:srgbClr val="1E90FF">
                  <a:alpha val="100000"/>
                </a:srgbClr>
              </a:solidFill>
              <a:prstDash val="solid"/>
              <a:round/>
            </a:ln>
          </p:spPr>
          <p:txBody>
            <a:bodyPr/>
            <a:lstStyle/>
            <a:p>
              <a:endParaRPr/>
            </a:p>
          </p:txBody>
        </p:sp>
        <p:sp>
          <p:nvSpPr>
            <p:cNvPr id="78" name="pl76"/>
            <p:cNvSpPr/>
            <p:nvPr/>
          </p:nvSpPr>
          <p:spPr>
            <a:xfrm>
              <a:off x="2651478" y="4275047"/>
              <a:ext cx="0" cy="1707"/>
            </a:xfrm>
            <a:custGeom>
              <a:avLst/>
              <a:gdLst/>
              <a:ahLst/>
              <a:cxnLst/>
              <a:rect l="0" t="0" r="0" b="0"/>
              <a:pathLst>
                <a:path h="1707">
                  <a:moveTo>
                    <a:pt x="0" y="0"/>
                  </a:moveTo>
                  <a:lnTo>
                    <a:pt x="0" y="1707"/>
                  </a:lnTo>
                </a:path>
              </a:pathLst>
            </a:custGeom>
            <a:ln w="13550" cap="flat">
              <a:solidFill>
                <a:srgbClr val="1E90FF">
                  <a:alpha val="100000"/>
                </a:srgbClr>
              </a:solidFill>
              <a:prstDash val="solid"/>
              <a:round/>
            </a:ln>
          </p:spPr>
          <p:txBody>
            <a:bodyPr/>
            <a:lstStyle/>
            <a:p>
              <a:endParaRPr/>
            </a:p>
          </p:txBody>
        </p:sp>
        <p:sp>
          <p:nvSpPr>
            <p:cNvPr id="79" name="pg77"/>
            <p:cNvSpPr/>
            <p:nvPr/>
          </p:nvSpPr>
          <p:spPr>
            <a:xfrm>
              <a:off x="2583122" y="4273386"/>
              <a:ext cx="136711" cy="1660"/>
            </a:xfrm>
            <a:custGeom>
              <a:avLst/>
              <a:gdLst/>
              <a:ahLst/>
              <a:cxnLst/>
              <a:rect l="0" t="0" r="0" b="0"/>
              <a:pathLst>
                <a:path w="136711" h="1660">
                  <a:moveTo>
                    <a:pt x="0" y="0"/>
                  </a:moveTo>
                  <a:lnTo>
                    <a:pt x="0" y="1660"/>
                  </a:lnTo>
                  <a:lnTo>
                    <a:pt x="136711" y="1660"/>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80" name="pl78"/>
            <p:cNvSpPr/>
            <p:nvPr/>
          </p:nvSpPr>
          <p:spPr>
            <a:xfrm>
              <a:off x="2583122" y="427385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81" name="pt79"/>
            <p:cNvSpPr/>
            <p:nvPr/>
          </p:nvSpPr>
          <p:spPr>
            <a:xfrm>
              <a:off x="2808935" y="4123561"/>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82" name="pl80"/>
            <p:cNvSpPr/>
            <p:nvPr/>
          </p:nvSpPr>
          <p:spPr>
            <a:xfrm>
              <a:off x="2833761" y="4152647"/>
              <a:ext cx="0" cy="2262"/>
            </a:xfrm>
            <a:custGeom>
              <a:avLst/>
              <a:gdLst/>
              <a:ahLst/>
              <a:cxnLst/>
              <a:rect l="0" t="0" r="0" b="0"/>
              <a:pathLst>
                <a:path h="2262">
                  <a:moveTo>
                    <a:pt x="0" y="2262"/>
                  </a:moveTo>
                  <a:lnTo>
                    <a:pt x="0" y="0"/>
                  </a:lnTo>
                </a:path>
              </a:pathLst>
            </a:custGeom>
            <a:ln w="13550" cap="flat">
              <a:solidFill>
                <a:srgbClr val="1E90FF">
                  <a:alpha val="100000"/>
                </a:srgbClr>
              </a:solidFill>
              <a:prstDash val="solid"/>
              <a:round/>
            </a:ln>
          </p:spPr>
          <p:txBody>
            <a:bodyPr/>
            <a:lstStyle/>
            <a:p>
              <a:endParaRPr/>
            </a:p>
          </p:txBody>
        </p:sp>
        <p:sp>
          <p:nvSpPr>
            <p:cNvPr id="83" name="pl81"/>
            <p:cNvSpPr/>
            <p:nvPr/>
          </p:nvSpPr>
          <p:spPr>
            <a:xfrm>
              <a:off x="2833761" y="4158005"/>
              <a:ext cx="0" cy="3649"/>
            </a:xfrm>
            <a:custGeom>
              <a:avLst/>
              <a:gdLst/>
              <a:ahLst/>
              <a:cxnLst/>
              <a:rect l="0" t="0" r="0" b="0"/>
              <a:pathLst>
                <a:path h="3649">
                  <a:moveTo>
                    <a:pt x="0" y="0"/>
                  </a:moveTo>
                  <a:lnTo>
                    <a:pt x="0" y="3649"/>
                  </a:lnTo>
                </a:path>
              </a:pathLst>
            </a:custGeom>
            <a:ln w="13550" cap="flat">
              <a:solidFill>
                <a:srgbClr val="1E90FF">
                  <a:alpha val="100000"/>
                </a:srgbClr>
              </a:solidFill>
              <a:prstDash val="solid"/>
              <a:round/>
            </a:ln>
          </p:spPr>
          <p:txBody>
            <a:bodyPr/>
            <a:lstStyle/>
            <a:p>
              <a:endParaRPr/>
            </a:p>
          </p:txBody>
        </p:sp>
        <p:sp>
          <p:nvSpPr>
            <p:cNvPr id="84" name="pg82"/>
            <p:cNvSpPr/>
            <p:nvPr/>
          </p:nvSpPr>
          <p:spPr>
            <a:xfrm>
              <a:off x="2765405" y="4154909"/>
              <a:ext cx="136711" cy="3095"/>
            </a:xfrm>
            <a:custGeom>
              <a:avLst/>
              <a:gdLst/>
              <a:ahLst/>
              <a:cxnLst/>
              <a:rect l="0" t="0" r="0" b="0"/>
              <a:pathLst>
                <a:path w="136711" h="3095">
                  <a:moveTo>
                    <a:pt x="0" y="0"/>
                  </a:moveTo>
                  <a:lnTo>
                    <a:pt x="0" y="3095"/>
                  </a:lnTo>
                  <a:lnTo>
                    <a:pt x="136711" y="3095"/>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85" name="pl83"/>
            <p:cNvSpPr/>
            <p:nvPr/>
          </p:nvSpPr>
          <p:spPr>
            <a:xfrm>
              <a:off x="2765405" y="415777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86" name="pl84"/>
            <p:cNvSpPr/>
            <p:nvPr/>
          </p:nvSpPr>
          <p:spPr>
            <a:xfrm>
              <a:off x="3016043" y="4025650"/>
              <a:ext cx="0" cy="5105"/>
            </a:xfrm>
            <a:custGeom>
              <a:avLst/>
              <a:gdLst/>
              <a:ahLst/>
              <a:cxnLst/>
              <a:rect l="0" t="0" r="0" b="0"/>
              <a:pathLst>
                <a:path h="5105">
                  <a:moveTo>
                    <a:pt x="0" y="5105"/>
                  </a:moveTo>
                  <a:lnTo>
                    <a:pt x="0" y="0"/>
                  </a:lnTo>
                </a:path>
              </a:pathLst>
            </a:custGeom>
            <a:ln w="13550" cap="flat">
              <a:solidFill>
                <a:srgbClr val="1E90FF">
                  <a:alpha val="100000"/>
                </a:srgbClr>
              </a:solidFill>
              <a:prstDash val="solid"/>
              <a:round/>
            </a:ln>
          </p:spPr>
          <p:txBody>
            <a:bodyPr/>
            <a:lstStyle/>
            <a:p>
              <a:endParaRPr/>
            </a:p>
          </p:txBody>
        </p:sp>
        <p:sp>
          <p:nvSpPr>
            <p:cNvPr id="87" name="pl85"/>
            <p:cNvSpPr/>
            <p:nvPr/>
          </p:nvSpPr>
          <p:spPr>
            <a:xfrm>
              <a:off x="3016043" y="4037274"/>
              <a:ext cx="0" cy="5354"/>
            </a:xfrm>
            <a:custGeom>
              <a:avLst/>
              <a:gdLst/>
              <a:ahLst/>
              <a:cxnLst/>
              <a:rect l="0" t="0" r="0" b="0"/>
              <a:pathLst>
                <a:path h="5354">
                  <a:moveTo>
                    <a:pt x="0" y="0"/>
                  </a:moveTo>
                  <a:lnTo>
                    <a:pt x="0" y="5354"/>
                  </a:lnTo>
                </a:path>
              </a:pathLst>
            </a:custGeom>
            <a:ln w="13550" cap="flat">
              <a:solidFill>
                <a:srgbClr val="1E90FF">
                  <a:alpha val="100000"/>
                </a:srgbClr>
              </a:solidFill>
              <a:prstDash val="solid"/>
              <a:round/>
            </a:ln>
          </p:spPr>
          <p:txBody>
            <a:bodyPr/>
            <a:lstStyle/>
            <a:p>
              <a:endParaRPr/>
            </a:p>
          </p:txBody>
        </p:sp>
        <p:sp>
          <p:nvSpPr>
            <p:cNvPr id="88" name="pg86"/>
            <p:cNvSpPr/>
            <p:nvPr/>
          </p:nvSpPr>
          <p:spPr>
            <a:xfrm>
              <a:off x="2947687" y="4030756"/>
              <a:ext cx="136711" cy="6518"/>
            </a:xfrm>
            <a:custGeom>
              <a:avLst/>
              <a:gdLst/>
              <a:ahLst/>
              <a:cxnLst/>
              <a:rect l="0" t="0" r="0" b="0"/>
              <a:pathLst>
                <a:path w="136711" h="6518">
                  <a:moveTo>
                    <a:pt x="0" y="0"/>
                  </a:moveTo>
                  <a:lnTo>
                    <a:pt x="0" y="6518"/>
                  </a:lnTo>
                  <a:lnTo>
                    <a:pt x="136711" y="651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89" name="pl87"/>
            <p:cNvSpPr/>
            <p:nvPr/>
          </p:nvSpPr>
          <p:spPr>
            <a:xfrm>
              <a:off x="2947687" y="4035971"/>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90" name="pl88"/>
            <p:cNvSpPr/>
            <p:nvPr/>
          </p:nvSpPr>
          <p:spPr>
            <a:xfrm>
              <a:off x="3198326" y="3913147"/>
              <a:ext cx="0" cy="2371"/>
            </a:xfrm>
            <a:custGeom>
              <a:avLst/>
              <a:gdLst/>
              <a:ahLst/>
              <a:cxnLst/>
              <a:rect l="0" t="0" r="0" b="0"/>
              <a:pathLst>
                <a:path h="2371">
                  <a:moveTo>
                    <a:pt x="0" y="2371"/>
                  </a:moveTo>
                  <a:lnTo>
                    <a:pt x="0" y="0"/>
                  </a:lnTo>
                </a:path>
              </a:pathLst>
            </a:custGeom>
            <a:ln w="13550" cap="flat">
              <a:solidFill>
                <a:srgbClr val="1E90FF">
                  <a:alpha val="100000"/>
                </a:srgbClr>
              </a:solidFill>
              <a:prstDash val="solid"/>
              <a:round/>
            </a:ln>
          </p:spPr>
          <p:txBody>
            <a:bodyPr/>
            <a:lstStyle/>
            <a:p>
              <a:endParaRPr/>
            </a:p>
          </p:txBody>
        </p:sp>
        <p:sp>
          <p:nvSpPr>
            <p:cNvPr id="91" name="pl89"/>
            <p:cNvSpPr/>
            <p:nvPr/>
          </p:nvSpPr>
          <p:spPr>
            <a:xfrm>
              <a:off x="3198326" y="3925675"/>
              <a:ext cx="0" cy="4324"/>
            </a:xfrm>
            <a:custGeom>
              <a:avLst/>
              <a:gdLst/>
              <a:ahLst/>
              <a:cxnLst/>
              <a:rect l="0" t="0" r="0" b="0"/>
              <a:pathLst>
                <a:path h="4324">
                  <a:moveTo>
                    <a:pt x="0" y="0"/>
                  </a:moveTo>
                  <a:lnTo>
                    <a:pt x="0" y="4324"/>
                  </a:lnTo>
                </a:path>
              </a:pathLst>
            </a:custGeom>
            <a:ln w="13550" cap="flat">
              <a:solidFill>
                <a:srgbClr val="1E90FF">
                  <a:alpha val="100000"/>
                </a:srgbClr>
              </a:solidFill>
              <a:prstDash val="solid"/>
              <a:round/>
            </a:ln>
          </p:spPr>
          <p:txBody>
            <a:bodyPr/>
            <a:lstStyle/>
            <a:p>
              <a:endParaRPr/>
            </a:p>
          </p:txBody>
        </p:sp>
        <p:sp>
          <p:nvSpPr>
            <p:cNvPr id="92" name="pg90"/>
            <p:cNvSpPr/>
            <p:nvPr/>
          </p:nvSpPr>
          <p:spPr>
            <a:xfrm>
              <a:off x="3129970" y="3915518"/>
              <a:ext cx="136711" cy="10157"/>
            </a:xfrm>
            <a:custGeom>
              <a:avLst/>
              <a:gdLst/>
              <a:ahLst/>
              <a:cxnLst/>
              <a:rect l="0" t="0" r="0" b="0"/>
              <a:pathLst>
                <a:path w="136711" h="10157">
                  <a:moveTo>
                    <a:pt x="0" y="0"/>
                  </a:moveTo>
                  <a:lnTo>
                    <a:pt x="0" y="10157"/>
                  </a:lnTo>
                  <a:lnTo>
                    <a:pt x="136711" y="1015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93" name="pl91"/>
            <p:cNvSpPr/>
            <p:nvPr/>
          </p:nvSpPr>
          <p:spPr>
            <a:xfrm>
              <a:off x="3129970" y="3918328"/>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94" name="pl92"/>
            <p:cNvSpPr/>
            <p:nvPr/>
          </p:nvSpPr>
          <p:spPr>
            <a:xfrm>
              <a:off x="3380608" y="3785962"/>
              <a:ext cx="0" cy="4235"/>
            </a:xfrm>
            <a:custGeom>
              <a:avLst/>
              <a:gdLst/>
              <a:ahLst/>
              <a:cxnLst/>
              <a:rect l="0" t="0" r="0" b="0"/>
              <a:pathLst>
                <a:path h="4235">
                  <a:moveTo>
                    <a:pt x="0" y="4235"/>
                  </a:moveTo>
                  <a:lnTo>
                    <a:pt x="0" y="0"/>
                  </a:lnTo>
                </a:path>
              </a:pathLst>
            </a:custGeom>
            <a:ln w="13550" cap="flat">
              <a:solidFill>
                <a:srgbClr val="1E90FF">
                  <a:alpha val="100000"/>
                </a:srgbClr>
              </a:solidFill>
              <a:prstDash val="solid"/>
              <a:round/>
            </a:ln>
          </p:spPr>
          <p:txBody>
            <a:bodyPr/>
            <a:lstStyle/>
            <a:p>
              <a:endParaRPr/>
            </a:p>
          </p:txBody>
        </p:sp>
        <p:sp>
          <p:nvSpPr>
            <p:cNvPr id="95" name="pl93"/>
            <p:cNvSpPr/>
            <p:nvPr/>
          </p:nvSpPr>
          <p:spPr>
            <a:xfrm>
              <a:off x="3380608" y="3804142"/>
              <a:ext cx="0" cy="9098"/>
            </a:xfrm>
            <a:custGeom>
              <a:avLst/>
              <a:gdLst/>
              <a:ahLst/>
              <a:cxnLst/>
              <a:rect l="0" t="0" r="0" b="0"/>
              <a:pathLst>
                <a:path h="9098">
                  <a:moveTo>
                    <a:pt x="0" y="0"/>
                  </a:moveTo>
                  <a:lnTo>
                    <a:pt x="0" y="9098"/>
                  </a:lnTo>
                </a:path>
              </a:pathLst>
            </a:custGeom>
            <a:ln w="13550" cap="flat">
              <a:solidFill>
                <a:srgbClr val="1E90FF">
                  <a:alpha val="100000"/>
                </a:srgbClr>
              </a:solidFill>
              <a:prstDash val="solid"/>
              <a:round/>
            </a:ln>
          </p:spPr>
          <p:txBody>
            <a:bodyPr/>
            <a:lstStyle/>
            <a:p>
              <a:endParaRPr/>
            </a:p>
          </p:txBody>
        </p:sp>
        <p:sp>
          <p:nvSpPr>
            <p:cNvPr id="96" name="pg94"/>
            <p:cNvSpPr/>
            <p:nvPr/>
          </p:nvSpPr>
          <p:spPr>
            <a:xfrm>
              <a:off x="3312253" y="3790197"/>
              <a:ext cx="136711" cy="13945"/>
            </a:xfrm>
            <a:custGeom>
              <a:avLst/>
              <a:gdLst/>
              <a:ahLst/>
              <a:cxnLst/>
              <a:rect l="0" t="0" r="0" b="0"/>
              <a:pathLst>
                <a:path w="136711" h="13945">
                  <a:moveTo>
                    <a:pt x="0" y="0"/>
                  </a:moveTo>
                  <a:lnTo>
                    <a:pt x="0" y="13945"/>
                  </a:lnTo>
                  <a:lnTo>
                    <a:pt x="136711" y="13945"/>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97" name="pl95"/>
            <p:cNvSpPr/>
            <p:nvPr/>
          </p:nvSpPr>
          <p:spPr>
            <a:xfrm>
              <a:off x="3312253" y="3798828"/>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98" name="pl96"/>
            <p:cNvSpPr/>
            <p:nvPr/>
          </p:nvSpPr>
          <p:spPr>
            <a:xfrm>
              <a:off x="3562891" y="3670086"/>
              <a:ext cx="0" cy="7697"/>
            </a:xfrm>
            <a:custGeom>
              <a:avLst/>
              <a:gdLst/>
              <a:ahLst/>
              <a:cxnLst/>
              <a:rect l="0" t="0" r="0" b="0"/>
              <a:pathLst>
                <a:path h="7697">
                  <a:moveTo>
                    <a:pt x="0" y="7697"/>
                  </a:moveTo>
                  <a:lnTo>
                    <a:pt x="0" y="0"/>
                  </a:lnTo>
                </a:path>
              </a:pathLst>
            </a:custGeom>
            <a:ln w="13550" cap="flat">
              <a:solidFill>
                <a:srgbClr val="1E90FF">
                  <a:alpha val="100000"/>
                </a:srgbClr>
              </a:solidFill>
              <a:prstDash val="solid"/>
              <a:round/>
            </a:ln>
          </p:spPr>
          <p:txBody>
            <a:bodyPr/>
            <a:lstStyle/>
            <a:p>
              <a:endParaRPr/>
            </a:p>
          </p:txBody>
        </p:sp>
        <p:sp>
          <p:nvSpPr>
            <p:cNvPr id="99" name="pl97"/>
            <p:cNvSpPr/>
            <p:nvPr/>
          </p:nvSpPr>
          <p:spPr>
            <a:xfrm>
              <a:off x="3562891" y="3687010"/>
              <a:ext cx="0" cy="7042"/>
            </a:xfrm>
            <a:custGeom>
              <a:avLst/>
              <a:gdLst/>
              <a:ahLst/>
              <a:cxnLst/>
              <a:rect l="0" t="0" r="0" b="0"/>
              <a:pathLst>
                <a:path h="7042">
                  <a:moveTo>
                    <a:pt x="0" y="0"/>
                  </a:moveTo>
                  <a:lnTo>
                    <a:pt x="0" y="7042"/>
                  </a:lnTo>
                </a:path>
              </a:pathLst>
            </a:custGeom>
            <a:ln w="13550" cap="flat">
              <a:solidFill>
                <a:srgbClr val="1E90FF">
                  <a:alpha val="100000"/>
                </a:srgbClr>
              </a:solidFill>
              <a:prstDash val="solid"/>
              <a:round/>
            </a:ln>
          </p:spPr>
          <p:txBody>
            <a:bodyPr/>
            <a:lstStyle/>
            <a:p>
              <a:endParaRPr/>
            </a:p>
          </p:txBody>
        </p:sp>
        <p:sp>
          <p:nvSpPr>
            <p:cNvPr id="100" name="pg98"/>
            <p:cNvSpPr/>
            <p:nvPr/>
          </p:nvSpPr>
          <p:spPr>
            <a:xfrm>
              <a:off x="3494535" y="3677784"/>
              <a:ext cx="136711" cy="9225"/>
            </a:xfrm>
            <a:custGeom>
              <a:avLst/>
              <a:gdLst/>
              <a:ahLst/>
              <a:cxnLst/>
              <a:rect l="0" t="0" r="0" b="0"/>
              <a:pathLst>
                <a:path w="136711" h="9225">
                  <a:moveTo>
                    <a:pt x="0" y="0"/>
                  </a:moveTo>
                  <a:lnTo>
                    <a:pt x="0" y="9225"/>
                  </a:lnTo>
                  <a:lnTo>
                    <a:pt x="136711" y="9225"/>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01" name="pl99"/>
            <p:cNvSpPr/>
            <p:nvPr/>
          </p:nvSpPr>
          <p:spPr>
            <a:xfrm>
              <a:off x="3494535" y="368263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02" name="pl100"/>
            <p:cNvSpPr/>
            <p:nvPr/>
          </p:nvSpPr>
          <p:spPr>
            <a:xfrm>
              <a:off x="3745174" y="3545044"/>
              <a:ext cx="0" cy="7817"/>
            </a:xfrm>
            <a:custGeom>
              <a:avLst/>
              <a:gdLst/>
              <a:ahLst/>
              <a:cxnLst/>
              <a:rect l="0" t="0" r="0" b="0"/>
              <a:pathLst>
                <a:path h="7817">
                  <a:moveTo>
                    <a:pt x="0" y="7817"/>
                  </a:moveTo>
                  <a:lnTo>
                    <a:pt x="0" y="0"/>
                  </a:lnTo>
                </a:path>
              </a:pathLst>
            </a:custGeom>
            <a:ln w="13550" cap="flat">
              <a:solidFill>
                <a:srgbClr val="1E90FF">
                  <a:alpha val="100000"/>
                </a:srgbClr>
              </a:solidFill>
              <a:prstDash val="solid"/>
              <a:round/>
            </a:ln>
          </p:spPr>
          <p:txBody>
            <a:bodyPr/>
            <a:lstStyle/>
            <a:p>
              <a:endParaRPr/>
            </a:p>
          </p:txBody>
        </p:sp>
        <p:sp>
          <p:nvSpPr>
            <p:cNvPr id="103" name="pl101"/>
            <p:cNvSpPr/>
            <p:nvPr/>
          </p:nvSpPr>
          <p:spPr>
            <a:xfrm>
              <a:off x="3745174" y="3566116"/>
              <a:ext cx="0" cy="8437"/>
            </a:xfrm>
            <a:custGeom>
              <a:avLst/>
              <a:gdLst/>
              <a:ahLst/>
              <a:cxnLst/>
              <a:rect l="0" t="0" r="0" b="0"/>
              <a:pathLst>
                <a:path h="8437">
                  <a:moveTo>
                    <a:pt x="0" y="0"/>
                  </a:moveTo>
                  <a:lnTo>
                    <a:pt x="0" y="8437"/>
                  </a:lnTo>
                </a:path>
              </a:pathLst>
            </a:custGeom>
            <a:ln w="13550" cap="flat">
              <a:solidFill>
                <a:srgbClr val="1E90FF">
                  <a:alpha val="100000"/>
                </a:srgbClr>
              </a:solidFill>
              <a:prstDash val="solid"/>
              <a:round/>
            </a:ln>
          </p:spPr>
          <p:txBody>
            <a:bodyPr/>
            <a:lstStyle/>
            <a:p>
              <a:endParaRPr/>
            </a:p>
          </p:txBody>
        </p:sp>
        <p:sp>
          <p:nvSpPr>
            <p:cNvPr id="104" name="pg102"/>
            <p:cNvSpPr/>
            <p:nvPr/>
          </p:nvSpPr>
          <p:spPr>
            <a:xfrm>
              <a:off x="3676818" y="3552862"/>
              <a:ext cx="136711" cy="13254"/>
            </a:xfrm>
            <a:custGeom>
              <a:avLst/>
              <a:gdLst/>
              <a:ahLst/>
              <a:cxnLst/>
              <a:rect l="0" t="0" r="0" b="0"/>
              <a:pathLst>
                <a:path w="136711" h="13254">
                  <a:moveTo>
                    <a:pt x="0" y="0"/>
                  </a:moveTo>
                  <a:lnTo>
                    <a:pt x="0" y="13254"/>
                  </a:lnTo>
                  <a:lnTo>
                    <a:pt x="136711" y="13254"/>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05" name="pl103"/>
            <p:cNvSpPr/>
            <p:nvPr/>
          </p:nvSpPr>
          <p:spPr>
            <a:xfrm>
              <a:off x="3676818" y="355864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06" name="pl104"/>
            <p:cNvSpPr/>
            <p:nvPr/>
          </p:nvSpPr>
          <p:spPr>
            <a:xfrm>
              <a:off x="3927456" y="3428248"/>
              <a:ext cx="0" cy="8481"/>
            </a:xfrm>
            <a:custGeom>
              <a:avLst/>
              <a:gdLst/>
              <a:ahLst/>
              <a:cxnLst/>
              <a:rect l="0" t="0" r="0" b="0"/>
              <a:pathLst>
                <a:path h="8481">
                  <a:moveTo>
                    <a:pt x="0" y="8481"/>
                  </a:moveTo>
                  <a:lnTo>
                    <a:pt x="0" y="0"/>
                  </a:lnTo>
                </a:path>
              </a:pathLst>
            </a:custGeom>
            <a:ln w="13550" cap="flat">
              <a:solidFill>
                <a:srgbClr val="1E90FF">
                  <a:alpha val="100000"/>
                </a:srgbClr>
              </a:solidFill>
              <a:prstDash val="solid"/>
              <a:round/>
            </a:ln>
          </p:spPr>
          <p:txBody>
            <a:bodyPr/>
            <a:lstStyle/>
            <a:p>
              <a:endParaRPr/>
            </a:p>
          </p:txBody>
        </p:sp>
        <p:sp>
          <p:nvSpPr>
            <p:cNvPr id="107" name="pl105"/>
            <p:cNvSpPr/>
            <p:nvPr/>
          </p:nvSpPr>
          <p:spPr>
            <a:xfrm>
              <a:off x="3927456" y="3457405"/>
              <a:ext cx="0" cy="4464"/>
            </a:xfrm>
            <a:custGeom>
              <a:avLst/>
              <a:gdLst/>
              <a:ahLst/>
              <a:cxnLst/>
              <a:rect l="0" t="0" r="0" b="0"/>
              <a:pathLst>
                <a:path h="4464">
                  <a:moveTo>
                    <a:pt x="0" y="0"/>
                  </a:moveTo>
                  <a:lnTo>
                    <a:pt x="0" y="4464"/>
                  </a:lnTo>
                </a:path>
              </a:pathLst>
            </a:custGeom>
            <a:ln w="13550" cap="flat">
              <a:solidFill>
                <a:srgbClr val="1E90FF">
                  <a:alpha val="100000"/>
                </a:srgbClr>
              </a:solidFill>
              <a:prstDash val="solid"/>
              <a:round/>
            </a:ln>
          </p:spPr>
          <p:txBody>
            <a:bodyPr/>
            <a:lstStyle/>
            <a:p>
              <a:endParaRPr/>
            </a:p>
          </p:txBody>
        </p:sp>
        <p:sp>
          <p:nvSpPr>
            <p:cNvPr id="108" name="pg106"/>
            <p:cNvSpPr/>
            <p:nvPr/>
          </p:nvSpPr>
          <p:spPr>
            <a:xfrm>
              <a:off x="3859100" y="3436729"/>
              <a:ext cx="136711" cy="20676"/>
            </a:xfrm>
            <a:custGeom>
              <a:avLst/>
              <a:gdLst/>
              <a:ahLst/>
              <a:cxnLst/>
              <a:rect l="0" t="0" r="0" b="0"/>
              <a:pathLst>
                <a:path w="136711" h="20676">
                  <a:moveTo>
                    <a:pt x="0" y="0"/>
                  </a:moveTo>
                  <a:lnTo>
                    <a:pt x="0" y="20676"/>
                  </a:lnTo>
                  <a:lnTo>
                    <a:pt x="136711" y="20676"/>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09" name="pl107"/>
            <p:cNvSpPr/>
            <p:nvPr/>
          </p:nvSpPr>
          <p:spPr>
            <a:xfrm>
              <a:off x="3859100" y="344692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10" name="pt108"/>
            <p:cNvSpPr/>
            <p:nvPr/>
          </p:nvSpPr>
          <p:spPr>
            <a:xfrm>
              <a:off x="4084913" y="3315370"/>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11" name="pt109"/>
            <p:cNvSpPr/>
            <p:nvPr/>
          </p:nvSpPr>
          <p:spPr>
            <a:xfrm>
              <a:off x="4084913" y="3288134"/>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12" name="pt110"/>
            <p:cNvSpPr/>
            <p:nvPr/>
          </p:nvSpPr>
          <p:spPr>
            <a:xfrm>
              <a:off x="4084913" y="3291359"/>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13" name="pl111"/>
            <p:cNvSpPr/>
            <p:nvPr/>
          </p:nvSpPr>
          <p:spPr>
            <a:xfrm>
              <a:off x="4109739" y="3324433"/>
              <a:ext cx="0" cy="165"/>
            </a:xfrm>
            <a:custGeom>
              <a:avLst/>
              <a:gdLst/>
              <a:ahLst/>
              <a:cxnLst/>
              <a:rect l="0" t="0" r="0" b="0"/>
              <a:pathLst>
                <a:path h="165">
                  <a:moveTo>
                    <a:pt x="0" y="165"/>
                  </a:moveTo>
                  <a:lnTo>
                    <a:pt x="0" y="0"/>
                  </a:lnTo>
                </a:path>
              </a:pathLst>
            </a:custGeom>
            <a:ln w="13550" cap="flat">
              <a:solidFill>
                <a:srgbClr val="1E90FF">
                  <a:alpha val="100000"/>
                </a:srgbClr>
              </a:solidFill>
              <a:prstDash val="solid"/>
              <a:round/>
            </a:ln>
          </p:spPr>
          <p:txBody>
            <a:bodyPr/>
            <a:lstStyle/>
            <a:p>
              <a:endParaRPr/>
            </a:p>
          </p:txBody>
        </p:sp>
        <p:sp>
          <p:nvSpPr>
            <p:cNvPr id="114" name="pl112"/>
            <p:cNvSpPr/>
            <p:nvPr/>
          </p:nvSpPr>
          <p:spPr>
            <a:xfrm>
              <a:off x="4109739" y="3329066"/>
              <a:ext cx="0" cy="5477"/>
            </a:xfrm>
            <a:custGeom>
              <a:avLst/>
              <a:gdLst/>
              <a:ahLst/>
              <a:cxnLst/>
              <a:rect l="0" t="0" r="0" b="0"/>
              <a:pathLst>
                <a:path h="5477">
                  <a:moveTo>
                    <a:pt x="0" y="0"/>
                  </a:moveTo>
                  <a:lnTo>
                    <a:pt x="0" y="5477"/>
                  </a:lnTo>
                </a:path>
              </a:pathLst>
            </a:custGeom>
            <a:ln w="13550" cap="flat">
              <a:solidFill>
                <a:srgbClr val="1E90FF">
                  <a:alpha val="100000"/>
                </a:srgbClr>
              </a:solidFill>
              <a:prstDash val="solid"/>
              <a:round/>
            </a:ln>
          </p:spPr>
          <p:txBody>
            <a:bodyPr/>
            <a:lstStyle/>
            <a:p>
              <a:endParaRPr/>
            </a:p>
          </p:txBody>
        </p:sp>
        <p:sp>
          <p:nvSpPr>
            <p:cNvPr id="115" name="pg113"/>
            <p:cNvSpPr/>
            <p:nvPr/>
          </p:nvSpPr>
          <p:spPr>
            <a:xfrm>
              <a:off x="4041383" y="3324598"/>
              <a:ext cx="136711" cy="4467"/>
            </a:xfrm>
            <a:custGeom>
              <a:avLst/>
              <a:gdLst/>
              <a:ahLst/>
              <a:cxnLst/>
              <a:rect l="0" t="0" r="0" b="0"/>
              <a:pathLst>
                <a:path w="136711" h="4467">
                  <a:moveTo>
                    <a:pt x="0" y="0"/>
                  </a:moveTo>
                  <a:lnTo>
                    <a:pt x="0" y="4467"/>
                  </a:lnTo>
                  <a:lnTo>
                    <a:pt x="136711" y="446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16" name="pl114"/>
            <p:cNvSpPr/>
            <p:nvPr/>
          </p:nvSpPr>
          <p:spPr>
            <a:xfrm>
              <a:off x="4041383" y="3326440"/>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17" name="pl115"/>
            <p:cNvSpPr/>
            <p:nvPr/>
          </p:nvSpPr>
          <p:spPr>
            <a:xfrm>
              <a:off x="4292021" y="3180567"/>
              <a:ext cx="0" cy="13438"/>
            </a:xfrm>
            <a:custGeom>
              <a:avLst/>
              <a:gdLst/>
              <a:ahLst/>
              <a:cxnLst/>
              <a:rect l="0" t="0" r="0" b="0"/>
              <a:pathLst>
                <a:path h="13438">
                  <a:moveTo>
                    <a:pt x="0" y="13438"/>
                  </a:moveTo>
                  <a:lnTo>
                    <a:pt x="0" y="0"/>
                  </a:lnTo>
                </a:path>
              </a:pathLst>
            </a:custGeom>
            <a:ln w="13550" cap="flat">
              <a:solidFill>
                <a:srgbClr val="1E90FF">
                  <a:alpha val="100000"/>
                </a:srgbClr>
              </a:solidFill>
              <a:prstDash val="solid"/>
              <a:round/>
            </a:ln>
          </p:spPr>
          <p:txBody>
            <a:bodyPr/>
            <a:lstStyle/>
            <a:p>
              <a:endParaRPr/>
            </a:p>
          </p:txBody>
        </p:sp>
        <p:sp>
          <p:nvSpPr>
            <p:cNvPr id="118" name="pl116"/>
            <p:cNvSpPr/>
            <p:nvPr/>
          </p:nvSpPr>
          <p:spPr>
            <a:xfrm>
              <a:off x="4292021" y="3216084"/>
              <a:ext cx="0" cy="8779"/>
            </a:xfrm>
            <a:custGeom>
              <a:avLst/>
              <a:gdLst/>
              <a:ahLst/>
              <a:cxnLst/>
              <a:rect l="0" t="0" r="0" b="0"/>
              <a:pathLst>
                <a:path h="8779">
                  <a:moveTo>
                    <a:pt x="0" y="0"/>
                  </a:moveTo>
                  <a:lnTo>
                    <a:pt x="0" y="8779"/>
                  </a:lnTo>
                </a:path>
              </a:pathLst>
            </a:custGeom>
            <a:ln w="13550" cap="flat">
              <a:solidFill>
                <a:srgbClr val="1E90FF">
                  <a:alpha val="100000"/>
                </a:srgbClr>
              </a:solidFill>
              <a:prstDash val="solid"/>
              <a:round/>
            </a:ln>
          </p:spPr>
          <p:txBody>
            <a:bodyPr/>
            <a:lstStyle/>
            <a:p>
              <a:endParaRPr/>
            </a:p>
          </p:txBody>
        </p:sp>
        <p:sp>
          <p:nvSpPr>
            <p:cNvPr id="119" name="pg117"/>
            <p:cNvSpPr/>
            <p:nvPr/>
          </p:nvSpPr>
          <p:spPr>
            <a:xfrm>
              <a:off x="4223665" y="3194005"/>
              <a:ext cx="136711" cy="22078"/>
            </a:xfrm>
            <a:custGeom>
              <a:avLst/>
              <a:gdLst/>
              <a:ahLst/>
              <a:cxnLst/>
              <a:rect l="0" t="0" r="0" b="0"/>
              <a:pathLst>
                <a:path w="136711" h="22078">
                  <a:moveTo>
                    <a:pt x="0" y="0"/>
                  </a:moveTo>
                  <a:lnTo>
                    <a:pt x="0" y="22078"/>
                  </a:lnTo>
                  <a:lnTo>
                    <a:pt x="136711" y="2207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20" name="pl118"/>
            <p:cNvSpPr/>
            <p:nvPr/>
          </p:nvSpPr>
          <p:spPr>
            <a:xfrm>
              <a:off x="4223665" y="3204600"/>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21" name="rc119"/>
            <p:cNvSpPr/>
            <p:nvPr/>
          </p:nvSpPr>
          <p:spPr>
            <a:xfrm>
              <a:off x="4527943" y="3118022"/>
              <a:ext cx="2155491" cy="1375992"/>
            </a:xfrm>
            <a:prstGeom prst="rect">
              <a:avLst/>
            </a:prstGeom>
            <a:solidFill>
              <a:srgbClr val="EBEBEB">
                <a:alpha val="100000"/>
              </a:srgbClr>
            </a:solidFill>
          </p:spPr>
          <p:txBody>
            <a:bodyPr/>
            <a:lstStyle/>
            <a:p>
              <a:endParaRPr/>
            </a:p>
          </p:txBody>
        </p:sp>
        <p:sp>
          <p:nvSpPr>
            <p:cNvPr id="122" name="pl120"/>
            <p:cNvSpPr/>
            <p:nvPr/>
          </p:nvSpPr>
          <p:spPr>
            <a:xfrm>
              <a:off x="4527943" y="439917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23" name="pl121"/>
            <p:cNvSpPr/>
            <p:nvPr/>
          </p:nvSpPr>
          <p:spPr>
            <a:xfrm>
              <a:off x="4527943" y="4110907"/>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24" name="pl122"/>
            <p:cNvSpPr/>
            <p:nvPr/>
          </p:nvSpPr>
          <p:spPr>
            <a:xfrm>
              <a:off x="4527943" y="382264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25" name="pl123"/>
            <p:cNvSpPr/>
            <p:nvPr/>
          </p:nvSpPr>
          <p:spPr>
            <a:xfrm>
              <a:off x="4527943" y="3534377"/>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26" name="pl124"/>
            <p:cNvSpPr/>
            <p:nvPr/>
          </p:nvSpPr>
          <p:spPr>
            <a:xfrm>
              <a:off x="4527943" y="324611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127" name="pl125"/>
            <p:cNvSpPr/>
            <p:nvPr/>
          </p:nvSpPr>
          <p:spPr>
            <a:xfrm>
              <a:off x="469427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28" name="pl126"/>
            <p:cNvSpPr/>
            <p:nvPr/>
          </p:nvSpPr>
          <p:spPr>
            <a:xfrm>
              <a:off x="514998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29" name="pl127"/>
            <p:cNvSpPr/>
            <p:nvPr/>
          </p:nvSpPr>
          <p:spPr>
            <a:xfrm>
              <a:off x="5605689"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30" name="pl128"/>
            <p:cNvSpPr/>
            <p:nvPr/>
          </p:nvSpPr>
          <p:spPr>
            <a:xfrm>
              <a:off x="606139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31" name="pl129"/>
            <p:cNvSpPr/>
            <p:nvPr/>
          </p:nvSpPr>
          <p:spPr>
            <a:xfrm>
              <a:off x="6517102"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132" name="pl130"/>
            <p:cNvSpPr/>
            <p:nvPr/>
          </p:nvSpPr>
          <p:spPr>
            <a:xfrm>
              <a:off x="4527943" y="425504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33" name="pl131"/>
            <p:cNvSpPr/>
            <p:nvPr/>
          </p:nvSpPr>
          <p:spPr>
            <a:xfrm>
              <a:off x="4527943" y="3966775"/>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34" name="pl132"/>
            <p:cNvSpPr/>
            <p:nvPr/>
          </p:nvSpPr>
          <p:spPr>
            <a:xfrm>
              <a:off x="4527943" y="367851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35" name="pl133"/>
            <p:cNvSpPr/>
            <p:nvPr/>
          </p:nvSpPr>
          <p:spPr>
            <a:xfrm>
              <a:off x="4527943" y="3390245"/>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136" name="pl134"/>
            <p:cNvSpPr/>
            <p:nvPr/>
          </p:nvSpPr>
          <p:spPr>
            <a:xfrm>
              <a:off x="492212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37" name="pl135"/>
            <p:cNvSpPr/>
            <p:nvPr/>
          </p:nvSpPr>
          <p:spPr>
            <a:xfrm>
              <a:off x="537783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38" name="pl136"/>
            <p:cNvSpPr/>
            <p:nvPr/>
          </p:nvSpPr>
          <p:spPr>
            <a:xfrm>
              <a:off x="5833542"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39" name="pl137"/>
            <p:cNvSpPr/>
            <p:nvPr/>
          </p:nvSpPr>
          <p:spPr>
            <a:xfrm>
              <a:off x="628924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140" name="pl138"/>
            <p:cNvSpPr/>
            <p:nvPr/>
          </p:nvSpPr>
          <p:spPr>
            <a:xfrm>
              <a:off x="4694276" y="4399964"/>
              <a:ext cx="0" cy="1008"/>
            </a:xfrm>
            <a:custGeom>
              <a:avLst/>
              <a:gdLst/>
              <a:ahLst/>
              <a:cxnLst/>
              <a:rect l="0" t="0" r="0" b="0"/>
              <a:pathLst>
                <a:path h="1008">
                  <a:moveTo>
                    <a:pt x="0" y="1008"/>
                  </a:moveTo>
                  <a:lnTo>
                    <a:pt x="0" y="0"/>
                  </a:lnTo>
                </a:path>
              </a:pathLst>
            </a:custGeom>
            <a:ln w="13550" cap="flat">
              <a:solidFill>
                <a:srgbClr val="32CD32">
                  <a:alpha val="100000"/>
                </a:srgbClr>
              </a:solidFill>
              <a:prstDash val="solid"/>
              <a:round/>
            </a:ln>
          </p:spPr>
          <p:txBody>
            <a:bodyPr/>
            <a:lstStyle/>
            <a:p>
              <a:endParaRPr/>
            </a:p>
          </p:txBody>
        </p:sp>
        <p:sp>
          <p:nvSpPr>
            <p:cNvPr id="141" name="pl139"/>
            <p:cNvSpPr/>
            <p:nvPr/>
          </p:nvSpPr>
          <p:spPr>
            <a:xfrm>
              <a:off x="4694276" y="4404085"/>
              <a:ext cx="0" cy="884"/>
            </a:xfrm>
            <a:custGeom>
              <a:avLst/>
              <a:gdLst/>
              <a:ahLst/>
              <a:cxnLst/>
              <a:rect l="0" t="0" r="0" b="0"/>
              <a:pathLst>
                <a:path h="884">
                  <a:moveTo>
                    <a:pt x="0" y="0"/>
                  </a:moveTo>
                  <a:lnTo>
                    <a:pt x="0" y="884"/>
                  </a:lnTo>
                </a:path>
              </a:pathLst>
            </a:custGeom>
            <a:ln w="13550" cap="flat">
              <a:solidFill>
                <a:srgbClr val="32CD32">
                  <a:alpha val="100000"/>
                </a:srgbClr>
              </a:solidFill>
              <a:prstDash val="solid"/>
              <a:round/>
            </a:ln>
          </p:spPr>
          <p:txBody>
            <a:bodyPr/>
            <a:lstStyle/>
            <a:p>
              <a:endParaRPr/>
            </a:p>
          </p:txBody>
        </p:sp>
        <p:sp>
          <p:nvSpPr>
            <p:cNvPr id="142" name="pg140"/>
            <p:cNvSpPr/>
            <p:nvPr/>
          </p:nvSpPr>
          <p:spPr>
            <a:xfrm>
              <a:off x="4625920" y="4400972"/>
              <a:ext cx="136711" cy="3113"/>
            </a:xfrm>
            <a:custGeom>
              <a:avLst/>
              <a:gdLst/>
              <a:ahLst/>
              <a:cxnLst/>
              <a:rect l="0" t="0" r="0" b="0"/>
              <a:pathLst>
                <a:path w="136711" h="3113">
                  <a:moveTo>
                    <a:pt x="0" y="0"/>
                  </a:moveTo>
                  <a:lnTo>
                    <a:pt x="0" y="3113"/>
                  </a:lnTo>
                  <a:lnTo>
                    <a:pt x="136711" y="3113"/>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143" name="pl141"/>
            <p:cNvSpPr/>
            <p:nvPr/>
          </p:nvSpPr>
          <p:spPr>
            <a:xfrm>
              <a:off x="4625920" y="4402369"/>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144" name="pl142"/>
            <p:cNvSpPr/>
            <p:nvPr/>
          </p:nvSpPr>
          <p:spPr>
            <a:xfrm>
              <a:off x="4876559" y="4279216"/>
              <a:ext cx="0" cy="987"/>
            </a:xfrm>
            <a:custGeom>
              <a:avLst/>
              <a:gdLst/>
              <a:ahLst/>
              <a:cxnLst/>
              <a:rect l="0" t="0" r="0" b="0"/>
              <a:pathLst>
                <a:path h="987">
                  <a:moveTo>
                    <a:pt x="0" y="987"/>
                  </a:moveTo>
                  <a:lnTo>
                    <a:pt x="0" y="0"/>
                  </a:lnTo>
                </a:path>
              </a:pathLst>
            </a:custGeom>
            <a:ln w="13550" cap="flat">
              <a:solidFill>
                <a:srgbClr val="32CD32">
                  <a:alpha val="100000"/>
                </a:srgbClr>
              </a:solidFill>
              <a:prstDash val="solid"/>
              <a:round/>
            </a:ln>
          </p:spPr>
          <p:txBody>
            <a:bodyPr/>
            <a:lstStyle/>
            <a:p>
              <a:endParaRPr/>
            </a:p>
          </p:txBody>
        </p:sp>
        <p:sp>
          <p:nvSpPr>
            <p:cNvPr id="145" name="pl143"/>
            <p:cNvSpPr/>
            <p:nvPr/>
          </p:nvSpPr>
          <p:spPr>
            <a:xfrm>
              <a:off x="4876559" y="4285534"/>
              <a:ext cx="0" cy="3164"/>
            </a:xfrm>
            <a:custGeom>
              <a:avLst/>
              <a:gdLst/>
              <a:ahLst/>
              <a:cxnLst/>
              <a:rect l="0" t="0" r="0" b="0"/>
              <a:pathLst>
                <a:path h="3164">
                  <a:moveTo>
                    <a:pt x="0" y="0"/>
                  </a:moveTo>
                  <a:lnTo>
                    <a:pt x="0" y="3164"/>
                  </a:lnTo>
                </a:path>
              </a:pathLst>
            </a:custGeom>
            <a:ln w="13550" cap="flat">
              <a:solidFill>
                <a:srgbClr val="32CD32">
                  <a:alpha val="100000"/>
                </a:srgbClr>
              </a:solidFill>
              <a:prstDash val="solid"/>
              <a:round/>
            </a:ln>
          </p:spPr>
          <p:txBody>
            <a:bodyPr/>
            <a:lstStyle/>
            <a:p>
              <a:endParaRPr/>
            </a:p>
          </p:txBody>
        </p:sp>
        <p:sp>
          <p:nvSpPr>
            <p:cNvPr id="146" name="pg144"/>
            <p:cNvSpPr/>
            <p:nvPr/>
          </p:nvSpPr>
          <p:spPr>
            <a:xfrm>
              <a:off x="4808203" y="4280204"/>
              <a:ext cx="136711" cy="5329"/>
            </a:xfrm>
            <a:custGeom>
              <a:avLst/>
              <a:gdLst/>
              <a:ahLst/>
              <a:cxnLst/>
              <a:rect l="0" t="0" r="0" b="0"/>
              <a:pathLst>
                <a:path w="136711" h="5329">
                  <a:moveTo>
                    <a:pt x="0" y="0"/>
                  </a:moveTo>
                  <a:lnTo>
                    <a:pt x="0" y="5329"/>
                  </a:lnTo>
                  <a:lnTo>
                    <a:pt x="136711" y="5329"/>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147" name="pl145"/>
            <p:cNvSpPr/>
            <p:nvPr/>
          </p:nvSpPr>
          <p:spPr>
            <a:xfrm>
              <a:off x="4808203" y="4282760"/>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148" name="pt146"/>
            <p:cNvSpPr/>
            <p:nvPr/>
          </p:nvSpPr>
          <p:spPr>
            <a:xfrm>
              <a:off x="5034015" y="4134989"/>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149" name="pl147"/>
            <p:cNvSpPr/>
            <p:nvPr/>
          </p:nvSpPr>
          <p:spPr>
            <a:xfrm>
              <a:off x="5058841" y="4166791"/>
              <a:ext cx="0" cy="1421"/>
            </a:xfrm>
            <a:custGeom>
              <a:avLst/>
              <a:gdLst/>
              <a:ahLst/>
              <a:cxnLst/>
              <a:rect l="0" t="0" r="0" b="0"/>
              <a:pathLst>
                <a:path h="1421">
                  <a:moveTo>
                    <a:pt x="0" y="1421"/>
                  </a:moveTo>
                  <a:lnTo>
                    <a:pt x="0" y="0"/>
                  </a:lnTo>
                </a:path>
              </a:pathLst>
            </a:custGeom>
            <a:ln w="13550" cap="flat">
              <a:solidFill>
                <a:srgbClr val="32CD32">
                  <a:alpha val="100000"/>
                </a:srgbClr>
              </a:solidFill>
              <a:prstDash val="solid"/>
              <a:round/>
            </a:ln>
          </p:spPr>
          <p:txBody>
            <a:bodyPr/>
            <a:lstStyle/>
            <a:p>
              <a:endParaRPr/>
            </a:p>
          </p:txBody>
        </p:sp>
        <p:sp>
          <p:nvSpPr>
            <p:cNvPr id="150" name="pl148"/>
            <p:cNvSpPr/>
            <p:nvPr/>
          </p:nvSpPr>
          <p:spPr>
            <a:xfrm>
              <a:off x="5058841" y="4171726"/>
              <a:ext cx="0" cy="3468"/>
            </a:xfrm>
            <a:custGeom>
              <a:avLst/>
              <a:gdLst/>
              <a:ahLst/>
              <a:cxnLst/>
              <a:rect l="0" t="0" r="0" b="0"/>
              <a:pathLst>
                <a:path h="3468">
                  <a:moveTo>
                    <a:pt x="0" y="0"/>
                  </a:moveTo>
                  <a:lnTo>
                    <a:pt x="0" y="3468"/>
                  </a:lnTo>
                </a:path>
              </a:pathLst>
            </a:custGeom>
            <a:ln w="13550" cap="flat">
              <a:solidFill>
                <a:srgbClr val="32CD32">
                  <a:alpha val="100000"/>
                </a:srgbClr>
              </a:solidFill>
              <a:prstDash val="solid"/>
              <a:round/>
            </a:ln>
          </p:spPr>
          <p:txBody>
            <a:bodyPr/>
            <a:lstStyle/>
            <a:p>
              <a:endParaRPr/>
            </a:p>
          </p:txBody>
        </p:sp>
        <p:sp>
          <p:nvSpPr>
            <p:cNvPr id="151" name="pg149"/>
            <p:cNvSpPr/>
            <p:nvPr/>
          </p:nvSpPr>
          <p:spPr>
            <a:xfrm>
              <a:off x="4990485" y="4168213"/>
              <a:ext cx="136711" cy="3513"/>
            </a:xfrm>
            <a:custGeom>
              <a:avLst/>
              <a:gdLst/>
              <a:ahLst/>
              <a:cxnLst/>
              <a:rect l="0" t="0" r="0" b="0"/>
              <a:pathLst>
                <a:path w="136711" h="3513">
                  <a:moveTo>
                    <a:pt x="0" y="0"/>
                  </a:moveTo>
                  <a:lnTo>
                    <a:pt x="0" y="3513"/>
                  </a:lnTo>
                  <a:lnTo>
                    <a:pt x="136711" y="3513"/>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152" name="pl150"/>
            <p:cNvSpPr/>
            <p:nvPr/>
          </p:nvSpPr>
          <p:spPr>
            <a:xfrm>
              <a:off x="4990485" y="4169659"/>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153" name="pl151"/>
            <p:cNvSpPr/>
            <p:nvPr/>
          </p:nvSpPr>
          <p:spPr>
            <a:xfrm>
              <a:off x="5241124" y="4043216"/>
              <a:ext cx="0" cy="5381"/>
            </a:xfrm>
            <a:custGeom>
              <a:avLst/>
              <a:gdLst/>
              <a:ahLst/>
              <a:cxnLst/>
              <a:rect l="0" t="0" r="0" b="0"/>
              <a:pathLst>
                <a:path h="5381">
                  <a:moveTo>
                    <a:pt x="0" y="5381"/>
                  </a:moveTo>
                  <a:lnTo>
                    <a:pt x="0" y="0"/>
                  </a:lnTo>
                </a:path>
              </a:pathLst>
            </a:custGeom>
            <a:ln w="13550" cap="flat">
              <a:solidFill>
                <a:srgbClr val="32CD32">
                  <a:alpha val="100000"/>
                </a:srgbClr>
              </a:solidFill>
              <a:prstDash val="solid"/>
              <a:round/>
            </a:ln>
          </p:spPr>
          <p:txBody>
            <a:bodyPr/>
            <a:lstStyle/>
            <a:p>
              <a:endParaRPr/>
            </a:p>
          </p:txBody>
        </p:sp>
        <p:sp>
          <p:nvSpPr>
            <p:cNvPr id="154" name="pl152"/>
            <p:cNvSpPr/>
            <p:nvPr/>
          </p:nvSpPr>
          <p:spPr>
            <a:xfrm>
              <a:off x="5241124" y="4053378"/>
              <a:ext cx="0" cy="6149"/>
            </a:xfrm>
            <a:custGeom>
              <a:avLst/>
              <a:gdLst/>
              <a:ahLst/>
              <a:cxnLst/>
              <a:rect l="0" t="0" r="0" b="0"/>
              <a:pathLst>
                <a:path h="6149">
                  <a:moveTo>
                    <a:pt x="0" y="0"/>
                  </a:moveTo>
                  <a:lnTo>
                    <a:pt x="0" y="6149"/>
                  </a:lnTo>
                </a:path>
              </a:pathLst>
            </a:custGeom>
            <a:ln w="13550" cap="flat">
              <a:solidFill>
                <a:srgbClr val="32CD32">
                  <a:alpha val="100000"/>
                </a:srgbClr>
              </a:solidFill>
              <a:prstDash val="solid"/>
              <a:round/>
            </a:ln>
          </p:spPr>
          <p:txBody>
            <a:bodyPr/>
            <a:lstStyle/>
            <a:p>
              <a:endParaRPr/>
            </a:p>
          </p:txBody>
        </p:sp>
        <p:sp>
          <p:nvSpPr>
            <p:cNvPr id="155" name="pg153"/>
            <p:cNvSpPr/>
            <p:nvPr/>
          </p:nvSpPr>
          <p:spPr>
            <a:xfrm>
              <a:off x="5172768" y="4048598"/>
              <a:ext cx="136711" cy="4779"/>
            </a:xfrm>
            <a:custGeom>
              <a:avLst/>
              <a:gdLst/>
              <a:ahLst/>
              <a:cxnLst/>
              <a:rect l="0" t="0" r="0" b="0"/>
              <a:pathLst>
                <a:path w="136711" h="4779">
                  <a:moveTo>
                    <a:pt x="0" y="0"/>
                  </a:moveTo>
                  <a:lnTo>
                    <a:pt x="0" y="4779"/>
                  </a:lnTo>
                  <a:lnTo>
                    <a:pt x="136711" y="4779"/>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156" name="pl154"/>
            <p:cNvSpPr/>
            <p:nvPr/>
          </p:nvSpPr>
          <p:spPr>
            <a:xfrm>
              <a:off x="5172768" y="4050905"/>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157" name="pt155"/>
            <p:cNvSpPr/>
            <p:nvPr/>
          </p:nvSpPr>
          <p:spPr>
            <a:xfrm>
              <a:off x="5398581" y="3895821"/>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158" name="pl156"/>
            <p:cNvSpPr/>
            <p:nvPr/>
          </p:nvSpPr>
          <p:spPr>
            <a:xfrm>
              <a:off x="5423406" y="3929475"/>
              <a:ext cx="0" cy="3641"/>
            </a:xfrm>
            <a:custGeom>
              <a:avLst/>
              <a:gdLst/>
              <a:ahLst/>
              <a:cxnLst/>
              <a:rect l="0" t="0" r="0" b="0"/>
              <a:pathLst>
                <a:path h="3641">
                  <a:moveTo>
                    <a:pt x="0" y="3641"/>
                  </a:moveTo>
                  <a:lnTo>
                    <a:pt x="0" y="0"/>
                  </a:lnTo>
                </a:path>
              </a:pathLst>
            </a:custGeom>
            <a:ln w="13550" cap="flat">
              <a:solidFill>
                <a:srgbClr val="32CD32">
                  <a:alpha val="100000"/>
                </a:srgbClr>
              </a:solidFill>
              <a:prstDash val="solid"/>
              <a:round/>
            </a:ln>
          </p:spPr>
          <p:txBody>
            <a:bodyPr/>
            <a:lstStyle/>
            <a:p>
              <a:endParaRPr/>
            </a:p>
          </p:txBody>
        </p:sp>
        <p:sp>
          <p:nvSpPr>
            <p:cNvPr id="159" name="pl157"/>
            <p:cNvSpPr/>
            <p:nvPr/>
          </p:nvSpPr>
          <p:spPr>
            <a:xfrm>
              <a:off x="5423406" y="3936965"/>
              <a:ext cx="0" cy="5621"/>
            </a:xfrm>
            <a:custGeom>
              <a:avLst/>
              <a:gdLst/>
              <a:ahLst/>
              <a:cxnLst/>
              <a:rect l="0" t="0" r="0" b="0"/>
              <a:pathLst>
                <a:path h="5621">
                  <a:moveTo>
                    <a:pt x="0" y="0"/>
                  </a:moveTo>
                  <a:lnTo>
                    <a:pt x="0" y="5621"/>
                  </a:lnTo>
                </a:path>
              </a:pathLst>
            </a:custGeom>
            <a:ln w="13550" cap="flat">
              <a:solidFill>
                <a:srgbClr val="32CD32">
                  <a:alpha val="100000"/>
                </a:srgbClr>
              </a:solidFill>
              <a:prstDash val="solid"/>
              <a:round/>
            </a:ln>
          </p:spPr>
          <p:txBody>
            <a:bodyPr/>
            <a:lstStyle/>
            <a:p>
              <a:endParaRPr/>
            </a:p>
          </p:txBody>
        </p:sp>
        <p:sp>
          <p:nvSpPr>
            <p:cNvPr id="160" name="pg158"/>
            <p:cNvSpPr/>
            <p:nvPr/>
          </p:nvSpPr>
          <p:spPr>
            <a:xfrm>
              <a:off x="5355051" y="3933116"/>
              <a:ext cx="136711" cy="3848"/>
            </a:xfrm>
            <a:custGeom>
              <a:avLst/>
              <a:gdLst/>
              <a:ahLst/>
              <a:cxnLst/>
              <a:rect l="0" t="0" r="0" b="0"/>
              <a:pathLst>
                <a:path w="136711" h="3848">
                  <a:moveTo>
                    <a:pt x="0" y="0"/>
                  </a:moveTo>
                  <a:lnTo>
                    <a:pt x="0" y="3848"/>
                  </a:lnTo>
                  <a:lnTo>
                    <a:pt x="136711" y="3848"/>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161" name="pl159"/>
            <p:cNvSpPr/>
            <p:nvPr/>
          </p:nvSpPr>
          <p:spPr>
            <a:xfrm>
              <a:off x="5355051" y="3935312"/>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162" name="pl160"/>
            <p:cNvSpPr/>
            <p:nvPr/>
          </p:nvSpPr>
          <p:spPr>
            <a:xfrm>
              <a:off x="5605689" y="3804209"/>
              <a:ext cx="0" cy="13833"/>
            </a:xfrm>
            <a:custGeom>
              <a:avLst/>
              <a:gdLst/>
              <a:ahLst/>
              <a:cxnLst/>
              <a:rect l="0" t="0" r="0" b="0"/>
              <a:pathLst>
                <a:path h="13833">
                  <a:moveTo>
                    <a:pt x="0" y="13833"/>
                  </a:moveTo>
                  <a:lnTo>
                    <a:pt x="0" y="0"/>
                  </a:lnTo>
                </a:path>
              </a:pathLst>
            </a:custGeom>
            <a:ln w="13550" cap="flat">
              <a:solidFill>
                <a:srgbClr val="32CD32">
                  <a:alpha val="100000"/>
                </a:srgbClr>
              </a:solidFill>
              <a:prstDash val="solid"/>
              <a:round/>
            </a:ln>
          </p:spPr>
          <p:txBody>
            <a:bodyPr/>
            <a:lstStyle/>
            <a:p>
              <a:endParaRPr/>
            </a:p>
          </p:txBody>
        </p:sp>
        <p:sp>
          <p:nvSpPr>
            <p:cNvPr id="163" name="pl161"/>
            <p:cNvSpPr/>
            <p:nvPr/>
          </p:nvSpPr>
          <p:spPr>
            <a:xfrm>
              <a:off x="5605689" y="3829676"/>
              <a:ext cx="0" cy="3781"/>
            </a:xfrm>
            <a:custGeom>
              <a:avLst/>
              <a:gdLst/>
              <a:ahLst/>
              <a:cxnLst/>
              <a:rect l="0" t="0" r="0" b="0"/>
              <a:pathLst>
                <a:path h="3781">
                  <a:moveTo>
                    <a:pt x="0" y="0"/>
                  </a:moveTo>
                  <a:lnTo>
                    <a:pt x="0" y="3781"/>
                  </a:lnTo>
                </a:path>
              </a:pathLst>
            </a:custGeom>
            <a:ln w="13550" cap="flat">
              <a:solidFill>
                <a:srgbClr val="32CD32">
                  <a:alpha val="100000"/>
                </a:srgbClr>
              </a:solidFill>
              <a:prstDash val="solid"/>
              <a:round/>
            </a:ln>
          </p:spPr>
          <p:txBody>
            <a:bodyPr/>
            <a:lstStyle/>
            <a:p>
              <a:endParaRPr/>
            </a:p>
          </p:txBody>
        </p:sp>
        <p:sp>
          <p:nvSpPr>
            <p:cNvPr id="164" name="pg162"/>
            <p:cNvSpPr/>
            <p:nvPr/>
          </p:nvSpPr>
          <p:spPr>
            <a:xfrm>
              <a:off x="5537333" y="3818043"/>
              <a:ext cx="136711" cy="11632"/>
            </a:xfrm>
            <a:custGeom>
              <a:avLst/>
              <a:gdLst/>
              <a:ahLst/>
              <a:cxnLst/>
              <a:rect l="0" t="0" r="0" b="0"/>
              <a:pathLst>
                <a:path w="136711" h="11632">
                  <a:moveTo>
                    <a:pt x="0" y="0"/>
                  </a:moveTo>
                  <a:lnTo>
                    <a:pt x="0" y="11632"/>
                  </a:lnTo>
                  <a:lnTo>
                    <a:pt x="136711" y="11632"/>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165" name="pl163"/>
            <p:cNvSpPr/>
            <p:nvPr/>
          </p:nvSpPr>
          <p:spPr>
            <a:xfrm>
              <a:off x="5537333" y="3819682"/>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166" name="pl164"/>
            <p:cNvSpPr/>
            <p:nvPr/>
          </p:nvSpPr>
          <p:spPr>
            <a:xfrm>
              <a:off x="5787972" y="3679768"/>
              <a:ext cx="0" cy="11260"/>
            </a:xfrm>
            <a:custGeom>
              <a:avLst/>
              <a:gdLst/>
              <a:ahLst/>
              <a:cxnLst/>
              <a:rect l="0" t="0" r="0" b="0"/>
              <a:pathLst>
                <a:path h="11260">
                  <a:moveTo>
                    <a:pt x="0" y="11260"/>
                  </a:moveTo>
                  <a:lnTo>
                    <a:pt x="0" y="0"/>
                  </a:lnTo>
                </a:path>
              </a:pathLst>
            </a:custGeom>
            <a:ln w="13550" cap="flat">
              <a:solidFill>
                <a:srgbClr val="32CD32">
                  <a:alpha val="100000"/>
                </a:srgbClr>
              </a:solidFill>
              <a:prstDash val="solid"/>
              <a:round/>
            </a:ln>
          </p:spPr>
          <p:txBody>
            <a:bodyPr/>
            <a:lstStyle/>
            <a:p>
              <a:endParaRPr/>
            </a:p>
          </p:txBody>
        </p:sp>
        <p:sp>
          <p:nvSpPr>
            <p:cNvPr id="167" name="pl165"/>
            <p:cNvSpPr/>
            <p:nvPr/>
          </p:nvSpPr>
          <p:spPr>
            <a:xfrm>
              <a:off x="5787972" y="3705892"/>
              <a:ext cx="0" cy="8769"/>
            </a:xfrm>
            <a:custGeom>
              <a:avLst/>
              <a:gdLst/>
              <a:ahLst/>
              <a:cxnLst/>
              <a:rect l="0" t="0" r="0" b="0"/>
              <a:pathLst>
                <a:path h="8769">
                  <a:moveTo>
                    <a:pt x="0" y="0"/>
                  </a:moveTo>
                  <a:lnTo>
                    <a:pt x="0" y="8769"/>
                  </a:lnTo>
                </a:path>
              </a:pathLst>
            </a:custGeom>
            <a:ln w="13550" cap="flat">
              <a:solidFill>
                <a:srgbClr val="32CD32">
                  <a:alpha val="100000"/>
                </a:srgbClr>
              </a:solidFill>
              <a:prstDash val="solid"/>
              <a:round/>
            </a:ln>
          </p:spPr>
          <p:txBody>
            <a:bodyPr/>
            <a:lstStyle/>
            <a:p>
              <a:endParaRPr/>
            </a:p>
          </p:txBody>
        </p:sp>
        <p:sp>
          <p:nvSpPr>
            <p:cNvPr id="168" name="pg166"/>
            <p:cNvSpPr/>
            <p:nvPr/>
          </p:nvSpPr>
          <p:spPr>
            <a:xfrm>
              <a:off x="5719616" y="3691029"/>
              <a:ext cx="136711" cy="14862"/>
            </a:xfrm>
            <a:custGeom>
              <a:avLst/>
              <a:gdLst/>
              <a:ahLst/>
              <a:cxnLst/>
              <a:rect l="0" t="0" r="0" b="0"/>
              <a:pathLst>
                <a:path w="136711" h="14862">
                  <a:moveTo>
                    <a:pt x="0" y="0"/>
                  </a:moveTo>
                  <a:lnTo>
                    <a:pt x="0" y="14862"/>
                  </a:lnTo>
                  <a:lnTo>
                    <a:pt x="136711" y="14862"/>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169" name="pl167"/>
            <p:cNvSpPr/>
            <p:nvPr/>
          </p:nvSpPr>
          <p:spPr>
            <a:xfrm>
              <a:off x="5719616" y="3696555"/>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170" name="pt168"/>
            <p:cNvSpPr/>
            <p:nvPr/>
          </p:nvSpPr>
          <p:spPr>
            <a:xfrm>
              <a:off x="5945428" y="3552884"/>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171" name="pl169"/>
            <p:cNvSpPr/>
            <p:nvPr/>
          </p:nvSpPr>
          <p:spPr>
            <a:xfrm>
              <a:off x="5970254" y="3585425"/>
              <a:ext cx="0" cy="3134"/>
            </a:xfrm>
            <a:custGeom>
              <a:avLst/>
              <a:gdLst/>
              <a:ahLst/>
              <a:cxnLst/>
              <a:rect l="0" t="0" r="0" b="0"/>
              <a:pathLst>
                <a:path h="3134">
                  <a:moveTo>
                    <a:pt x="0" y="3134"/>
                  </a:moveTo>
                  <a:lnTo>
                    <a:pt x="0" y="0"/>
                  </a:lnTo>
                </a:path>
              </a:pathLst>
            </a:custGeom>
            <a:ln w="13550" cap="flat">
              <a:solidFill>
                <a:srgbClr val="32CD32">
                  <a:alpha val="100000"/>
                </a:srgbClr>
              </a:solidFill>
              <a:prstDash val="solid"/>
              <a:round/>
            </a:ln>
          </p:spPr>
          <p:txBody>
            <a:bodyPr/>
            <a:lstStyle/>
            <a:p>
              <a:endParaRPr/>
            </a:p>
          </p:txBody>
        </p:sp>
        <p:sp>
          <p:nvSpPr>
            <p:cNvPr id="172" name="pl170"/>
            <p:cNvSpPr/>
            <p:nvPr/>
          </p:nvSpPr>
          <p:spPr>
            <a:xfrm>
              <a:off x="5970254" y="3595234"/>
              <a:ext cx="0" cy="3848"/>
            </a:xfrm>
            <a:custGeom>
              <a:avLst/>
              <a:gdLst/>
              <a:ahLst/>
              <a:cxnLst/>
              <a:rect l="0" t="0" r="0" b="0"/>
              <a:pathLst>
                <a:path h="3848">
                  <a:moveTo>
                    <a:pt x="0" y="0"/>
                  </a:moveTo>
                  <a:lnTo>
                    <a:pt x="0" y="3848"/>
                  </a:lnTo>
                </a:path>
              </a:pathLst>
            </a:custGeom>
            <a:ln w="13550" cap="flat">
              <a:solidFill>
                <a:srgbClr val="32CD32">
                  <a:alpha val="100000"/>
                </a:srgbClr>
              </a:solidFill>
              <a:prstDash val="solid"/>
              <a:round/>
            </a:ln>
          </p:spPr>
          <p:txBody>
            <a:bodyPr/>
            <a:lstStyle/>
            <a:p>
              <a:endParaRPr/>
            </a:p>
          </p:txBody>
        </p:sp>
        <p:sp>
          <p:nvSpPr>
            <p:cNvPr id="173" name="pg171"/>
            <p:cNvSpPr/>
            <p:nvPr/>
          </p:nvSpPr>
          <p:spPr>
            <a:xfrm>
              <a:off x="5901898" y="3588560"/>
              <a:ext cx="136711" cy="6673"/>
            </a:xfrm>
            <a:custGeom>
              <a:avLst/>
              <a:gdLst/>
              <a:ahLst/>
              <a:cxnLst/>
              <a:rect l="0" t="0" r="0" b="0"/>
              <a:pathLst>
                <a:path w="136711" h="6673">
                  <a:moveTo>
                    <a:pt x="0" y="0"/>
                  </a:moveTo>
                  <a:lnTo>
                    <a:pt x="0" y="6673"/>
                  </a:lnTo>
                  <a:lnTo>
                    <a:pt x="136711" y="6673"/>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174" name="pl172"/>
            <p:cNvSpPr/>
            <p:nvPr/>
          </p:nvSpPr>
          <p:spPr>
            <a:xfrm>
              <a:off x="5901898" y="3590890"/>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175" name="pl173"/>
            <p:cNvSpPr/>
            <p:nvPr/>
          </p:nvSpPr>
          <p:spPr>
            <a:xfrm>
              <a:off x="6152537" y="3449204"/>
              <a:ext cx="0" cy="15627"/>
            </a:xfrm>
            <a:custGeom>
              <a:avLst/>
              <a:gdLst/>
              <a:ahLst/>
              <a:cxnLst/>
              <a:rect l="0" t="0" r="0" b="0"/>
              <a:pathLst>
                <a:path h="15627">
                  <a:moveTo>
                    <a:pt x="0" y="15627"/>
                  </a:moveTo>
                  <a:lnTo>
                    <a:pt x="0" y="0"/>
                  </a:lnTo>
                </a:path>
              </a:pathLst>
            </a:custGeom>
            <a:ln w="13550" cap="flat">
              <a:solidFill>
                <a:srgbClr val="32CD32">
                  <a:alpha val="100000"/>
                </a:srgbClr>
              </a:solidFill>
              <a:prstDash val="solid"/>
              <a:round/>
            </a:ln>
          </p:spPr>
          <p:txBody>
            <a:bodyPr/>
            <a:lstStyle/>
            <a:p>
              <a:endParaRPr/>
            </a:p>
          </p:txBody>
        </p:sp>
        <p:sp>
          <p:nvSpPr>
            <p:cNvPr id="176" name="pl174"/>
            <p:cNvSpPr/>
            <p:nvPr/>
          </p:nvSpPr>
          <p:spPr>
            <a:xfrm>
              <a:off x="6152537" y="3477397"/>
              <a:ext cx="0" cy="8964"/>
            </a:xfrm>
            <a:custGeom>
              <a:avLst/>
              <a:gdLst/>
              <a:ahLst/>
              <a:cxnLst/>
              <a:rect l="0" t="0" r="0" b="0"/>
              <a:pathLst>
                <a:path h="8964">
                  <a:moveTo>
                    <a:pt x="0" y="0"/>
                  </a:moveTo>
                  <a:lnTo>
                    <a:pt x="0" y="8964"/>
                  </a:lnTo>
                </a:path>
              </a:pathLst>
            </a:custGeom>
            <a:ln w="13550" cap="flat">
              <a:solidFill>
                <a:srgbClr val="32CD32">
                  <a:alpha val="100000"/>
                </a:srgbClr>
              </a:solidFill>
              <a:prstDash val="solid"/>
              <a:round/>
            </a:ln>
          </p:spPr>
          <p:txBody>
            <a:bodyPr/>
            <a:lstStyle/>
            <a:p>
              <a:endParaRPr/>
            </a:p>
          </p:txBody>
        </p:sp>
        <p:sp>
          <p:nvSpPr>
            <p:cNvPr id="177" name="pg175"/>
            <p:cNvSpPr/>
            <p:nvPr/>
          </p:nvSpPr>
          <p:spPr>
            <a:xfrm>
              <a:off x="6084181" y="3464832"/>
              <a:ext cx="136711" cy="12565"/>
            </a:xfrm>
            <a:custGeom>
              <a:avLst/>
              <a:gdLst/>
              <a:ahLst/>
              <a:cxnLst/>
              <a:rect l="0" t="0" r="0" b="0"/>
              <a:pathLst>
                <a:path w="136711" h="12565">
                  <a:moveTo>
                    <a:pt x="0" y="0"/>
                  </a:moveTo>
                  <a:lnTo>
                    <a:pt x="0" y="12565"/>
                  </a:lnTo>
                  <a:lnTo>
                    <a:pt x="136711" y="12565"/>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178" name="pl176"/>
            <p:cNvSpPr/>
            <p:nvPr/>
          </p:nvSpPr>
          <p:spPr>
            <a:xfrm>
              <a:off x="6084181" y="3469606"/>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179" name="pl177"/>
            <p:cNvSpPr/>
            <p:nvPr/>
          </p:nvSpPr>
          <p:spPr>
            <a:xfrm>
              <a:off x="6334819" y="3344245"/>
              <a:ext cx="0" cy="3560"/>
            </a:xfrm>
            <a:custGeom>
              <a:avLst/>
              <a:gdLst/>
              <a:ahLst/>
              <a:cxnLst/>
              <a:rect l="0" t="0" r="0" b="0"/>
              <a:pathLst>
                <a:path h="3560">
                  <a:moveTo>
                    <a:pt x="0" y="3560"/>
                  </a:moveTo>
                  <a:lnTo>
                    <a:pt x="0" y="0"/>
                  </a:lnTo>
                </a:path>
              </a:pathLst>
            </a:custGeom>
            <a:ln w="13550" cap="flat">
              <a:solidFill>
                <a:srgbClr val="32CD32">
                  <a:alpha val="100000"/>
                </a:srgbClr>
              </a:solidFill>
              <a:prstDash val="solid"/>
              <a:round/>
            </a:ln>
          </p:spPr>
          <p:txBody>
            <a:bodyPr/>
            <a:lstStyle/>
            <a:p>
              <a:endParaRPr/>
            </a:p>
          </p:txBody>
        </p:sp>
        <p:sp>
          <p:nvSpPr>
            <p:cNvPr id="180" name="pl178"/>
            <p:cNvSpPr/>
            <p:nvPr/>
          </p:nvSpPr>
          <p:spPr>
            <a:xfrm>
              <a:off x="6334819" y="3362598"/>
              <a:ext cx="0" cy="18546"/>
            </a:xfrm>
            <a:custGeom>
              <a:avLst/>
              <a:gdLst/>
              <a:ahLst/>
              <a:cxnLst/>
              <a:rect l="0" t="0" r="0" b="0"/>
              <a:pathLst>
                <a:path h="18546">
                  <a:moveTo>
                    <a:pt x="0" y="0"/>
                  </a:moveTo>
                  <a:lnTo>
                    <a:pt x="0" y="18546"/>
                  </a:lnTo>
                </a:path>
              </a:pathLst>
            </a:custGeom>
            <a:ln w="13550" cap="flat">
              <a:solidFill>
                <a:srgbClr val="32CD32">
                  <a:alpha val="100000"/>
                </a:srgbClr>
              </a:solidFill>
              <a:prstDash val="solid"/>
              <a:round/>
            </a:ln>
          </p:spPr>
          <p:txBody>
            <a:bodyPr/>
            <a:lstStyle/>
            <a:p>
              <a:endParaRPr/>
            </a:p>
          </p:txBody>
        </p:sp>
        <p:sp>
          <p:nvSpPr>
            <p:cNvPr id="181" name="pg179"/>
            <p:cNvSpPr/>
            <p:nvPr/>
          </p:nvSpPr>
          <p:spPr>
            <a:xfrm>
              <a:off x="6266463" y="3347805"/>
              <a:ext cx="136711" cy="14792"/>
            </a:xfrm>
            <a:custGeom>
              <a:avLst/>
              <a:gdLst/>
              <a:ahLst/>
              <a:cxnLst/>
              <a:rect l="0" t="0" r="0" b="0"/>
              <a:pathLst>
                <a:path w="136711" h="14792">
                  <a:moveTo>
                    <a:pt x="0" y="0"/>
                  </a:moveTo>
                  <a:lnTo>
                    <a:pt x="0" y="14792"/>
                  </a:lnTo>
                  <a:lnTo>
                    <a:pt x="136711" y="14792"/>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182" name="pl180"/>
            <p:cNvSpPr/>
            <p:nvPr/>
          </p:nvSpPr>
          <p:spPr>
            <a:xfrm>
              <a:off x="6266463" y="3352196"/>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183" name="pt181"/>
            <p:cNvSpPr/>
            <p:nvPr/>
          </p:nvSpPr>
          <p:spPr>
            <a:xfrm>
              <a:off x="6492276" y="3189608"/>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184" name="pl182"/>
            <p:cNvSpPr/>
            <p:nvPr/>
          </p:nvSpPr>
          <p:spPr>
            <a:xfrm>
              <a:off x="6517102" y="3221112"/>
              <a:ext cx="0" cy="18238"/>
            </a:xfrm>
            <a:custGeom>
              <a:avLst/>
              <a:gdLst/>
              <a:ahLst/>
              <a:cxnLst/>
              <a:rect l="0" t="0" r="0" b="0"/>
              <a:pathLst>
                <a:path h="18238">
                  <a:moveTo>
                    <a:pt x="0" y="18238"/>
                  </a:moveTo>
                  <a:lnTo>
                    <a:pt x="0" y="0"/>
                  </a:lnTo>
                </a:path>
              </a:pathLst>
            </a:custGeom>
            <a:ln w="13550" cap="flat">
              <a:solidFill>
                <a:srgbClr val="32CD32">
                  <a:alpha val="100000"/>
                </a:srgbClr>
              </a:solidFill>
              <a:prstDash val="solid"/>
              <a:round/>
            </a:ln>
          </p:spPr>
          <p:txBody>
            <a:bodyPr/>
            <a:lstStyle/>
            <a:p>
              <a:endParaRPr/>
            </a:p>
          </p:txBody>
        </p:sp>
        <p:sp>
          <p:nvSpPr>
            <p:cNvPr id="185" name="pl183"/>
            <p:cNvSpPr/>
            <p:nvPr/>
          </p:nvSpPr>
          <p:spPr>
            <a:xfrm>
              <a:off x="6517102" y="3255869"/>
              <a:ext cx="0" cy="20788"/>
            </a:xfrm>
            <a:custGeom>
              <a:avLst/>
              <a:gdLst/>
              <a:ahLst/>
              <a:cxnLst/>
              <a:rect l="0" t="0" r="0" b="0"/>
              <a:pathLst>
                <a:path h="20788">
                  <a:moveTo>
                    <a:pt x="0" y="0"/>
                  </a:moveTo>
                  <a:lnTo>
                    <a:pt x="0" y="20788"/>
                  </a:lnTo>
                </a:path>
              </a:pathLst>
            </a:custGeom>
            <a:ln w="13550" cap="flat">
              <a:solidFill>
                <a:srgbClr val="32CD32">
                  <a:alpha val="100000"/>
                </a:srgbClr>
              </a:solidFill>
              <a:prstDash val="solid"/>
              <a:round/>
            </a:ln>
          </p:spPr>
          <p:txBody>
            <a:bodyPr/>
            <a:lstStyle/>
            <a:p>
              <a:endParaRPr/>
            </a:p>
          </p:txBody>
        </p:sp>
        <p:sp>
          <p:nvSpPr>
            <p:cNvPr id="186" name="pg184"/>
            <p:cNvSpPr/>
            <p:nvPr/>
          </p:nvSpPr>
          <p:spPr>
            <a:xfrm>
              <a:off x="6448746" y="3239350"/>
              <a:ext cx="136711" cy="16518"/>
            </a:xfrm>
            <a:custGeom>
              <a:avLst/>
              <a:gdLst/>
              <a:ahLst/>
              <a:cxnLst/>
              <a:rect l="0" t="0" r="0" b="0"/>
              <a:pathLst>
                <a:path w="136711" h="16518">
                  <a:moveTo>
                    <a:pt x="0" y="0"/>
                  </a:moveTo>
                  <a:lnTo>
                    <a:pt x="0" y="16518"/>
                  </a:lnTo>
                  <a:lnTo>
                    <a:pt x="136711" y="16518"/>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187" name="pl185"/>
            <p:cNvSpPr/>
            <p:nvPr/>
          </p:nvSpPr>
          <p:spPr>
            <a:xfrm>
              <a:off x="6448746" y="3246142"/>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188" name="pl186"/>
            <p:cNvSpPr/>
            <p:nvPr/>
          </p:nvSpPr>
          <p:spPr>
            <a:xfrm>
              <a:off x="4694276" y="4428204"/>
              <a:ext cx="0" cy="1019"/>
            </a:xfrm>
            <a:custGeom>
              <a:avLst/>
              <a:gdLst/>
              <a:ahLst/>
              <a:cxnLst/>
              <a:rect l="0" t="0" r="0" b="0"/>
              <a:pathLst>
                <a:path h="1019">
                  <a:moveTo>
                    <a:pt x="0" y="1019"/>
                  </a:moveTo>
                  <a:lnTo>
                    <a:pt x="0" y="0"/>
                  </a:lnTo>
                </a:path>
              </a:pathLst>
            </a:custGeom>
            <a:ln w="13550" cap="flat">
              <a:solidFill>
                <a:srgbClr val="1E90FF">
                  <a:alpha val="100000"/>
                </a:srgbClr>
              </a:solidFill>
              <a:prstDash val="solid"/>
              <a:round/>
            </a:ln>
          </p:spPr>
          <p:txBody>
            <a:bodyPr/>
            <a:lstStyle/>
            <a:p>
              <a:endParaRPr/>
            </a:p>
          </p:txBody>
        </p:sp>
        <p:sp>
          <p:nvSpPr>
            <p:cNvPr id="189" name="pl187"/>
            <p:cNvSpPr/>
            <p:nvPr/>
          </p:nvSpPr>
          <p:spPr>
            <a:xfrm>
              <a:off x="4694276" y="4430890"/>
              <a:ext cx="0" cy="580"/>
            </a:xfrm>
            <a:custGeom>
              <a:avLst/>
              <a:gdLst/>
              <a:ahLst/>
              <a:cxnLst/>
              <a:rect l="0" t="0" r="0" b="0"/>
              <a:pathLst>
                <a:path h="580">
                  <a:moveTo>
                    <a:pt x="0" y="0"/>
                  </a:moveTo>
                  <a:lnTo>
                    <a:pt x="0" y="580"/>
                  </a:lnTo>
                </a:path>
              </a:pathLst>
            </a:custGeom>
            <a:ln w="13550" cap="flat">
              <a:solidFill>
                <a:srgbClr val="1E90FF">
                  <a:alpha val="100000"/>
                </a:srgbClr>
              </a:solidFill>
              <a:prstDash val="solid"/>
              <a:round/>
            </a:ln>
          </p:spPr>
          <p:txBody>
            <a:bodyPr/>
            <a:lstStyle/>
            <a:p>
              <a:endParaRPr/>
            </a:p>
          </p:txBody>
        </p:sp>
        <p:sp>
          <p:nvSpPr>
            <p:cNvPr id="190" name="pg188"/>
            <p:cNvSpPr/>
            <p:nvPr/>
          </p:nvSpPr>
          <p:spPr>
            <a:xfrm>
              <a:off x="4625920" y="4429223"/>
              <a:ext cx="136711" cy="1666"/>
            </a:xfrm>
            <a:custGeom>
              <a:avLst/>
              <a:gdLst/>
              <a:ahLst/>
              <a:cxnLst/>
              <a:rect l="0" t="0" r="0" b="0"/>
              <a:pathLst>
                <a:path w="136711" h="1666">
                  <a:moveTo>
                    <a:pt x="0" y="0"/>
                  </a:moveTo>
                  <a:lnTo>
                    <a:pt x="0" y="1666"/>
                  </a:lnTo>
                  <a:lnTo>
                    <a:pt x="136711" y="1666"/>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91" name="pl189"/>
            <p:cNvSpPr/>
            <p:nvPr/>
          </p:nvSpPr>
          <p:spPr>
            <a:xfrm>
              <a:off x="4625920" y="443004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92" name="pl190"/>
            <p:cNvSpPr/>
            <p:nvPr/>
          </p:nvSpPr>
          <p:spPr>
            <a:xfrm>
              <a:off x="4876559" y="4336715"/>
              <a:ext cx="0" cy="2076"/>
            </a:xfrm>
            <a:custGeom>
              <a:avLst/>
              <a:gdLst/>
              <a:ahLst/>
              <a:cxnLst/>
              <a:rect l="0" t="0" r="0" b="0"/>
              <a:pathLst>
                <a:path h="2076">
                  <a:moveTo>
                    <a:pt x="0" y="2076"/>
                  </a:moveTo>
                  <a:lnTo>
                    <a:pt x="0" y="0"/>
                  </a:lnTo>
                </a:path>
              </a:pathLst>
            </a:custGeom>
            <a:ln w="13550" cap="flat">
              <a:solidFill>
                <a:srgbClr val="1E90FF">
                  <a:alpha val="100000"/>
                </a:srgbClr>
              </a:solidFill>
              <a:prstDash val="solid"/>
              <a:round/>
            </a:ln>
          </p:spPr>
          <p:txBody>
            <a:bodyPr/>
            <a:lstStyle/>
            <a:p>
              <a:endParaRPr/>
            </a:p>
          </p:txBody>
        </p:sp>
        <p:sp>
          <p:nvSpPr>
            <p:cNvPr id="193" name="pl191"/>
            <p:cNvSpPr/>
            <p:nvPr/>
          </p:nvSpPr>
          <p:spPr>
            <a:xfrm>
              <a:off x="4876559" y="4340466"/>
              <a:ext cx="0" cy="1694"/>
            </a:xfrm>
            <a:custGeom>
              <a:avLst/>
              <a:gdLst/>
              <a:ahLst/>
              <a:cxnLst/>
              <a:rect l="0" t="0" r="0" b="0"/>
              <a:pathLst>
                <a:path h="1694">
                  <a:moveTo>
                    <a:pt x="0" y="0"/>
                  </a:moveTo>
                  <a:lnTo>
                    <a:pt x="0" y="1694"/>
                  </a:lnTo>
                </a:path>
              </a:pathLst>
            </a:custGeom>
            <a:ln w="13550" cap="flat">
              <a:solidFill>
                <a:srgbClr val="1E90FF">
                  <a:alpha val="100000"/>
                </a:srgbClr>
              </a:solidFill>
              <a:prstDash val="solid"/>
              <a:round/>
            </a:ln>
          </p:spPr>
          <p:txBody>
            <a:bodyPr/>
            <a:lstStyle/>
            <a:p>
              <a:endParaRPr/>
            </a:p>
          </p:txBody>
        </p:sp>
        <p:sp>
          <p:nvSpPr>
            <p:cNvPr id="194" name="pg192"/>
            <p:cNvSpPr/>
            <p:nvPr/>
          </p:nvSpPr>
          <p:spPr>
            <a:xfrm>
              <a:off x="4808203" y="4338792"/>
              <a:ext cx="136711" cy="1674"/>
            </a:xfrm>
            <a:custGeom>
              <a:avLst/>
              <a:gdLst/>
              <a:ahLst/>
              <a:cxnLst/>
              <a:rect l="0" t="0" r="0" b="0"/>
              <a:pathLst>
                <a:path w="136711" h="1674">
                  <a:moveTo>
                    <a:pt x="0" y="0"/>
                  </a:moveTo>
                  <a:lnTo>
                    <a:pt x="0" y="1674"/>
                  </a:lnTo>
                  <a:lnTo>
                    <a:pt x="136711" y="1674"/>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195" name="pl193"/>
            <p:cNvSpPr/>
            <p:nvPr/>
          </p:nvSpPr>
          <p:spPr>
            <a:xfrm>
              <a:off x="4808203" y="4339841"/>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196" name="pt194"/>
            <p:cNvSpPr/>
            <p:nvPr/>
          </p:nvSpPr>
          <p:spPr>
            <a:xfrm>
              <a:off x="5034015" y="4221761"/>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97" name="pt195"/>
            <p:cNvSpPr/>
            <p:nvPr/>
          </p:nvSpPr>
          <p:spPr>
            <a:xfrm>
              <a:off x="5034015" y="4222126"/>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198" name="pl196"/>
            <p:cNvSpPr/>
            <p:nvPr/>
          </p:nvSpPr>
          <p:spPr>
            <a:xfrm>
              <a:off x="5058841" y="4251217"/>
              <a:ext cx="0" cy="161"/>
            </a:xfrm>
            <a:custGeom>
              <a:avLst/>
              <a:gdLst/>
              <a:ahLst/>
              <a:cxnLst/>
              <a:rect l="0" t="0" r="0" b="0"/>
              <a:pathLst>
                <a:path h="161">
                  <a:moveTo>
                    <a:pt x="0" y="161"/>
                  </a:moveTo>
                  <a:lnTo>
                    <a:pt x="0" y="0"/>
                  </a:lnTo>
                </a:path>
              </a:pathLst>
            </a:custGeom>
            <a:ln w="13550" cap="flat">
              <a:solidFill>
                <a:srgbClr val="1E90FF">
                  <a:alpha val="100000"/>
                </a:srgbClr>
              </a:solidFill>
              <a:prstDash val="solid"/>
              <a:round/>
            </a:ln>
          </p:spPr>
          <p:txBody>
            <a:bodyPr/>
            <a:lstStyle/>
            <a:p>
              <a:endParaRPr/>
            </a:p>
          </p:txBody>
        </p:sp>
        <p:sp>
          <p:nvSpPr>
            <p:cNvPr id="199" name="pl197"/>
            <p:cNvSpPr/>
            <p:nvPr/>
          </p:nvSpPr>
          <p:spPr>
            <a:xfrm>
              <a:off x="5058841" y="4253940"/>
              <a:ext cx="0" cy="885"/>
            </a:xfrm>
            <a:custGeom>
              <a:avLst/>
              <a:gdLst/>
              <a:ahLst/>
              <a:cxnLst/>
              <a:rect l="0" t="0" r="0" b="0"/>
              <a:pathLst>
                <a:path h="885">
                  <a:moveTo>
                    <a:pt x="0" y="0"/>
                  </a:moveTo>
                  <a:lnTo>
                    <a:pt x="0" y="885"/>
                  </a:lnTo>
                </a:path>
              </a:pathLst>
            </a:custGeom>
            <a:ln w="13550" cap="flat">
              <a:solidFill>
                <a:srgbClr val="1E90FF">
                  <a:alpha val="100000"/>
                </a:srgbClr>
              </a:solidFill>
              <a:prstDash val="solid"/>
              <a:round/>
            </a:ln>
          </p:spPr>
          <p:txBody>
            <a:bodyPr/>
            <a:lstStyle/>
            <a:p>
              <a:endParaRPr/>
            </a:p>
          </p:txBody>
        </p:sp>
        <p:sp>
          <p:nvSpPr>
            <p:cNvPr id="200" name="pg198"/>
            <p:cNvSpPr/>
            <p:nvPr/>
          </p:nvSpPr>
          <p:spPr>
            <a:xfrm>
              <a:off x="4990485" y="4251379"/>
              <a:ext cx="136711" cy="2561"/>
            </a:xfrm>
            <a:custGeom>
              <a:avLst/>
              <a:gdLst/>
              <a:ahLst/>
              <a:cxnLst/>
              <a:rect l="0" t="0" r="0" b="0"/>
              <a:pathLst>
                <a:path w="136711" h="2561">
                  <a:moveTo>
                    <a:pt x="0" y="0"/>
                  </a:moveTo>
                  <a:lnTo>
                    <a:pt x="0" y="2561"/>
                  </a:lnTo>
                  <a:lnTo>
                    <a:pt x="136711" y="2561"/>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01" name="pl199"/>
            <p:cNvSpPr/>
            <p:nvPr/>
          </p:nvSpPr>
          <p:spPr>
            <a:xfrm>
              <a:off x="4990485" y="4252670"/>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02" name="pl200"/>
            <p:cNvSpPr/>
            <p:nvPr/>
          </p:nvSpPr>
          <p:spPr>
            <a:xfrm>
              <a:off x="5241124" y="4155478"/>
              <a:ext cx="0" cy="4529"/>
            </a:xfrm>
            <a:custGeom>
              <a:avLst/>
              <a:gdLst/>
              <a:ahLst/>
              <a:cxnLst/>
              <a:rect l="0" t="0" r="0" b="0"/>
              <a:pathLst>
                <a:path h="4529">
                  <a:moveTo>
                    <a:pt x="0" y="4529"/>
                  </a:moveTo>
                  <a:lnTo>
                    <a:pt x="0" y="0"/>
                  </a:lnTo>
                </a:path>
              </a:pathLst>
            </a:custGeom>
            <a:ln w="13550" cap="flat">
              <a:solidFill>
                <a:srgbClr val="1E90FF">
                  <a:alpha val="100000"/>
                </a:srgbClr>
              </a:solidFill>
              <a:prstDash val="solid"/>
              <a:round/>
            </a:ln>
          </p:spPr>
          <p:txBody>
            <a:bodyPr/>
            <a:lstStyle/>
            <a:p>
              <a:endParaRPr/>
            </a:p>
          </p:txBody>
        </p:sp>
        <p:sp>
          <p:nvSpPr>
            <p:cNvPr id="203" name="pl201"/>
            <p:cNvSpPr/>
            <p:nvPr/>
          </p:nvSpPr>
          <p:spPr>
            <a:xfrm>
              <a:off x="5241124" y="4165899"/>
              <a:ext cx="0" cy="2360"/>
            </a:xfrm>
            <a:custGeom>
              <a:avLst/>
              <a:gdLst/>
              <a:ahLst/>
              <a:cxnLst/>
              <a:rect l="0" t="0" r="0" b="0"/>
              <a:pathLst>
                <a:path h="2360">
                  <a:moveTo>
                    <a:pt x="0" y="0"/>
                  </a:moveTo>
                  <a:lnTo>
                    <a:pt x="0" y="2360"/>
                  </a:lnTo>
                </a:path>
              </a:pathLst>
            </a:custGeom>
            <a:ln w="13550" cap="flat">
              <a:solidFill>
                <a:srgbClr val="1E90FF">
                  <a:alpha val="100000"/>
                </a:srgbClr>
              </a:solidFill>
              <a:prstDash val="solid"/>
              <a:round/>
            </a:ln>
          </p:spPr>
          <p:txBody>
            <a:bodyPr/>
            <a:lstStyle/>
            <a:p>
              <a:endParaRPr/>
            </a:p>
          </p:txBody>
        </p:sp>
        <p:sp>
          <p:nvSpPr>
            <p:cNvPr id="204" name="pg202"/>
            <p:cNvSpPr/>
            <p:nvPr/>
          </p:nvSpPr>
          <p:spPr>
            <a:xfrm>
              <a:off x="5172768" y="4160007"/>
              <a:ext cx="136711" cy="5891"/>
            </a:xfrm>
            <a:custGeom>
              <a:avLst/>
              <a:gdLst/>
              <a:ahLst/>
              <a:cxnLst/>
              <a:rect l="0" t="0" r="0" b="0"/>
              <a:pathLst>
                <a:path w="136711" h="5891">
                  <a:moveTo>
                    <a:pt x="0" y="0"/>
                  </a:moveTo>
                  <a:lnTo>
                    <a:pt x="0" y="5891"/>
                  </a:lnTo>
                  <a:lnTo>
                    <a:pt x="136711" y="5891"/>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05" name="pl203"/>
            <p:cNvSpPr/>
            <p:nvPr/>
          </p:nvSpPr>
          <p:spPr>
            <a:xfrm>
              <a:off x="5172768" y="4162691"/>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06" name="pl204"/>
            <p:cNvSpPr/>
            <p:nvPr/>
          </p:nvSpPr>
          <p:spPr>
            <a:xfrm>
              <a:off x="5423406" y="4072119"/>
              <a:ext cx="0" cy="3084"/>
            </a:xfrm>
            <a:custGeom>
              <a:avLst/>
              <a:gdLst/>
              <a:ahLst/>
              <a:cxnLst/>
              <a:rect l="0" t="0" r="0" b="0"/>
              <a:pathLst>
                <a:path h="3084">
                  <a:moveTo>
                    <a:pt x="0" y="3084"/>
                  </a:moveTo>
                  <a:lnTo>
                    <a:pt x="0" y="0"/>
                  </a:lnTo>
                </a:path>
              </a:pathLst>
            </a:custGeom>
            <a:ln w="13550" cap="flat">
              <a:solidFill>
                <a:srgbClr val="1E90FF">
                  <a:alpha val="100000"/>
                </a:srgbClr>
              </a:solidFill>
              <a:prstDash val="solid"/>
              <a:round/>
            </a:ln>
          </p:spPr>
          <p:txBody>
            <a:bodyPr/>
            <a:lstStyle/>
            <a:p>
              <a:endParaRPr/>
            </a:p>
          </p:txBody>
        </p:sp>
        <p:sp>
          <p:nvSpPr>
            <p:cNvPr id="207" name="pl205"/>
            <p:cNvSpPr/>
            <p:nvPr/>
          </p:nvSpPr>
          <p:spPr>
            <a:xfrm>
              <a:off x="5423406" y="4083424"/>
              <a:ext cx="0" cy="3169"/>
            </a:xfrm>
            <a:custGeom>
              <a:avLst/>
              <a:gdLst/>
              <a:ahLst/>
              <a:cxnLst/>
              <a:rect l="0" t="0" r="0" b="0"/>
              <a:pathLst>
                <a:path h="3169">
                  <a:moveTo>
                    <a:pt x="0" y="0"/>
                  </a:moveTo>
                  <a:lnTo>
                    <a:pt x="0" y="3169"/>
                  </a:lnTo>
                </a:path>
              </a:pathLst>
            </a:custGeom>
            <a:ln w="13550" cap="flat">
              <a:solidFill>
                <a:srgbClr val="1E90FF">
                  <a:alpha val="100000"/>
                </a:srgbClr>
              </a:solidFill>
              <a:prstDash val="solid"/>
              <a:round/>
            </a:ln>
          </p:spPr>
          <p:txBody>
            <a:bodyPr/>
            <a:lstStyle/>
            <a:p>
              <a:endParaRPr/>
            </a:p>
          </p:txBody>
        </p:sp>
        <p:sp>
          <p:nvSpPr>
            <p:cNvPr id="208" name="pg206"/>
            <p:cNvSpPr/>
            <p:nvPr/>
          </p:nvSpPr>
          <p:spPr>
            <a:xfrm>
              <a:off x="5355051" y="4075204"/>
              <a:ext cx="136711" cy="8220"/>
            </a:xfrm>
            <a:custGeom>
              <a:avLst/>
              <a:gdLst/>
              <a:ahLst/>
              <a:cxnLst/>
              <a:rect l="0" t="0" r="0" b="0"/>
              <a:pathLst>
                <a:path w="136711" h="8220">
                  <a:moveTo>
                    <a:pt x="0" y="0"/>
                  </a:moveTo>
                  <a:lnTo>
                    <a:pt x="0" y="8220"/>
                  </a:lnTo>
                  <a:lnTo>
                    <a:pt x="136711" y="8220"/>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09" name="pl207"/>
            <p:cNvSpPr/>
            <p:nvPr/>
          </p:nvSpPr>
          <p:spPr>
            <a:xfrm>
              <a:off x="5355051" y="407801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10" name="pl208"/>
            <p:cNvSpPr/>
            <p:nvPr/>
          </p:nvSpPr>
          <p:spPr>
            <a:xfrm>
              <a:off x="5605689" y="3983046"/>
              <a:ext cx="0" cy="3989"/>
            </a:xfrm>
            <a:custGeom>
              <a:avLst/>
              <a:gdLst/>
              <a:ahLst/>
              <a:cxnLst/>
              <a:rect l="0" t="0" r="0" b="0"/>
              <a:pathLst>
                <a:path h="3989">
                  <a:moveTo>
                    <a:pt x="0" y="3989"/>
                  </a:moveTo>
                  <a:lnTo>
                    <a:pt x="0" y="0"/>
                  </a:lnTo>
                </a:path>
              </a:pathLst>
            </a:custGeom>
            <a:ln w="13550" cap="flat">
              <a:solidFill>
                <a:srgbClr val="1E90FF">
                  <a:alpha val="100000"/>
                </a:srgbClr>
              </a:solidFill>
              <a:prstDash val="solid"/>
              <a:round/>
            </a:ln>
          </p:spPr>
          <p:txBody>
            <a:bodyPr/>
            <a:lstStyle/>
            <a:p>
              <a:endParaRPr/>
            </a:p>
          </p:txBody>
        </p:sp>
        <p:sp>
          <p:nvSpPr>
            <p:cNvPr id="211" name="pl209"/>
            <p:cNvSpPr/>
            <p:nvPr/>
          </p:nvSpPr>
          <p:spPr>
            <a:xfrm>
              <a:off x="5605689" y="3995815"/>
              <a:ext cx="0" cy="9745"/>
            </a:xfrm>
            <a:custGeom>
              <a:avLst/>
              <a:gdLst/>
              <a:ahLst/>
              <a:cxnLst/>
              <a:rect l="0" t="0" r="0" b="0"/>
              <a:pathLst>
                <a:path h="9745">
                  <a:moveTo>
                    <a:pt x="0" y="0"/>
                  </a:moveTo>
                  <a:lnTo>
                    <a:pt x="0" y="9745"/>
                  </a:lnTo>
                </a:path>
              </a:pathLst>
            </a:custGeom>
            <a:ln w="13550" cap="flat">
              <a:solidFill>
                <a:srgbClr val="1E90FF">
                  <a:alpha val="100000"/>
                </a:srgbClr>
              </a:solidFill>
              <a:prstDash val="solid"/>
              <a:round/>
            </a:ln>
          </p:spPr>
          <p:txBody>
            <a:bodyPr/>
            <a:lstStyle/>
            <a:p>
              <a:endParaRPr/>
            </a:p>
          </p:txBody>
        </p:sp>
        <p:sp>
          <p:nvSpPr>
            <p:cNvPr id="212" name="pg210"/>
            <p:cNvSpPr/>
            <p:nvPr/>
          </p:nvSpPr>
          <p:spPr>
            <a:xfrm>
              <a:off x="5537333" y="3987035"/>
              <a:ext cx="136711" cy="8779"/>
            </a:xfrm>
            <a:custGeom>
              <a:avLst/>
              <a:gdLst/>
              <a:ahLst/>
              <a:cxnLst/>
              <a:rect l="0" t="0" r="0" b="0"/>
              <a:pathLst>
                <a:path w="136711" h="8779">
                  <a:moveTo>
                    <a:pt x="0" y="0"/>
                  </a:moveTo>
                  <a:lnTo>
                    <a:pt x="0" y="8779"/>
                  </a:lnTo>
                  <a:lnTo>
                    <a:pt x="136711" y="8779"/>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13" name="pl211"/>
            <p:cNvSpPr/>
            <p:nvPr/>
          </p:nvSpPr>
          <p:spPr>
            <a:xfrm>
              <a:off x="5537333" y="399149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14" name="pl212"/>
            <p:cNvSpPr/>
            <p:nvPr/>
          </p:nvSpPr>
          <p:spPr>
            <a:xfrm>
              <a:off x="5787972" y="3897264"/>
              <a:ext cx="0" cy="4509"/>
            </a:xfrm>
            <a:custGeom>
              <a:avLst/>
              <a:gdLst/>
              <a:ahLst/>
              <a:cxnLst/>
              <a:rect l="0" t="0" r="0" b="0"/>
              <a:pathLst>
                <a:path h="4509">
                  <a:moveTo>
                    <a:pt x="0" y="4509"/>
                  </a:moveTo>
                  <a:lnTo>
                    <a:pt x="0" y="0"/>
                  </a:lnTo>
                </a:path>
              </a:pathLst>
            </a:custGeom>
            <a:ln w="13550" cap="flat">
              <a:solidFill>
                <a:srgbClr val="1E90FF">
                  <a:alpha val="100000"/>
                </a:srgbClr>
              </a:solidFill>
              <a:prstDash val="solid"/>
              <a:round/>
            </a:ln>
          </p:spPr>
          <p:txBody>
            <a:bodyPr/>
            <a:lstStyle/>
            <a:p>
              <a:endParaRPr/>
            </a:p>
          </p:txBody>
        </p:sp>
        <p:sp>
          <p:nvSpPr>
            <p:cNvPr id="215" name="pl213"/>
            <p:cNvSpPr/>
            <p:nvPr/>
          </p:nvSpPr>
          <p:spPr>
            <a:xfrm>
              <a:off x="5787972" y="3909123"/>
              <a:ext cx="0" cy="6461"/>
            </a:xfrm>
            <a:custGeom>
              <a:avLst/>
              <a:gdLst/>
              <a:ahLst/>
              <a:cxnLst/>
              <a:rect l="0" t="0" r="0" b="0"/>
              <a:pathLst>
                <a:path h="6461">
                  <a:moveTo>
                    <a:pt x="0" y="0"/>
                  </a:moveTo>
                  <a:lnTo>
                    <a:pt x="0" y="6461"/>
                  </a:lnTo>
                </a:path>
              </a:pathLst>
            </a:custGeom>
            <a:ln w="13550" cap="flat">
              <a:solidFill>
                <a:srgbClr val="1E90FF">
                  <a:alpha val="100000"/>
                </a:srgbClr>
              </a:solidFill>
              <a:prstDash val="solid"/>
              <a:round/>
            </a:ln>
          </p:spPr>
          <p:txBody>
            <a:bodyPr/>
            <a:lstStyle/>
            <a:p>
              <a:endParaRPr/>
            </a:p>
          </p:txBody>
        </p:sp>
        <p:sp>
          <p:nvSpPr>
            <p:cNvPr id="216" name="pg214"/>
            <p:cNvSpPr/>
            <p:nvPr/>
          </p:nvSpPr>
          <p:spPr>
            <a:xfrm>
              <a:off x="5719616" y="3901774"/>
              <a:ext cx="136711" cy="7348"/>
            </a:xfrm>
            <a:custGeom>
              <a:avLst/>
              <a:gdLst/>
              <a:ahLst/>
              <a:cxnLst/>
              <a:rect l="0" t="0" r="0" b="0"/>
              <a:pathLst>
                <a:path w="136711" h="7348">
                  <a:moveTo>
                    <a:pt x="0" y="0"/>
                  </a:moveTo>
                  <a:lnTo>
                    <a:pt x="0" y="7348"/>
                  </a:lnTo>
                  <a:lnTo>
                    <a:pt x="136711" y="734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17" name="pl215"/>
            <p:cNvSpPr/>
            <p:nvPr/>
          </p:nvSpPr>
          <p:spPr>
            <a:xfrm>
              <a:off x="5719616" y="390579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18" name="pl216"/>
            <p:cNvSpPr/>
            <p:nvPr/>
          </p:nvSpPr>
          <p:spPr>
            <a:xfrm>
              <a:off x="5970254" y="3811272"/>
              <a:ext cx="0" cy="3682"/>
            </a:xfrm>
            <a:custGeom>
              <a:avLst/>
              <a:gdLst/>
              <a:ahLst/>
              <a:cxnLst/>
              <a:rect l="0" t="0" r="0" b="0"/>
              <a:pathLst>
                <a:path h="3682">
                  <a:moveTo>
                    <a:pt x="0" y="3682"/>
                  </a:moveTo>
                  <a:lnTo>
                    <a:pt x="0" y="0"/>
                  </a:lnTo>
                </a:path>
              </a:pathLst>
            </a:custGeom>
            <a:ln w="13550" cap="flat">
              <a:solidFill>
                <a:srgbClr val="1E90FF">
                  <a:alpha val="100000"/>
                </a:srgbClr>
              </a:solidFill>
              <a:prstDash val="solid"/>
              <a:round/>
            </a:ln>
          </p:spPr>
          <p:txBody>
            <a:bodyPr/>
            <a:lstStyle/>
            <a:p>
              <a:endParaRPr/>
            </a:p>
          </p:txBody>
        </p:sp>
        <p:sp>
          <p:nvSpPr>
            <p:cNvPr id="219" name="pl217"/>
            <p:cNvSpPr/>
            <p:nvPr/>
          </p:nvSpPr>
          <p:spPr>
            <a:xfrm>
              <a:off x="5970254" y="3823575"/>
              <a:ext cx="0" cy="9517"/>
            </a:xfrm>
            <a:custGeom>
              <a:avLst/>
              <a:gdLst/>
              <a:ahLst/>
              <a:cxnLst/>
              <a:rect l="0" t="0" r="0" b="0"/>
              <a:pathLst>
                <a:path h="9517">
                  <a:moveTo>
                    <a:pt x="0" y="0"/>
                  </a:moveTo>
                  <a:lnTo>
                    <a:pt x="0" y="9517"/>
                  </a:lnTo>
                </a:path>
              </a:pathLst>
            </a:custGeom>
            <a:ln w="13550" cap="flat">
              <a:solidFill>
                <a:srgbClr val="1E90FF">
                  <a:alpha val="100000"/>
                </a:srgbClr>
              </a:solidFill>
              <a:prstDash val="solid"/>
              <a:round/>
            </a:ln>
          </p:spPr>
          <p:txBody>
            <a:bodyPr/>
            <a:lstStyle/>
            <a:p>
              <a:endParaRPr/>
            </a:p>
          </p:txBody>
        </p:sp>
        <p:sp>
          <p:nvSpPr>
            <p:cNvPr id="220" name="pg218"/>
            <p:cNvSpPr/>
            <p:nvPr/>
          </p:nvSpPr>
          <p:spPr>
            <a:xfrm>
              <a:off x="5901898" y="3814955"/>
              <a:ext cx="136711" cy="8620"/>
            </a:xfrm>
            <a:custGeom>
              <a:avLst/>
              <a:gdLst/>
              <a:ahLst/>
              <a:cxnLst/>
              <a:rect l="0" t="0" r="0" b="0"/>
              <a:pathLst>
                <a:path w="136711" h="8620">
                  <a:moveTo>
                    <a:pt x="0" y="0"/>
                  </a:moveTo>
                  <a:lnTo>
                    <a:pt x="0" y="8620"/>
                  </a:lnTo>
                  <a:lnTo>
                    <a:pt x="136711" y="8620"/>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21" name="pl219"/>
            <p:cNvSpPr/>
            <p:nvPr/>
          </p:nvSpPr>
          <p:spPr>
            <a:xfrm>
              <a:off x="5901898" y="3816903"/>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22" name="pl220"/>
            <p:cNvSpPr/>
            <p:nvPr/>
          </p:nvSpPr>
          <p:spPr>
            <a:xfrm>
              <a:off x="6152537" y="3713448"/>
              <a:ext cx="0" cy="14616"/>
            </a:xfrm>
            <a:custGeom>
              <a:avLst/>
              <a:gdLst/>
              <a:ahLst/>
              <a:cxnLst/>
              <a:rect l="0" t="0" r="0" b="0"/>
              <a:pathLst>
                <a:path h="14616">
                  <a:moveTo>
                    <a:pt x="0" y="14616"/>
                  </a:moveTo>
                  <a:lnTo>
                    <a:pt x="0" y="0"/>
                  </a:lnTo>
                </a:path>
              </a:pathLst>
            </a:custGeom>
            <a:ln w="13550" cap="flat">
              <a:solidFill>
                <a:srgbClr val="1E90FF">
                  <a:alpha val="100000"/>
                </a:srgbClr>
              </a:solidFill>
              <a:prstDash val="solid"/>
              <a:round/>
            </a:ln>
          </p:spPr>
          <p:txBody>
            <a:bodyPr/>
            <a:lstStyle/>
            <a:p>
              <a:endParaRPr/>
            </a:p>
          </p:txBody>
        </p:sp>
        <p:sp>
          <p:nvSpPr>
            <p:cNvPr id="223" name="pl221"/>
            <p:cNvSpPr/>
            <p:nvPr/>
          </p:nvSpPr>
          <p:spPr>
            <a:xfrm>
              <a:off x="6152537" y="3739578"/>
              <a:ext cx="0" cy="8987"/>
            </a:xfrm>
            <a:custGeom>
              <a:avLst/>
              <a:gdLst/>
              <a:ahLst/>
              <a:cxnLst/>
              <a:rect l="0" t="0" r="0" b="0"/>
              <a:pathLst>
                <a:path h="8987">
                  <a:moveTo>
                    <a:pt x="0" y="0"/>
                  </a:moveTo>
                  <a:lnTo>
                    <a:pt x="0" y="8987"/>
                  </a:lnTo>
                </a:path>
              </a:pathLst>
            </a:custGeom>
            <a:ln w="13550" cap="flat">
              <a:solidFill>
                <a:srgbClr val="1E90FF">
                  <a:alpha val="100000"/>
                </a:srgbClr>
              </a:solidFill>
              <a:prstDash val="solid"/>
              <a:round/>
            </a:ln>
          </p:spPr>
          <p:txBody>
            <a:bodyPr/>
            <a:lstStyle/>
            <a:p>
              <a:endParaRPr/>
            </a:p>
          </p:txBody>
        </p:sp>
        <p:sp>
          <p:nvSpPr>
            <p:cNvPr id="224" name="pg222"/>
            <p:cNvSpPr/>
            <p:nvPr/>
          </p:nvSpPr>
          <p:spPr>
            <a:xfrm>
              <a:off x="6084181" y="3728064"/>
              <a:ext cx="136711" cy="11513"/>
            </a:xfrm>
            <a:custGeom>
              <a:avLst/>
              <a:gdLst/>
              <a:ahLst/>
              <a:cxnLst/>
              <a:rect l="0" t="0" r="0" b="0"/>
              <a:pathLst>
                <a:path w="136711" h="11513">
                  <a:moveTo>
                    <a:pt x="0" y="0"/>
                  </a:moveTo>
                  <a:lnTo>
                    <a:pt x="0" y="11513"/>
                  </a:lnTo>
                  <a:lnTo>
                    <a:pt x="136711" y="11513"/>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25" name="pl223"/>
            <p:cNvSpPr/>
            <p:nvPr/>
          </p:nvSpPr>
          <p:spPr>
            <a:xfrm>
              <a:off x="6084181" y="373683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26" name="pl224"/>
            <p:cNvSpPr/>
            <p:nvPr/>
          </p:nvSpPr>
          <p:spPr>
            <a:xfrm>
              <a:off x="6334819" y="3632078"/>
              <a:ext cx="0" cy="13012"/>
            </a:xfrm>
            <a:custGeom>
              <a:avLst/>
              <a:gdLst/>
              <a:ahLst/>
              <a:cxnLst/>
              <a:rect l="0" t="0" r="0" b="0"/>
              <a:pathLst>
                <a:path h="13012">
                  <a:moveTo>
                    <a:pt x="0" y="13012"/>
                  </a:moveTo>
                  <a:lnTo>
                    <a:pt x="0" y="0"/>
                  </a:lnTo>
                </a:path>
              </a:pathLst>
            </a:custGeom>
            <a:ln w="13550" cap="flat">
              <a:solidFill>
                <a:srgbClr val="1E90FF">
                  <a:alpha val="100000"/>
                </a:srgbClr>
              </a:solidFill>
              <a:prstDash val="solid"/>
              <a:round/>
            </a:ln>
          </p:spPr>
          <p:txBody>
            <a:bodyPr/>
            <a:lstStyle/>
            <a:p>
              <a:endParaRPr/>
            </a:p>
          </p:txBody>
        </p:sp>
        <p:sp>
          <p:nvSpPr>
            <p:cNvPr id="227" name="pl225"/>
            <p:cNvSpPr/>
            <p:nvPr/>
          </p:nvSpPr>
          <p:spPr>
            <a:xfrm>
              <a:off x="6334819" y="3654877"/>
              <a:ext cx="0" cy="11268"/>
            </a:xfrm>
            <a:custGeom>
              <a:avLst/>
              <a:gdLst/>
              <a:ahLst/>
              <a:cxnLst/>
              <a:rect l="0" t="0" r="0" b="0"/>
              <a:pathLst>
                <a:path h="11268">
                  <a:moveTo>
                    <a:pt x="0" y="0"/>
                  </a:moveTo>
                  <a:lnTo>
                    <a:pt x="0" y="11268"/>
                  </a:lnTo>
                </a:path>
              </a:pathLst>
            </a:custGeom>
            <a:ln w="13550" cap="flat">
              <a:solidFill>
                <a:srgbClr val="1E90FF">
                  <a:alpha val="100000"/>
                </a:srgbClr>
              </a:solidFill>
              <a:prstDash val="solid"/>
              <a:round/>
            </a:ln>
          </p:spPr>
          <p:txBody>
            <a:bodyPr/>
            <a:lstStyle/>
            <a:p>
              <a:endParaRPr/>
            </a:p>
          </p:txBody>
        </p:sp>
        <p:sp>
          <p:nvSpPr>
            <p:cNvPr id="228" name="pg226"/>
            <p:cNvSpPr/>
            <p:nvPr/>
          </p:nvSpPr>
          <p:spPr>
            <a:xfrm>
              <a:off x="6266463" y="3645091"/>
              <a:ext cx="136711" cy="9786"/>
            </a:xfrm>
            <a:custGeom>
              <a:avLst/>
              <a:gdLst/>
              <a:ahLst/>
              <a:cxnLst/>
              <a:rect l="0" t="0" r="0" b="0"/>
              <a:pathLst>
                <a:path w="136711" h="9786">
                  <a:moveTo>
                    <a:pt x="0" y="0"/>
                  </a:moveTo>
                  <a:lnTo>
                    <a:pt x="0" y="9786"/>
                  </a:lnTo>
                  <a:lnTo>
                    <a:pt x="136711" y="9786"/>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29" name="pl227"/>
            <p:cNvSpPr/>
            <p:nvPr/>
          </p:nvSpPr>
          <p:spPr>
            <a:xfrm>
              <a:off x="6266463" y="3647855"/>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30" name="pl228"/>
            <p:cNvSpPr/>
            <p:nvPr/>
          </p:nvSpPr>
          <p:spPr>
            <a:xfrm>
              <a:off x="6517102" y="3544830"/>
              <a:ext cx="0" cy="5592"/>
            </a:xfrm>
            <a:custGeom>
              <a:avLst/>
              <a:gdLst/>
              <a:ahLst/>
              <a:cxnLst/>
              <a:rect l="0" t="0" r="0" b="0"/>
              <a:pathLst>
                <a:path h="5592">
                  <a:moveTo>
                    <a:pt x="0" y="5592"/>
                  </a:moveTo>
                  <a:lnTo>
                    <a:pt x="0" y="0"/>
                  </a:lnTo>
                </a:path>
              </a:pathLst>
            </a:custGeom>
            <a:ln w="13550" cap="flat">
              <a:solidFill>
                <a:srgbClr val="1E90FF">
                  <a:alpha val="100000"/>
                </a:srgbClr>
              </a:solidFill>
              <a:prstDash val="solid"/>
              <a:round/>
            </a:ln>
          </p:spPr>
          <p:txBody>
            <a:bodyPr/>
            <a:lstStyle/>
            <a:p>
              <a:endParaRPr/>
            </a:p>
          </p:txBody>
        </p:sp>
        <p:sp>
          <p:nvSpPr>
            <p:cNvPr id="231" name="pl229"/>
            <p:cNvSpPr/>
            <p:nvPr/>
          </p:nvSpPr>
          <p:spPr>
            <a:xfrm>
              <a:off x="6517102" y="3565286"/>
              <a:ext cx="0" cy="13975"/>
            </a:xfrm>
            <a:custGeom>
              <a:avLst/>
              <a:gdLst/>
              <a:ahLst/>
              <a:cxnLst/>
              <a:rect l="0" t="0" r="0" b="0"/>
              <a:pathLst>
                <a:path h="13975">
                  <a:moveTo>
                    <a:pt x="0" y="0"/>
                  </a:moveTo>
                  <a:lnTo>
                    <a:pt x="0" y="13975"/>
                  </a:lnTo>
                </a:path>
              </a:pathLst>
            </a:custGeom>
            <a:ln w="13550" cap="flat">
              <a:solidFill>
                <a:srgbClr val="1E90FF">
                  <a:alpha val="100000"/>
                </a:srgbClr>
              </a:solidFill>
              <a:prstDash val="solid"/>
              <a:round/>
            </a:ln>
          </p:spPr>
          <p:txBody>
            <a:bodyPr/>
            <a:lstStyle/>
            <a:p>
              <a:endParaRPr/>
            </a:p>
          </p:txBody>
        </p:sp>
        <p:sp>
          <p:nvSpPr>
            <p:cNvPr id="232" name="pg230"/>
            <p:cNvSpPr/>
            <p:nvPr/>
          </p:nvSpPr>
          <p:spPr>
            <a:xfrm>
              <a:off x="6448746" y="3550423"/>
              <a:ext cx="136711" cy="14862"/>
            </a:xfrm>
            <a:custGeom>
              <a:avLst/>
              <a:gdLst/>
              <a:ahLst/>
              <a:cxnLst/>
              <a:rect l="0" t="0" r="0" b="0"/>
              <a:pathLst>
                <a:path w="136711" h="14862">
                  <a:moveTo>
                    <a:pt x="0" y="0"/>
                  </a:moveTo>
                  <a:lnTo>
                    <a:pt x="0" y="14862"/>
                  </a:lnTo>
                  <a:lnTo>
                    <a:pt x="136711" y="14862"/>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233" name="pl231"/>
            <p:cNvSpPr/>
            <p:nvPr/>
          </p:nvSpPr>
          <p:spPr>
            <a:xfrm>
              <a:off x="6448746" y="3559906"/>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234" name="rc232"/>
            <p:cNvSpPr/>
            <p:nvPr/>
          </p:nvSpPr>
          <p:spPr>
            <a:xfrm>
              <a:off x="6753024" y="3118022"/>
              <a:ext cx="2155491" cy="1375992"/>
            </a:xfrm>
            <a:prstGeom prst="rect">
              <a:avLst/>
            </a:prstGeom>
            <a:solidFill>
              <a:srgbClr val="EBEBEB">
                <a:alpha val="100000"/>
              </a:srgbClr>
            </a:solidFill>
          </p:spPr>
          <p:txBody>
            <a:bodyPr/>
            <a:lstStyle/>
            <a:p>
              <a:endParaRPr/>
            </a:p>
          </p:txBody>
        </p:sp>
        <p:sp>
          <p:nvSpPr>
            <p:cNvPr id="235" name="pl233"/>
            <p:cNvSpPr/>
            <p:nvPr/>
          </p:nvSpPr>
          <p:spPr>
            <a:xfrm>
              <a:off x="6753024" y="439917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236" name="pl234"/>
            <p:cNvSpPr/>
            <p:nvPr/>
          </p:nvSpPr>
          <p:spPr>
            <a:xfrm>
              <a:off x="6753024" y="4110907"/>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237" name="pl235"/>
            <p:cNvSpPr/>
            <p:nvPr/>
          </p:nvSpPr>
          <p:spPr>
            <a:xfrm>
              <a:off x="6753024" y="382264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238" name="pl236"/>
            <p:cNvSpPr/>
            <p:nvPr/>
          </p:nvSpPr>
          <p:spPr>
            <a:xfrm>
              <a:off x="6753024" y="3534377"/>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239" name="pl237"/>
            <p:cNvSpPr/>
            <p:nvPr/>
          </p:nvSpPr>
          <p:spPr>
            <a:xfrm>
              <a:off x="6753024" y="3246112"/>
              <a:ext cx="2155491" cy="0"/>
            </a:xfrm>
            <a:custGeom>
              <a:avLst/>
              <a:gdLst/>
              <a:ahLst/>
              <a:cxnLst/>
              <a:rect l="0" t="0" r="0" b="0"/>
              <a:pathLst>
                <a:path w="2155491">
                  <a:moveTo>
                    <a:pt x="0" y="0"/>
                  </a:moveTo>
                  <a:lnTo>
                    <a:pt x="2155491" y="0"/>
                  </a:lnTo>
                  <a:lnTo>
                    <a:pt x="2155491" y="0"/>
                  </a:lnTo>
                </a:path>
              </a:pathLst>
            </a:custGeom>
            <a:ln w="6775" cap="flat">
              <a:solidFill>
                <a:srgbClr val="FFFFFF">
                  <a:alpha val="100000"/>
                </a:srgbClr>
              </a:solidFill>
              <a:prstDash val="solid"/>
              <a:round/>
            </a:ln>
          </p:spPr>
          <p:txBody>
            <a:bodyPr/>
            <a:lstStyle/>
            <a:p>
              <a:endParaRPr/>
            </a:p>
          </p:txBody>
        </p:sp>
        <p:sp>
          <p:nvSpPr>
            <p:cNvPr id="240" name="pl238"/>
            <p:cNvSpPr/>
            <p:nvPr/>
          </p:nvSpPr>
          <p:spPr>
            <a:xfrm>
              <a:off x="6919357"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241" name="pl239"/>
            <p:cNvSpPr/>
            <p:nvPr/>
          </p:nvSpPr>
          <p:spPr>
            <a:xfrm>
              <a:off x="737506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242" name="pl240"/>
            <p:cNvSpPr/>
            <p:nvPr/>
          </p:nvSpPr>
          <p:spPr>
            <a:xfrm>
              <a:off x="7830770"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243" name="pl241"/>
            <p:cNvSpPr/>
            <p:nvPr/>
          </p:nvSpPr>
          <p:spPr>
            <a:xfrm>
              <a:off x="8286476"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244" name="pl242"/>
            <p:cNvSpPr/>
            <p:nvPr/>
          </p:nvSpPr>
          <p:spPr>
            <a:xfrm>
              <a:off x="8742183" y="3118022"/>
              <a:ext cx="0" cy="1375992"/>
            </a:xfrm>
            <a:custGeom>
              <a:avLst/>
              <a:gdLst/>
              <a:ahLst/>
              <a:cxnLst/>
              <a:rect l="0" t="0" r="0" b="0"/>
              <a:pathLst>
                <a:path h="1375992">
                  <a:moveTo>
                    <a:pt x="0" y="1375992"/>
                  </a:moveTo>
                  <a:lnTo>
                    <a:pt x="0" y="0"/>
                  </a:lnTo>
                  <a:lnTo>
                    <a:pt x="0" y="0"/>
                  </a:lnTo>
                </a:path>
              </a:pathLst>
            </a:custGeom>
            <a:ln w="6775" cap="flat">
              <a:solidFill>
                <a:srgbClr val="FFFFFF">
                  <a:alpha val="100000"/>
                </a:srgbClr>
              </a:solidFill>
              <a:prstDash val="solid"/>
              <a:round/>
            </a:ln>
          </p:spPr>
          <p:txBody>
            <a:bodyPr/>
            <a:lstStyle/>
            <a:p>
              <a:endParaRPr/>
            </a:p>
          </p:txBody>
        </p:sp>
        <p:sp>
          <p:nvSpPr>
            <p:cNvPr id="245" name="pl243"/>
            <p:cNvSpPr/>
            <p:nvPr/>
          </p:nvSpPr>
          <p:spPr>
            <a:xfrm>
              <a:off x="6753024" y="425504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46" name="pl244"/>
            <p:cNvSpPr/>
            <p:nvPr/>
          </p:nvSpPr>
          <p:spPr>
            <a:xfrm>
              <a:off x="6753024" y="3966775"/>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47" name="pl245"/>
            <p:cNvSpPr/>
            <p:nvPr/>
          </p:nvSpPr>
          <p:spPr>
            <a:xfrm>
              <a:off x="6753024" y="3678510"/>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48" name="pl246"/>
            <p:cNvSpPr/>
            <p:nvPr/>
          </p:nvSpPr>
          <p:spPr>
            <a:xfrm>
              <a:off x="6753024" y="3390245"/>
              <a:ext cx="2155491" cy="0"/>
            </a:xfrm>
            <a:custGeom>
              <a:avLst/>
              <a:gdLst/>
              <a:ahLst/>
              <a:cxnLst/>
              <a:rect l="0" t="0" r="0" b="0"/>
              <a:pathLst>
                <a:path w="2155491">
                  <a:moveTo>
                    <a:pt x="0" y="0"/>
                  </a:moveTo>
                  <a:lnTo>
                    <a:pt x="2155491" y="0"/>
                  </a:lnTo>
                  <a:lnTo>
                    <a:pt x="2155491" y="0"/>
                  </a:lnTo>
                </a:path>
              </a:pathLst>
            </a:custGeom>
            <a:ln w="13550" cap="flat">
              <a:solidFill>
                <a:srgbClr val="FFFFFF">
                  <a:alpha val="100000"/>
                </a:srgbClr>
              </a:solidFill>
              <a:prstDash val="solid"/>
              <a:round/>
            </a:ln>
          </p:spPr>
          <p:txBody>
            <a:bodyPr/>
            <a:lstStyle/>
            <a:p>
              <a:endParaRPr/>
            </a:p>
          </p:txBody>
        </p:sp>
        <p:sp>
          <p:nvSpPr>
            <p:cNvPr id="249" name="pl247"/>
            <p:cNvSpPr/>
            <p:nvPr/>
          </p:nvSpPr>
          <p:spPr>
            <a:xfrm>
              <a:off x="7147210"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50" name="pl248"/>
            <p:cNvSpPr/>
            <p:nvPr/>
          </p:nvSpPr>
          <p:spPr>
            <a:xfrm>
              <a:off x="7602916"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51" name="pl249"/>
            <p:cNvSpPr/>
            <p:nvPr/>
          </p:nvSpPr>
          <p:spPr>
            <a:xfrm>
              <a:off x="8058623"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52" name="pl250"/>
            <p:cNvSpPr/>
            <p:nvPr/>
          </p:nvSpPr>
          <p:spPr>
            <a:xfrm>
              <a:off x="8514329" y="3118022"/>
              <a:ext cx="0" cy="1375992"/>
            </a:xfrm>
            <a:custGeom>
              <a:avLst/>
              <a:gdLst/>
              <a:ahLst/>
              <a:cxnLst/>
              <a:rect l="0" t="0" r="0" b="0"/>
              <a:pathLst>
                <a:path h="1375992">
                  <a:moveTo>
                    <a:pt x="0" y="1375992"/>
                  </a:moveTo>
                  <a:lnTo>
                    <a:pt x="0" y="0"/>
                  </a:lnTo>
                  <a:lnTo>
                    <a:pt x="0" y="0"/>
                  </a:lnTo>
                </a:path>
              </a:pathLst>
            </a:custGeom>
            <a:ln w="13550" cap="flat">
              <a:solidFill>
                <a:srgbClr val="FFFFFF">
                  <a:alpha val="100000"/>
                </a:srgbClr>
              </a:solidFill>
              <a:prstDash val="solid"/>
              <a:round/>
            </a:ln>
          </p:spPr>
          <p:txBody>
            <a:bodyPr/>
            <a:lstStyle/>
            <a:p>
              <a:endParaRPr/>
            </a:p>
          </p:txBody>
        </p:sp>
        <p:sp>
          <p:nvSpPr>
            <p:cNvPr id="253" name="pt251"/>
            <p:cNvSpPr/>
            <p:nvPr/>
          </p:nvSpPr>
          <p:spPr>
            <a:xfrm>
              <a:off x="6894531" y="4183328"/>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254" name="pl252"/>
            <p:cNvSpPr/>
            <p:nvPr/>
          </p:nvSpPr>
          <p:spPr>
            <a:xfrm>
              <a:off x="6919357" y="4205672"/>
              <a:ext cx="0" cy="237"/>
            </a:xfrm>
            <a:custGeom>
              <a:avLst/>
              <a:gdLst/>
              <a:ahLst/>
              <a:cxnLst/>
              <a:rect l="0" t="0" r="0" b="0"/>
              <a:pathLst>
                <a:path h="237">
                  <a:moveTo>
                    <a:pt x="0" y="237"/>
                  </a:moveTo>
                  <a:lnTo>
                    <a:pt x="0" y="0"/>
                  </a:lnTo>
                </a:path>
              </a:pathLst>
            </a:custGeom>
            <a:ln w="13550" cap="flat">
              <a:solidFill>
                <a:srgbClr val="32CD32">
                  <a:alpha val="100000"/>
                </a:srgbClr>
              </a:solidFill>
              <a:prstDash val="solid"/>
              <a:round/>
            </a:ln>
          </p:spPr>
          <p:txBody>
            <a:bodyPr/>
            <a:lstStyle/>
            <a:p>
              <a:endParaRPr/>
            </a:p>
          </p:txBody>
        </p:sp>
        <p:sp>
          <p:nvSpPr>
            <p:cNvPr id="255" name="pl253"/>
            <p:cNvSpPr/>
            <p:nvPr/>
          </p:nvSpPr>
          <p:spPr>
            <a:xfrm>
              <a:off x="6919357" y="4206720"/>
              <a:ext cx="0" cy="8"/>
            </a:xfrm>
            <a:custGeom>
              <a:avLst/>
              <a:gdLst/>
              <a:ahLst/>
              <a:cxnLst/>
              <a:rect l="0" t="0" r="0" b="0"/>
              <a:pathLst>
                <a:path h="8">
                  <a:moveTo>
                    <a:pt x="0" y="0"/>
                  </a:moveTo>
                  <a:lnTo>
                    <a:pt x="0" y="8"/>
                  </a:lnTo>
                </a:path>
              </a:pathLst>
            </a:custGeom>
            <a:ln w="13550" cap="flat">
              <a:solidFill>
                <a:srgbClr val="32CD32">
                  <a:alpha val="100000"/>
                </a:srgbClr>
              </a:solidFill>
              <a:prstDash val="solid"/>
              <a:round/>
            </a:ln>
          </p:spPr>
          <p:txBody>
            <a:bodyPr/>
            <a:lstStyle/>
            <a:p>
              <a:endParaRPr/>
            </a:p>
          </p:txBody>
        </p:sp>
        <p:sp>
          <p:nvSpPr>
            <p:cNvPr id="256" name="pg254"/>
            <p:cNvSpPr/>
            <p:nvPr/>
          </p:nvSpPr>
          <p:spPr>
            <a:xfrm>
              <a:off x="6851001" y="4205910"/>
              <a:ext cx="136711" cy="810"/>
            </a:xfrm>
            <a:custGeom>
              <a:avLst/>
              <a:gdLst/>
              <a:ahLst/>
              <a:cxnLst/>
              <a:rect l="0" t="0" r="0" b="0"/>
              <a:pathLst>
                <a:path w="136711" h="810">
                  <a:moveTo>
                    <a:pt x="0" y="0"/>
                  </a:moveTo>
                  <a:lnTo>
                    <a:pt x="0" y="810"/>
                  </a:lnTo>
                  <a:lnTo>
                    <a:pt x="136711" y="810"/>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257" name="pl255"/>
            <p:cNvSpPr/>
            <p:nvPr/>
          </p:nvSpPr>
          <p:spPr>
            <a:xfrm>
              <a:off x="6851001" y="4206382"/>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258" name="pt256"/>
            <p:cNvSpPr/>
            <p:nvPr/>
          </p:nvSpPr>
          <p:spPr>
            <a:xfrm>
              <a:off x="7076813" y="4083165"/>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259" name="pt257"/>
            <p:cNvSpPr/>
            <p:nvPr/>
          </p:nvSpPr>
          <p:spPr>
            <a:xfrm>
              <a:off x="7076813" y="4080170"/>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260" name="pl258"/>
            <p:cNvSpPr/>
            <p:nvPr/>
          </p:nvSpPr>
          <p:spPr>
            <a:xfrm>
              <a:off x="7101639" y="4105913"/>
              <a:ext cx="0" cy="298"/>
            </a:xfrm>
            <a:custGeom>
              <a:avLst/>
              <a:gdLst/>
              <a:ahLst/>
              <a:cxnLst/>
              <a:rect l="0" t="0" r="0" b="0"/>
              <a:pathLst>
                <a:path h="298">
                  <a:moveTo>
                    <a:pt x="0" y="298"/>
                  </a:moveTo>
                  <a:lnTo>
                    <a:pt x="0" y="0"/>
                  </a:lnTo>
                </a:path>
              </a:pathLst>
            </a:custGeom>
            <a:ln w="13550" cap="flat">
              <a:solidFill>
                <a:srgbClr val="32CD32">
                  <a:alpha val="100000"/>
                </a:srgbClr>
              </a:solidFill>
              <a:prstDash val="solid"/>
              <a:round/>
            </a:ln>
          </p:spPr>
          <p:txBody>
            <a:bodyPr/>
            <a:lstStyle/>
            <a:p>
              <a:endParaRPr/>
            </a:p>
          </p:txBody>
        </p:sp>
        <p:sp>
          <p:nvSpPr>
            <p:cNvPr id="261" name="pl259"/>
            <p:cNvSpPr/>
            <p:nvPr/>
          </p:nvSpPr>
          <p:spPr>
            <a:xfrm>
              <a:off x="7101639" y="4106517"/>
              <a:ext cx="0" cy="322"/>
            </a:xfrm>
            <a:custGeom>
              <a:avLst/>
              <a:gdLst/>
              <a:ahLst/>
              <a:cxnLst/>
              <a:rect l="0" t="0" r="0" b="0"/>
              <a:pathLst>
                <a:path h="322">
                  <a:moveTo>
                    <a:pt x="0" y="0"/>
                  </a:moveTo>
                  <a:lnTo>
                    <a:pt x="0" y="322"/>
                  </a:lnTo>
                </a:path>
              </a:pathLst>
            </a:custGeom>
            <a:ln w="13550" cap="flat">
              <a:solidFill>
                <a:srgbClr val="32CD32">
                  <a:alpha val="100000"/>
                </a:srgbClr>
              </a:solidFill>
              <a:prstDash val="solid"/>
              <a:round/>
            </a:ln>
          </p:spPr>
          <p:txBody>
            <a:bodyPr/>
            <a:lstStyle/>
            <a:p>
              <a:endParaRPr/>
            </a:p>
          </p:txBody>
        </p:sp>
        <p:sp>
          <p:nvSpPr>
            <p:cNvPr id="262" name="pg260"/>
            <p:cNvSpPr/>
            <p:nvPr/>
          </p:nvSpPr>
          <p:spPr>
            <a:xfrm>
              <a:off x="7033283" y="4106212"/>
              <a:ext cx="136711" cy="304"/>
            </a:xfrm>
            <a:custGeom>
              <a:avLst/>
              <a:gdLst/>
              <a:ahLst/>
              <a:cxnLst/>
              <a:rect l="0" t="0" r="0" b="0"/>
              <a:pathLst>
                <a:path w="136711" h="304">
                  <a:moveTo>
                    <a:pt x="0" y="0"/>
                  </a:moveTo>
                  <a:lnTo>
                    <a:pt x="0" y="304"/>
                  </a:lnTo>
                  <a:lnTo>
                    <a:pt x="136711" y="304"/>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263" name="pl261"/>
            <p:cNvSpPr/>
            <p:nvPr/>
          </p:nvSpPr>
          <p:spPr>
            <a:xfrm>
              <a:off x="7033283" y="4106477"/>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264" name="pt262"/>
            <p:cNvSpPr/>
            <p:nvPr/>
          </p:nvSpPr>
          <p:spPr>
            <a:xfrm>
              <a:off x="7259096" y="4018656"/>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265" name="pl263"/>
            <p:cNvSpPr/>
            <p:nvPr/>
          </p:nvSpPr>
          <p:spPr>
            <a:xfrm>
              <a:off x="7283922" y="4044143"/>
              <a:ext cx="0" cy="76"/>
            </a:xfrm>
            <a:custGeom>
              <a:avLst/>
              <a:gdLst/>
              <a:ahLst/>
              <a:cxnLst/>
              <a:rect l="0" t="0" r="0" b="0"/>
              <a:pathLst>
                <a:path h="76">
                  <a:moveTo>
                    <a:pt x="0" y="76"/>
                  </a:moveTo>
                  <a:lnTo>
                    <a:pt x="0" y="0"/>
                  </a:lnTo>
                </a:path>
              </a:pathLst>
            </a:custGeom>
            <a:ln w="13550" cap="flat">
              <a:solidFill>
                <a:srgbClr val="32CD32">
                  <a:alpha val="100000"/>
                </a:srgbClr>
              </a:solidFill>
              <a:prstDash val="solid"/>
              <a:round/>
            </a:ln>
          </p:spPr>
          <p:txBody>
            <a:bodyPr/>
            <a:lstStyle/>
            <a:p>
              <a:endParaRPr/>
            </a:p>
          </p:txBody>
        </p:sp>
        <p:sp>
          <p:nvSpPr>
            <p:cNvPr id="266" name="pl264"/>
            <p:cNvSpPr/>
            <p:nvPr/>
          </p:nvSpPr>
          <p:spPr>
            <a:xfrm>
              <a:off x="7283922" y="4044710"/>
              <a:ext cx="0" cy="488"/>
            </a:xfrm>
            <a:custGeom>
              <a:avLst/>
              <a:gdLst/>
              <a:ahLst/>
              <a:cxnLst/>
              <a:rect l="0" t="0" r="0" b="0"/>
              <a:pathLst>
                <a:path h="488">
                  <a:moveTo>
                    <a:pt x="0" y="0"/>
                  </a:moveTo>
                  <a:lnTo>
                    <a:pt x="0" y="488"/>
                  </a:lnTo>
                </a:path>
              </a:pathLst>
            </a:custGeom>
            <a:ln w="13550" cap="flat">
              <a:solidFill>
                <a:srgbClr val="32CD32">
                  <a:alpha val="100000"/>
                </a:srgbClr>
              </a:solidFill>
              <a:prstDash val="solid"/>
              <a:round/>
            </a:ln>
          </p:spPr>
          <p:txBody>
            <a:bodyPr/>
            <a:lstStyle/>
            <a:p>
              <a:endParaRPr/>
            </a:p>
          </p:txBody>
        </p:sp>
        <p:sp>
          <p:nvSpPr>
            <p:cNvPr id="267" name="pg265"/>
            <p:cNvSpPr/>
            <p:nvPr/>
          </p:nvSpPr>
          <p:spPr>
            <a:xfrm>
              <a:off x="7215566" y="4044220"/>
              <a:ext cx="136711" cy="490"/>
            </a:xfrm>
            <a:custGeom>
              <a:avLst/>
              <a:gdLst/>
              <a:ahLst/>
              <a:cxnLst/>
              <a:rect l="0" t="0" r="0" b="0"/>
              <a:pathLst>
                <a:path w="136711" h="490">
                  <a:moveTo>
                    <a:pt x="0" y="0"/>
                  </a:moveTo>
                  <a:lnTo>
                    <a:pt x="0" y="490"/>
                  </a:lnTo>
                  <a:lnTo>
                    <a:pt x="136711" y="490"/>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268" name="pl266"/>
            <p:cNvSpPr/>
            <p:nvPr/>
          </p:nvSpPr>
          <p:spPr>
            <a:xfrm>
              <a:off x="7215566" y="4044479"/>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269" name="pt267"/>
            <p:cNvSpPr/>
            <p:nvPr/>
          </p:nvSpPr>
          <p:spPr>
            <a:xfrm>
              <a:off x="7441379" y="3971826"/>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270" name="pl268"/>
            <p:cNvSpPr/>
            <p:nvPr/>
          </p:nvSpPr>
          <p:spPr>
            <a:xfrm>
              <a:off x="7466204" y="3993241"/>
              <a:ext cx="0" cy="380"/>
            </a:xfrm>
            <a:custGeom>
              <a:avLst/>
              <a:gdLst/>
              <a:ahLst/>
              <a:cxnLst/>
              <a:rect l="0" t="0" r="0" b="0"/>
              <a:pathLst>
                <a:path h="380">
                  <a:moveTo>
                    <a:pt x="0" y="380"/>
                  </a:moveTo>
                  <a:lnTo>
                    <a:pt x="0" y="0"/>
                  </a:lnTo>
                </a:path>
              </a:pathLst>
            </a:custGeom>
            <a:ln w="13550" cap="flat">
              <a:solidFill>
                <a:srgbClr val="32CD32">
                  <a:alpha val="100000"/>
                </a:srgbClr>
              </a:solidFill>
              <a:prstDash val="solid"/>
              <a:round/>
            </a:ln>
          </p:spPr>
          <p:txBody>
            <a:bodyPr/>
            <a:lstStyle/>
            <a:p>
              <a:endParaRPr/>
            </a:p>
          </p:txBody>
        </p:sp>
        <p:sp>
          <p:nvSpPr>
            <p:cNvPr id="271" name="pl269"/>
            <p:cNvSpPr/>
            <p:nvPr/>
          </p:nvSpPr>
          <p:spPr>
            <a:xfrm>
              <a:off x="7466204" y="3994830"/>
              <a:ext cx="0" cy="1599"/>
            </a:xfrm>
            <a:custGeom>
              <a:avLst/>
              <a:gdLst/>
              <a:ahLst/>
              <a:cxnLst/>
              <a:rect l="0" t="0" r="0" b="0"/>
              <a:pathLst>
                <a:path h="1599">
                  <a:moveTo>
                    <a:pt x="0" y="0"/>
                  </a:moveTo>
                  <a:lnTo>
                    <a:pt x="0" y="1599"/>
                  </a:lnTo>
                </a:path>
              </a:pathLst>
            </a:custGeom>
            <a:ln w="13550" cap="flat">
              <a:solidFill>
                <a:srgbClr val="32CD32">
                  <a:alpha val="100000"/>
                </a:srgbClr>
              </a:solidFill>
              <a:prstDash val="solid"/>
              <a:round/>
            </a:ln>
          </p:spPr>
          <p:txBody>
            <a:bodyPr/>
            <a:lstStyle/>
            <a:p>
              <a:endParaRPr/>
            </a:p>
          </p:txBody>
        </p:sp>
        <p:sp>
          <p:nvSpPr>
            <p:cNvPr id="272" name="pg270"/>
            <p:cNvSpPr/>
            <p:nvPr/>
          </p:nvSpPr>
          <p:spPr>
            <a:xfrm>
              <a:off x="7397849" y="3993622"/>
              <a:ext cx="136711" cy="1208"/>
            </a:xfrm>
            <a:custGeom>
              <a:avLst/>
              <a:gdLst/>
              <a:ahLst/>
              <a:cxnLst/>
              <a:rect l="0" t="0" r="0" b="0"/>
              <a:pathLst>
                <a:path w="136711" h="1208">
                  <a:moveTo>
                    <a:pt x="0" y="0"/>
                  </a:moveTo>
                  <a:lnTo>
                    <a:pt x="0" y="1208"/>
                  </a:lnTo>
                  <a:lnTo>
                    <a:pt x="136711" y="1208"/>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273" name="pl271"/>
            <p:cNvSpPr/>
            <p:nvPr/>
          </p:nvSpPr>
          <p:spPr>
            <a:xfrm>
              <a:off x="7397849" y="3993714"/>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274" name="pt272"/>
            <p:cNvSpPr/>
            <p:nvPr/>
          </p:nvSpPr>
          <p:spPr>
            <a:xfrm>
              <a:off x="7623661" y="3935214"/>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275" name="pl273"/>
            <p:cNvSpPr/>
            <p:nvPr/>
          </p:nvSpPr>
          <p:spPr>
            <a:xfrm>
              <a:off x="7648487" y="3955346"/>
              <a:ext cx="0" cy="125"/>
            </a:xfrm>
            <a:custGeom>
              <a:avLst/>
              <a:gdLst/>
              <a:ahLst/>
              <a:cxnLst/>
              <a:rect l="0" t="0" r="0" b="0"/>
              <a:pathLst>
                <a:path h="125">
                  <a:moveTo>
                    <a:pt x="0" y="125"/>
                  </a:moveTo>
                  <a:lnTo>
                    <a:pt x="0" y="0"/>
                  </a:lnTo>
                </a:path>
              </a:pathLst>
            </a:custGeom>
            <a:ln w="13550" cap="flat">
              <a:solidFill>
                <a:srgbClr val="32CD32">
                  <a:alpha val="100000"/>
                </a:srgbClr>
              </a:solidFill>
              <a:prstDash val="solid"/>
              <a:round/>
            </a:ln>
          </p:spPr>
          <p:txBody>
            <a:bodyPr/>
            <a:lstStyle/>
            <a:p>
              <a:endParaRPr/>
            </a:p>
          </p:txBody>
        </p:sp>
        <p:sp>
          <p:nvSpPr>
            <p:cNvPr id="276" name="pl274"/>
            <p:cNvSpPr/>
            <p:nvPr/>
          </p:nvSpPr>
          <p:spPr>
            <a:xfrm>
              <a:off x="7648487" y="3956985"/>
              <a:ext cx="0" cy="278"/>
            </a:xfrm>
            <a:custGeom>
              <a:avLst/>
              <a:gdLst/>
              <a:ahLst/>
              <a:cxnLst/>
              <a:rect l="0" t="0" r="0" b="0"/>
              <a:pathLst>
                <a:path h="278">
                  <a:moveTo>
                    <a:pt x="0" y="0"/>
                  </a:moveTo>
                  <a:lnTo>
                    <a:pt x="0" y="278"/>
                  </a:lnTo>
                </a:path>
              </a:pathLst>
            </a:custGeom>
            <a:ln w="13550" cap="flat">
              <a:solidFill>
                <a:srgbClr val="32CD32">
                  <a:alpha val="100000"/>
                </a:srgbClr>
              </a:solidFill>
              <a:prstDash val="solid"/>
              <a:round/>
            </a:ln>
          </p:spPr>
          <p:txBody>
            <a:bodyPr/>
            <a:lstStyle/>
            <a:p>
              <a:endParaRPr/>
            </a:p>
          </p:txBody>
        </p:sp>
        <p:sp>
          <p:nvSpPr>
            <p:cNvPr id="277" name="pg275"/>
            <p:cNvSpPr/>
            <p:nvPr/>
          </p:nvSpPr>
          <p:spPr>
            <a:xfrm>
              <a:off x="7580131" y="3955471"/>
              <a:ext cx="136711" cy="1513"/>
            </a:xfrm>
            <a:custGeom>
              <a:avLst/>
              <a:gdLst/>
              <a:ahLst/>
              <a:cxnLst/>
              <a:rect l="0" t="0" r="0" b="0"/>
              <a:pathLst>
                <a:path w="136711" h="1513">
                  <a:moveTo>
                    <a:pt x="0" y="0"/>
                  </a:moveTo>
                  <a:lnTo>
                    <a:pt x="0" y="1513"/>
                  </a:lnTo>
                  <a:lnTo>
                    <a:pt x="136711" y="1513"/>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278" name="pl276"/>
            <p:cNvSpPr/>
            <p:nvPr/>
          </p:nvSpPr>
          <p:spPr>
            <a:xfrm>
              <a:off x="7580131" y="3955870"/>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279" name="pl277"/>
            <p:cNvSpPr/>
            <p:nvPr/>
          </p:nvSpPr>
          <p:spPr>
            <a:xfrm>
              <a:off x="7830770" y="3922449"/>
              <a:ext cx="0" cy="807"/>
            </a:xfrm>
            <a:custGeom>
              <a:avLst/>
              <a:gdLst/>
              <a:ahLst/>
              <a:cxnLst/>
              <a:rect l="0" t="0" r="0" b="0"/>
              <a:pathLst>
                <a:path h="807">
                  <a:moveTo>
                    <a:pt x="0" y="807"/>
                  </a:moveTo>
                  <a:lnTo>
                    <a:pt x="0" y="0"/>
                  </a:lnTo>
                </a:path>
              </a:pathLst>
            </a:custGeom>
            <a:ln w="13550" cap="flat">
              <a:solidFill>
                <a:srgbClr val="32CD32">
                  <a:alpha val="100000"/>
                </a:srgbClr>
              </a:solidFill>
              <a:prstDash val="solid"/>
              <a:round/>
            </a:ln>
          </p:spPr>
          <p:txBody>
            <a:bodyPr/>
            <a:lstStyle/>
            <a:p>
              <a:endParaRPr/>
            </a:p>
          </p:txBody>
        </p:sp>
        <p:sp>
          <p:nvSpPr>
            <p:cNvPr id="280" name="pl278"/>
            <p:cNvSpPr/>
            <p:nvPr/>
          </p:nvSpPr>
          <p:spPr>
            <a:xfrm>
              <a:off x="7830770" y="3924388"/>
              <a:ext cx="0" cy="463"/>
            </a:xfrm>
            <a:custGeom>
              <a:avLst/>
              <a:gdLst/>
              <a:ahLst/>
              <a:cxnLst/>
              <a:rect l="0" t="0" r="0" b="0"/>
              <a:pathLst>
                <a:path h="463">
                  <a:moveTo>
                    <a:pt x="0" y="0"/>
                  </a:moveTo>
                  <a:lnTo>
                    <a:pt x="0" y="463"/>
                  </a:lnTo>
                </a:path>
              </a:pathLst>
            </a:custGeom>
            <a:ln w="13550" cap="flat">
              <a:solidFill>
                <a:srgbClr val="32CD32">
                  <a:alpha val="100000"/>
                </a:srgbClr>
              </a:solidFill>
              <a:prstDash val="solid"/>
              <a:round/>
            </a:ln>
          </p:spPr>
          <p:txBody>
            <a:bodyPr/>
            <a:lstStyle/>
            <a:p>
              <a:endParaRPr/>
            </a:p>
          </p:txBody>
        </p:sp>
        <p:sp>
          <p:nvSpPr>
            <p:cNvPr id="281" name="pg279"/>
            <p:cNvSpPr/>
            <p:nvPr/>
          </p:nvSpPr>
          <p:spPr>
            <a:xfrm>
              <a:off x="7762414" y="3923256"/>
              <a:ext cx="136711" cy="1131"/>
            </a:xfrm>
            <a:custGeom>
              <a:avLst/>
              <a:gdLst/>
              <a:ahLst/>
              <a:cxnLst/>
              <a:rect l="0" t="0" r="0" b="0"/>
              <a:pathLst>
                <a:path w="136711" h="1131">
                  <a:moveTo>
                    <a:pt x="0" y="0"/>
                  </a:moveTo>
                  <a:lnTo>
                    <a:pt x="0" y="1131"/>
                  </a:lnTo>
                  <a:lnTo>
                    <a:pt x="136711" y="1131"/>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282" name="pl280"/>
            <p:cNvSpPr/>
            <p:nvPr/>
          </p:nvSpPr>
          <p:spPr>
            <a:xfrm>
              <a:off x="7762414" y="3923913"/>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283" name="pt281"/>
            <p:cNvSpPr/>
            <p:nvPr/>
          </p:nvSpPr>
          <p:spPr>
            <a:xfrm>
              <a:off x="7988226" y="3865595"/>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284" name="pl282"/>
            <p:cNvSpPr/>
            <p:nvPr/>
          </p:nvSpPr>
          <p:spPr>
            <a:xfrm>
              <a:off x="8013052" y="3891772"/>
              <a:ext cx="0" cy="349"/>
            </a:xfrm>
            <a:custGeom>
              <a:avLst/>
              <a:gdLst/>
              <a:ahLst/>
              <a:cxnLst/>
              <a:rect l="0" t="0" r="0" b="0"/>
              <a:pathLst>
                <a:path h="349">
                  <a:moveTo>
                    <a:pt x="0" y="349"/>
                  </a:moveTo>
                  <a:lnTo>
                    <a:pt x="0" y="0"/>
                  </a:lnTo>
                </a:path>
              </a:pathLst>
            </a:custGeom>
            <a:ln w="13550" cap="flat">
              <a:solidFill>
                <a:srgbClr val="32CD32">
                  <a:alpha val="100000"/>
                </a:srgbClr>
              </a:solidFill>
              <a:prstDash val="solid"/>
              <a:round/>
            </a:ln>
          </p:spPr>
          <p:txBody>
            <a:bodyPr/>
            <a:lstStyle/>
            <a:p>
              <a:endParaRPr/>
            </a:p>
          </p:txBody>
        </p:sp>
        <p:sp>
          <p:nvSpPr>
            <p:cNvPr id="285" name="pl283"/>
            <p:cNvSpPr/>
            <p:nvPr/>
          </p:nvSpPr>
          <p:spPr>
            <a:xfrm>
              <a:off x="8013052" y="3892986"/>
              <a:ext cx="0" cy="1050"/>
            </a:xfrm>
            <a:custGeom>
              <a:avLst/>
              <a:gdLst/>
              <a:ahLst/>
              <a:cxnLst/>
              <a:rect l="0" t="0" r="0" b="0"/>
              <a:pathLst>
                <a:path h="1050">
                  <a:moveTo>
                    <a:pt x="0" y="0"/>
                  </a:moveTo>
                  <a:lnTo>
                    <a:pt x="0" y="1050"/>
                  </a:lnTo>
                </a:path>
              </a:pathLst>
            </a:custGeom>
            <a:ln w="13550" cap="flat">
              <a:solidFill>
                <a:srgbClr val="32CD32">
                  <a:alpha val="100000"/>
                </a:srgbClr>
              </a:solidFill>
              <a:prstDash val="solid"/>
              <a:round/>
            </a:ln>
          </p:spPr>
          <p:txBody>
            <a:bodyPr/>
            <a:lstStyle/>
            <a:p>
              <a:endParaRPr/>
            </a:p>
          </p:txBody>
        </p:sp>
        <p:sp>
          <p:nvSpPr>
            <p:cNvPr id="286" name="pg284"/>
            <p:cNvSpPr/>
            <p:nvPr/>
          </p:nvSpPr>
          <p:spPr>
            <a:xfrm>
              <a:off x="7944696" y="3892122"/>
              <a:ext cx="136711" cy="864"/>
            </a:xfrm>
            <a:custGeom>
              <a:avLst/>
              <a:gdLst/>
              <a:ahLst/>
              <a:cxnLst/>
              <a:rect l="0" t="0" r="0" b="0"/>
              <a:pathLst>
                <a:path w="136711" h="864">
                  <a:moveTo>
                    <a:pt x="0" y="0"/>
                  </a:moveTo>
                  <a:lnTo>
                    <a:pt x="0" y="864"/>
                  </a:lnTo>
                  <a:lnTo>
                    <a:pt x="136711" y="864"/>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287" name="pl285"/>
            <p:cNvSpPr/>
            <p:nvPr/>
          </p:nvSpPr>
          <p:spPr>
            <a:xfrm>
              <a:off x="7944696" y="3892555"/>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288" name="pt286"/>
            <p:cNvSpPr/>
            <p:nvPr/>
          </p:nvSpPr>
          <p:spPr>
            <a:xfrm>
              <a:off x="8170509" y="3846653"/>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289" name="pt287"/>
            <p:cNvSpPr/>
            <p:nvPr/>
          </p:nvSpPr>
          <p:spPr>
            <a:xfrm>
              <a:off x="8170509" y="3845530"/>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290" name="pl288"/>
            <p:cNvSpPr/>
            <p:nvPr/>
          </p:nvSpPr>
          <p:spPr>
            <a:xfrm>
              <a:off x="8195335" y="3872878"/>
              <a:ext cx="0" cy="32"/>
            </a:xfrm>
            <a:custGeom>
              <a:avLst/>
              <a:gdLst/>
              <a:ahLst/>
              <a:cxnLst/>
              <a:rect l="0" t="0" r="0" b="0"/>
              <a:pathLst>
                <a:path h="32">
                  <a:moveTo>
                    <a:pt x="0" y="32"/>
                  </a:moveTo>
                  <a:lnTo>
                    <a:pt x="0" y="0"/>
                  </a:lnTo>
                </a:path>
              </a:pathLst>
            </a:custGeom>
            <a:ln w="13550" cap="flat">
              <a:solidFill>
                <a:srgbClr val="32CD32">
                  <a:alpha val="100000"/>
                </a:srgbClr>
              </a:solidFill>
              <a:prstDash val="solid"/>
              <a:round/>
            </a:ln>
          </p:spPr>
          <p:txBody>
            <a:bodyPr/>
            <a:lstStyle/>
            <a:p>
              <a:endParaRPr/>
            </a:p>
          </p:txBody>
        </p:sp>
        <p:sp>
          <p:nvSpPr>
            <p:cNvPr id="291" name="pl289"/>
            <p:cNvSpPr/>
            <p:nvPr/>
          </p:nvSpPr>
          <p:spPr>
            <a:xfrm>
              <a:off x="8195335" y="3873539"/>
              <a:ext cx="0" cy="119"/>
            </a:xfrm>
            <a:custGeom>
              <a:avLst/>
              <a:gdLst/>
              <a:ahLst/>
              <a:cxnLst/>
              <a:rect l="0" t="0" r="0" b="0"/>
              <a:pathLst>
                <a:path h="119">
                  <a:moveTo>
                    <a:pt x="0" y="0"/>
                  </a:moveTo>
                  <a:lnTo>
                    <a:pt x="0" y="119"/>
                  </a:lnTo>
                </a:path>
              </a:pathLst>
            </a:custGeom>
            <a:ln w="13550" cap="flat">
              <a:solidFill>
                <a:srgbClr val="32CD32">
                  <a:alpha val="100000"/>
                </a:srgbClr>
              </a:solidFill>
              <a:prstDash val="solid"/>
              <a:round/>
            </a:ln>
          </p:spPr>
          <p:txBody>
            <a:bodyPr/>
            <a:lstStyle/>
            <a:p>
              <a:endParaRPr/>
            </a:p>
          </p:txBody>
        </p:sp>
        <p:sp>
          <p:nvSpPr>
            <p:cNvPr id="292" name="pg290"/>
            <p:cNvSpPr/>
            <p:nvPr/>
          </p:nvSpPr>
          <p:spPr>
            <a:xfrm>
              <a:off x="8126979" y="3872910"/>
              <a:ext cx="136711" cy="628"/>
            </a:xfrm>
            <a:custGeom>
              <a:avLst/>
              <a:gdLst/>
              <a:ahLst/>
              <a:cxnLst/>
              <a:rect l="0" t="0" r="0" b="0"/>
              <a:pathLst>
                <a:path w="136711" h="628">
                  <a:moveTo>
                    <a:pt x="0" y="0"/>
                  </a:moveTo>
                  <a:lnTo>
                    <a:pt x="0" y="628"/>
                  </a:lnTo>
                  <a:lnTo>
                    <a:pt x="136711" y="628"/>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293" name="pl291"/>
            <p:cNvSpPr/>
            <p:nvPr/>
          </p:nvSpPr>
          <p:spPr>
            <a:xfrm>
              <a:off x="8126979" y="3873077"/>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294" name="pt292"/>
            <p:cNvSpPr/>
            <p:nvPr/>
          </p:nvSpPr>
          <p:spPr>
            <a:xfrm>
              <a:off x="8352791" y="3819885"/>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295" name="pl293"/>
            <p:cNvSpPr/>
            <p:nvPr/>
          </p:nvSpPr>
          <p:spPr>
            <a:xfrm>
              <a:off x="8377617" y="3847171"/>
              <a:ext cx="0" cy="897"/>
            </a:xfrm>
            <a:custGeom>
              <a:avLst/>
              <a:gdLst/>
              <a:ahLst/>
              <a:cxnLst/>
              <a:rect l="0" t="0" r="0" b="0"/>
              <a:pathLst>
                <a:path h="897">
                  <a:moveTo>
                    <a:pt x="0" y="897"/>
                  </a:moveTo>
                  <a:lnTo>
                    <a:pt x="0" y="0"/>
                  </a:lnTo>
                </a:path>
              </a:pathLst>
            </a:custGeom>
            <a:ln w="13550" cap="flat">
              <a:solidFill>
                <a:srgbClr val="32CD32">
                  <a:alpha val="100000"/>
                </a:srgbClr>
              </a:solidFill>
              <a:prstDash val="solid"/>
              <a:round/>
            </a:ln>
          </p:spPr>
          <p:txBody>
            <a:bodyPr/>
            <a:lstStyle/>
            <a:p>
              <a:endParaRPr/>
            </a:p>
          </p:txBody>
        </p:sp>
        <p:sp>
          <p:nvSpPr>
            <p:cNvPr id="296" name="pl294"/>
            <p:cNvSpPr/>
            <p:nvPr/>
          </p:nvSpPr>
          <p:spPr>
            <a:xfrm>
              <a:off x="8377617" y="3849298"/>
              <a:ext cx="0" cy="771"/>
            </a:xfrm>
            <a:custGeom>
              <a:avLst/>
              <a:gdLst/>
              <a:ahLst/>
              <a:cxnLst/>
              <a:rect l="0" t="0" r="0" b="0"/>
              <a:pathLst>
                <a:path h="771">
                  <a:moveTo>
                    <a:pt x="0" y="0"/>
                  </a:moveTo>
                  <a:lnTo>
                    <a:pt x="0" y="771"/>
                  </a:lnTo>
                </a:path>
              </a:pathLst>
            </a:custGeom>
            <a:ln w="13550" cap="flat">
              <a:solidFill>
                <a:srgbClr val="32CD32">
                  <a:alpha val="100000"/>
                </a:srgbClr>
              </a:solidFill>
              <a:prstDash val="solid"/>
              <a:round/>
            </a:ln>
          </p:spPr>
          <p:txBody>
            <a:bodyPr/>
            <a:lstStyle/>
            <a:p>
              <a:endParaRPr/>
            </a:p>
          </p:txBody>
        </p:sp>
        <p:sp>
          <p:nvSpPr>
            <p:cNvPr id="297" name="pg295"/>
            <p:cNvSpPr/>
            <p:nvPr/>
          </p:nvSpPr>
          <p:spPr>
            <a:xfrm>
              <a:off x="8309261" y="3848069"/>
              <a:ext cx="136711" cy="1229"/>
            </a:xfrm>
            <a:custGeom>
              <a:avLst/>
              <a:gdLst/>
              <a:ahLst/>
              <a:cxnLst/>
              <a:rect l="0" t="0" r="0" b="0"/>
              <a:pathLst>
                <a:path w="136711" h="1229">
                  <a:moveTo>
                    <a:pt x="0" y="0"/>
                  </a:moveTo>
                  <a:lnTo>
                    <a:pt x="0" y="1229"/>
                  </a:lnTo>
                  <a:lnTo>
                    <a:pt x="136711" y="1229"/>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298" name="pl296"/>
            <p:cNvSpPr/>
            <p:nvPr/>
          </p:nvSpPr>
          <p:spPr>
            <a:xfrm>
              <a:off x="8309261" y="3848623"/>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299" name="pl297"/>
            <p:cNvSpPr/>
            <p:nvPr/>
          </p:nvSpPr>
          <p:spPr>
            <a:xfrm>
              <a:off x="8559900" y="3829411"/>
              <a:ext cx="0" cy="895"/>
            </a:xfrm>
            <a:custGeom>
              <a:avLst/>
              <a:gdLst/>
              <a:ahLst/>
              <a:cxnLst/>
              <a:rect l="0" t="0" r="0" b="0"/>
              <a:pathLst>
                <a:path h="895">
                  <a:moveTo>
                    <a:pt x="0" y="895"/>
                  </a:moveTo>
                  <a:lnTo>
                    <a:pt x="0" y="0"/>
                  </a:lnTo>
                </a:path>
              </a:pathLst>
            </a:custGeom>
            <a:ln w="13550" cap="flat">
              <a:solidFill>
                <a:srgbClr val="32CD32">
                  <a:alpha val="100000"/>
                </a:srgbClr>
              </a:solidFill>
              <a:prstDash val="solid"/>
              <a:round/>
            </a:ln>
          </p:spPr>
          <p:txBody>
            <a:bodyPr/>
            <a:lstStyle/>
            <a:p>
              <a:endParaRPr/>
            </a:p>
          </p:txBody>
        </p:sp>
        <p:sp>
          <p:nvSpPr>
            <p:cNvPr id="300" name="pl298"/>
            <p:cNvSpPr/>
            <p:nvPr/>
          </p:nvSpPr>
          <p:spPr>
            <a:xfrm>
              <a:off x="8559900" y="3831186"/>
              <a:ext cx="0" cy="619"/>
            </a:xfrm>
            <a:custGeom>
              <a:avLst/>
              <a:gdLst/>
              <a:ahLst/>
              <a:cxnLst/>
              <a:rect l="0" t="0" r="0" b="0"/>
              <a:pathLst>
                <a:path h="619">
                  <a:moveTo>
                    <a:pt x="0" y="0"/>
                  </a:moveTo>
                  <a:lnTo>
                    <a:pt x="0" y="619"/>
                  </a:lnTo>
                </a:path>
              </a:pathLst>
            </a:custGeom>
            <a:ln w="13550" cap="flat">
              <a:solidFill>
                <a:srgbClr val="32CD32">
                  <a:alpha val="100000"/>
                </a:srgbClr>
              </a:solidFill>
              <a:prstDash val="solid"/>
              <a:round/>
            </a:ln>
          </p:spPr>
          <p:txBody>
            <a:bodyPr/>
            <a:lstStyle/>
            <a:p>
              <a:endParaRPr/>
            </a:p>
          </p:txBody>
        </p:sp>
        <p:sp>
          <p:nvSpPr>
            <p:cNvPr id="301" name="pg299"/>
            <p:cNvSpPr/>
            <p:nvPr/>
          </p:nvSpPr>
          <p:spPr>
            <a:xfrm>
              <a:off x="8491544" y="3830307"/>
              <a:ext cx="136711" cy="879"/>
            </a:xfrm>
            <a:custGeom>
              <a:avLst/>
              <a:gdLst/>
              <a:ahLst/>
              <a:cxnLst/>
              <a:rect l="0" t="0" r="0" b="0"/>
              <a:pathLst>
                <a:path w="136711" h="879">
                  <a:moveTo>
                    <a:pt x="0" y="0"/>
                  </a:moveTo>
                  <a:lnTo>
                    <a:pt x="0" y="879"/>
                  </a:lnTo>
                  <a:lnTo>
                    <a:pt x="136711" y="879"/>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302" name="pl300"/>
            <p:cNvSpPr/>
            <p:nvPr/>
          </p:nvSpPr>
          <p:spPr>
            <a:xfrm>
              <a:off x="8491544" y="3830954"/>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303" name="pt301"/>
            <p:cNvSpPr/>
            <p:nvPr/>
          </p:nvSpPr>
          <p:spPr>
            <a:xfrm>
              <a:off x="8717357" y="3784338"/>
              <a:ext cx="49651" cy="49651"/>
            </a:xfrm>
            <a:prstGeom prst="ellipse">
              <a:avLst/>
            </a:prstGeom>
            <a:solidFill>
              <a:srgbClr val="32CD32">
                <a:alpha val="100000"/>
              </a:srgbClr>
            </a:solidFill>
            <a:ln w="9000" cap="rnd">
              <a:solidFill>
                <a:srgbClr val="32CD32">
                  <a:alpha val="100000"/>
                </a:srgbClr>
              </a:solidFill>
              <a:prstDash val="solid"/>
              <a:round/>
            </a:ln>
          </p:spPr>
          <p:txBody>
            <a:bodyPr/>
            <a:lstStyle/>
            <a:p>
              <a:endParaRPr/>
            </a:p>
          </p:txBody>
        </p:sp>
        <p:sp>
          <p:nvSpPr>
            <p:cNvPr id="304" name="pl302"/>
            <p:cNvSpPr/>
            <p:nvPr/>
          </p:nvSpPr>
          <p:spPr>
            <a:xfrm>
              <a:off x="8742183" y="3810157"/>
              <a:ext cx="0" cy="1400"/>
            </a:xfrm>
            <a:custGeom>
              <a:avLst/>
              <a:gdLst/>
              <a:ahLst/>
              <a:cxnLst/>
              <a:rect l="0" t="0" r="0" b="0"/>
              <a:pathLst>
                <a:path h="1400">
                  <a:moveTo>
                    <a:pt x="0" y="1400"/>
                  </a:moveTo>
                  <a:lnTo>
                    <a:pt x="0" y="0"/>
                  </a:lnTo>
                </a:path>
              </a:pathLst>
            </a:custGeom>
            <a:ln w="13550" cap="flat">
              <a:solidFill>
                <a:srgbClr val="32CD32">
                  <a:alpha val="100000"/>
                </a:srgbClr>
              </a:solidFill>
              <a:prstDash val="solid"/>
              <a:round/>
            </a:ln>
          </p:spPr>
          <p:txBody>
            <a:bodyPr/>
            <a:lstStyle/>
            <a:p>
              <a:endParaRPr/>
            </a:p>
          </p:txBody>
        </p:sp>
        <p:sp>
          <p:nvSpPr>
            <p:cNvPr id="305" name="pl303"/>
            <p:cNvSpPr/>
            <p:nvPr/>
          </p:nvSpPr>
          <p:spPr>
            <a:xfrm>
              <a:off x="8742183" y="3812928"/>
              <a:ext cx="0" cy="1737"/>
            </a:xfrm>
            <a:custGeom>
              <a:avLst/>
              <a:gdLst/>
              <a:ahLst/>
              <a:cxnLst/>
              <a:rect l="0" t="0" r="0" b="0"/>
              <a:pathLst>
                <a:path h="1737">
                  <a:moveTo>
                    <a:pt x="0" y="0"/>
                  </a:moveTo>
                  <a:lnTo>
                    <a:pt x="0" y="1737"/>
                  </a:lnTo>
                </a:path>
              </a:pathLst>
            </a:custGeom>
            <a:ln w="13550" cap="flat">
              <a:solidFill>
                <a:srgbClr val="32CD32">
                  <a:alpha val="100000"/>
                </a:srgbClr>
              </a:solidFill>
              <a:prstDash val="solid"/>
              <a:round/>
            </a:ln>
          </p:spPr>
          <p:txBody>
            <a:bodyPr/>
            <a:lstStyle/>
            <a:p>
              <a:endParaRPr/>
            </a:p>
          </p:txBody>
        </p:sp>
        <p:sp>
          <p:nvSpPr>
            <p:cNvPr id="306" name="pg304"/>
            <p:cNvSpPr/>
            <p:nvPr/>
          </p:nvSpPr>
          <p:spPr>
            <a:xfrm>
              <a:off x="8673827" y="3811558"/>
              <a:ext cx="136711" cy="1370"/>
            </a:xfrm>
            <a:custGeom>
              <a:avLst/>
              <a:gdLst/>
              <a:ahLst/>
              <a:cxnLst/>
              <a:rect l="0" t="0" r="0" b="0"/>
              <a:pathLst>
                <a:path w="136711" h="1370">
                  <a:moveTo>
                    <a:pt x="0" y="0"/>
                  </a:moveTo>
                  <a:lnTo>
                    <a:pt x="0" y="1370"/>
                  </a:lnTo>
                  <a:lnTo>
                    <a:pt x="136711" y="1370"/>
                  </a:lnTo>
                  <a:lnTo>
                    <a:pt x="136711" y="0"/>
                  </a:lnTo>
                  <a:close/>
                </a:path>
              </a:pathLst>
            </a:custGeom>
            <a:solidFill>
              <a:srgbClr val="32CD32">
                <a:alpha val="100000"/>
              </a:srgbClr>
            </a:solidFill>
            <a:ln w="13550" cap="rnd">
              <a:solidFill>
                <a:srgbClr val="32CD32">
                  <a:alpha val="100000"/>
                </a:srgbClr>
              </a:solidFill>
              <a:prstDash val="solid"/>
              <a:round/>
            </a:ln>
          </p:spPr>
          <p:txBody>
            <a:bodyPr/>
            <a:lstStyle/>
            <a:p>
              <a:endParaRPr/>
            </a:p>
          </p:txBody>
        </p:sp>
        <p:sp>
          <p:nvSpPr>
            <p:cNvPr id="307" name="pl305"/>
            <p:cNvSpPr/>
            <p:nvPr/>
          </p:nvSpPr>
          <p:spPr>
            <a:xfrm>
              <a:off x="8673827" y="3812418"/>
              <a:ext cx="136711" cy="0"/>
            </a:xfrm>
            <a:custGeom>
              <a:avLst/>
              <a:gdLst/>
              <a:ahLst/>
              <a:cxnLst/>
              <a:rect l="0" t="0" r="0" b="0"/>
              <a:pathLst>
                <a:path w="136711">
                  <a:moveTo>
                    <a:pt x="0" y="0"/>
                  </a:moveTo>
                  <a:lnTo>
                    <a:pt x="136711" y="0"/>
                  </a:lnTo>
                </a:path>
              </a:pathLst>
            </a:custGeom>
            <a:ln w="27101" cap="flat">
              <a:solidFill>
                <a:srgbClr val="32CD32">
                  <a:alpha val="100000"/>
                </a:srgbClr>
              </a:solidFill>
              <a:prstDash val="solid"/>
              <a:round/>
            </a:ln>
          </p:spPr>
          <p:txBody>
            <a:bodyPr/>
            <a:lstStyle/>
            <a:p>
              <a:endParaRPr/>
            </a:p>
          </p:txBody>
        </p:sp>
        <p:sp>
          <p:nvSpPr>
            <p:cNvPr id="308" name="pt306"/>
            <p:cNvSpPr/>
            <p:nvPr/>
          </p:nvSpPr>
          <p:spPr>
            <a:xfrm>
              <a:off x="6894531" y="4134771"/>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309" name="pl307"/>
            <p:cNvSpPr/>
            <p:nvPr/>
          </p:nvSpPr>
          <p:spPr>
            <a:xfrm>
              <a:off x="6919357" y="4155817"/>
              <a:ext cx="0" cy="240"/>
            </a:xfrm>
            <a:custGeom>
              <a:avLst/>
              <a:gdLst/>
              <a:ahLst/>
              <a:cxnLst/>
              <a:rect l="0" t="0" r="0" b="0"/>
              <a:pathLst>
                <a:path h="240">
                  <a:moveTo>
                    <a:pt x="0" y="240"/>
                  </a:moveTo>
                  <a:lnTo>
                    <a:pt x="0" y="0"/>
                  </a:lnTo>
                </a:path>
              </a:pathLst>
            </a:custGeom>
            <a:ln w="13550" cap="flat">
              <a:solidFill>
                <a:srgbClr val="1E90FF">
                  <a:alpha val="100000"/>
                </a:srgbClr>
              </a:solidFill>
              <a:prstDash val="solid"/>
              <a:round/>
            </a:ln>
          </p:spPr>
          <p:txBody>
            <a:bodyPr/>
            <a:lstStyle/>
            <a:p>
              <a:endParaRPr/>
            </a:p>
          </p:txBody>
        </p:sp>
        <p:sp>
          <p:nvSpPr>
            <p:cNvPr id="310" name="pl308"/>
            <p:cNvSpPr/>
            <p:nvPr/>
          </p:nvSpPr>
          <p:spPr>
            <a:xfrm>
              <a:off x="6919357" y="4156585"/>
              <a:ext cx="0" cy="126"/>
            </a:xfrm>
            <a:custGeom>
              <a:avLst/>
              <a:gdLst/>
              <a:ahLst/>
              <a:cxnLst/>
              <a:rect l="0" t="0" r="0" b="0"/>
              <a:pathLst>
                <a:path h="126">
                  <a:moveTo>
                    <a:pt x="0" y="0"/>
                  </a:moveTo>
                  <a:lnTo>
                    <a:pt x="0" y="126"/>
                  </a:lnTo>
                </a:path>
              </a:pathLst>
            </a:custGeom>
            <a:ln w="13550" cap="flat">
              <a:solidFill>
                <a:srgbClr val="1E90FF">
                  <a:alpha val="100000"/>
                </a:srgbClr>
              </a:solidFill>
              <a:prstDash val="solid"/>
              <a:round/>
            </a:ln>
          </p:spPr>
          <p:txBody>
            <a:bodyPr/>
            <a:lstStyle/>
            <a:p>
              <a:endParaRPr/>
            </a:p>
          </p:txBody>
        </p:sp>
        <p:sp>
          <p:nvSpPr>
            <p:cNvPr id="311" name="pg309"/>
            <p:cNvSpPr/>
            <p:nvPr/>
          </p:nvSpPr>
          <p:spPr>
            <a:xfrm>
              <a:off x="6851001" y="4156057"/>
              <a:ext cx="136711" cy="527"/>
            </a:xfrm>
            <a:custGeom>
              <a:avLst/>
              <a:gdLst/>
              <a:ahLst/>
              <a:cxnLst/>
              <a:rect l="0" t="0" r="0" b="0"/>
              <a:pathLst>
                <a:path w="136711" h="527">
                  <a:moveTo>
                    <a:pt x="0" y="0"/>
                  </a:moveTo>
                  <a:lnTo>
                    <a:pt x="0" y="527"/>
                  </a:lnTo>
                  <a:lnTo>
                    <a:pt x="136711" y="52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12" name="pl310"/>
            <p:cNvSpPr/>
            <p:nvPr/>
          </p:nvSpPr>
          <p:spPr>
            <a:xfrm>
              <a:off x="6851001" y="415626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13" name="pl311"/>
            <p:cNvSpPr/>
            <p:nvPr/>
          </p:nvSpPr>
          <p:spPr>
            <a:xfrm>
              <a:off x="7101639" y="4052350"/>
              <a:ext cx="0" cy="137"/>
            </a:xfrm>
            <a:custGeom>
              <a:avLst/>
              <a:gdLst/>
              <a:ahLst/>
              <a:cxnLst/>
              <a:rect l="0" t="0" r="0" b="0"/>
              <a:pathLst>
                <a:path h="137">
                  <a:moveTo>
                    <a:pt x="0" y="137"/>
                  </a:moveTo>
                  <a:lnTo>
                    <a:pt x="0" y="0"/>
                  </a:lnTo>
                </a:path>
              </a:pathLst>
            </a:custGeom>
            <a:ln w="13550" cap="flat">
              <a:solidFill>
                <a:srgbClr val="1E90FF">
                  <a:alpha val="100000"/>
                </a:srgbClr>
              </a:solidFill>
              <a:prstDash val="solid"/>
              <a:round/>
            </a:ln>
          </p:spPr>
          <p:txBody>
            <a:bodyPr/>
            <a:lstStyle/>
            <a:p>
              <a:endParaRPr/>
            </a:p>
          </p:txBody>
        </p:sp>
        <p:sp>
          <p:nvSpPr>
            <p:cNvPr id="314" name="pl312"/>
            <p:cNvSpPr/>
            <p:nvPr/>
          </p:nvSpPr>
          <p:spPr>
            <a:xfrm>
              <a:off x="7101639" y="4052949"/>
              <a:ext cx="0" cy="253"/>
            </a:xfrm>
            <a:custGeom>
              <a:avLst/>
              <a:gdLst/>
              <a:ahLst/>
              <a:cxnLst/>
              <a:rect l="0" t="0" r="0" b="0"/>
              <a:pathLst>
                <a:path h="253">
                  <a:moveTo>
                    <a:pt x="0" y="0"/>
                  </a:moveTo>
                  <a:lnTo>
                    <a:pt x="0" y="253"/>
                  </a:lnTo>
                </a:path>
              </a:pathLst>
            </a:custGeom>
            <a:ln w="13550" cap="flat">
              <a:solidFill>
                <a:srgbClr val="1E90FF">
                  <a:alpha val="100000"/>
                </a:srgbClr>
              </a:solidFill>
              <a:prstDash val="solid"/>
              <a:round/>
            </a:ln>
          </p:spPr>
          <p:txBody>
            <a:bodyPr/>
            <a:lstStyle/>
            <a:p>
              <a:endParaRPr/>
            </a:p>
          </p:txBody>
        </p:sp>
        <p:sp>
          <p:nvSpPr>
            <p:cNvPr id="315" name="pg313"/>
            <p:cNvSpPr/>
            <p:nvPr/>
          </p:nvSpPr>
          <p:spPr>
            <a:xfrm>
              <a:off x="7033283" y="4052487"/>
              <a:ext cx="136711" cy="461"/>
            </a:xfrm>
            <a:custGeom>
              <a:avLst/>
              <a:gdLst/>
              <a:ahLst/>
              <a:cxnLst/>
              <a:rect l="0" t="0" r="0" b="0"/>
              <a:pathLst>
                <a:path w="136711" h="461">
                  <a:moveTo>
                    <a:pt x="0" y="0"/>
                  </a:moveTo>
                  <a:lnTo>
                    <a:pt x="0" y="461"/>
                  </a:lnTo>
                  <a:lnTo>
                    <a:pt x="136711" y="461"/>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16" name="pl314"/>
            <p:cNvSpPr/>
            <p:nvPr/>
          </p:nvSpPr>
          <p:spPr>
            <a:xfrm>
              <a:off x="7033283" y="405284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17" name="pt315"/>
            <p:cNvSpPr/>
            <p:nvPr/>
          </p:nvSpPr>
          <p:spPr>
            <a:xfrm>
              <a:off x="7259096" y="3957619"/>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318" name="pt316"/>
            <p:cNvSpPr/>
            <p:nvPr/>
          </p:nvSpPr>
          <p:spPr>
            <a:xfrm>
              <a:off x="7259096" y="3964057"/>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319" name="pt317"/>
            <p:cNvSpPr/>
            <p:nvPr/>
          </p:nvSpPr>
          <p:spPr>
            <a:xfrm>
              <a:off x="7259096" y="3965745"/>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320" name="pl318"/>
            <p:cNvSpPr/>
            <p:nvPr/>
          </p:nvSpPr>
          <p:spPr>
            <a:xfrm>
              <a:off x="7283922" y="3989855"/>
              <a:ext cx="0" cy="14"/>
            </a:xfrm>
            <a:custGeom>
              <a:avLst/>
              <a:gdLst/>
              <a:ahLst/>
              <a:cxnLst/>
              <a:rect l="0" t="0" r="0" b="0"/>
              <a:pathLst>
                <a:path h="14">
                  <a:moveTo>
                    <a:pt x="0" y="14"/>
                  </a:moveTo>
                  <a:lnTo>
                    <a:pt x="0" y="0"/>
                  </a:lnTo>
                </a:path>
              </a:pathLst>
            </a:custGeom>
            <a:ln w="13550" cap="flat">
              <a:solidFill>
                <a:srgbClr val="1E90FF">
                  <a:alpha val="100000"/>
                </a:srgbClr>
              </a:solidFill>
              <a:prstDash val="solid"/>
              <a:round/>
            </a:ln>
          </p:spPr>
          <p:txBody>
            <a:bodyPr/>
            <a:lstStyle/>
            <a:p>
              <a:endParaRPr/>
            </a:p>
          </p:txBody>
        </p:sp>
        <p:sp>
          <p:nvSpPr>
            <p:cNvPr id="321" name="pl319"/>
            <p:cNvSpPr/>
            <p:nvPr/>
          </p:nvSpPr>
          <p:spPr>
            <a:xfrm>
              <a:off x="7283922" y="3990138"/>
              <a:ext cx="0" cy="37"/>
            </a:xfrm>
            <a:custGeom>
              <a:avLst/>
              <a:gdLst/>
              <a:ahLst/>
              <a:cxnLst/>
              <a:rect l="0" t="0" r="0" b="0"/>
              <a:pathLst>
                <a:path h="37">
                  <a:moveTo>
                    <a:pt x="0" y="0"/>
                  </a:moveTo>
                  <a:lnTo>
                    <a:pt x="0" y="37"/>
                  </a:lnTo>
                </a:path>
              </a:pathLst>
            </a:custGeom>
            <a:ln w="13550" cap="flat">
              <a:solidFill>
                <a:srgbClr val="1E90FF">
                  <a:alpha val="100000"/>
                </a:srgbClr>
              </a:solidFill>
              <a:prstDash val="solid"/>
              <a:round/>
            </a:ln>
          </p:spPr>
          <p:txBody>
            <a:bodyPr/>
            <a:lstStyle/>
            <a:p>
              <a:endParaRPr/>
            </a:p>
          </p:txBody>
        </p:sp>
        <p:sp>
          <p:nvSpPr>
            <p:cNvPr id="322" name="pg320"/>
            <p:cNvSpPr/>
            <p:nvPr/>
          </p:nvSpPr>
          <p:spPr>
            <a:xfrm>
              <a:off x="7215566" y="3989869"/>
              <a:ext cx="136711" cy="268"/>
            </a:xfrm>
            <a:custGeom>
              <a:avLst/>
              <a:gdLst/>
              <a:ahLst/>
              <a:cxnLst/>
              <a:rect l="0" t="0" r="0" b="0"/>
              <a:pathLst>
                <a:path w="136711" h="268">
                  <a:moveTo>
                    <a:pt x="0" y="0"/>
                  </a:moveTo>
                  <a:lnTo>
                    <a:pt x="0" y="268"/>
                  </a:lnTo>
                  <a:lnTo>
                    <a:pt x="136711" y="268"/>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23" name="pl321"/>
            <p:cNvSpPr/>
            <p:nvPr/>
          </p:nvSpPr>
          <p:spPr>
            <a:xfrm>
              <a:off x="7215566" y="3989994"/>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24" name="pt322"/>
            <p:cNvSpPr/>
            <p:nvPr/>
          </p:nvSpPr>
          <p:spPr>
            <a:xfrm>
              <a:off x="7441379" y="3912930"/>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325" name="pl323"/>
            <p:cNvSpPr/>
            <p:nvPr/>
          </p:nvSpPr>
          <p:spPr>
            <a:xfrm>
              <a:off x="7466204" y="3939514"/>
              <a:ext cx="0" cy="75"/>
            </a:xfrm>
            <a:custGeom>
              <a:avLst/>
              <a:gdLst/>
              <a:ahLst/>
              <a:cxnLst/>
              <a:rect l="0" t="0" r="0" b="0"/>
              <a:pathLst>
                <a:path h="75">
                  <a:moveTo>
                    <a:pt x="0" y="75"/>
                  </a:moveTo>
                  <a:lnTo>
                    <a:pt x="0" y="0"/>
                  </a:lnTo>
                </a:path>
              </a:pathLst>
            </a:custGeom>
            <a:ln w="13550" cap="flat">
              <a:solidFill>
                <a:srgbClr val="1E90FF">
                  <a:alpha val="100000"/>
                </a:srgbClr>
              </a:solidFill>
              <a:prstDash val="solid"/>
              <a:round/>
            </a:ln>
          </p:spPr>
          <p:txBody>
            <a:bodyPr/>
            <a:lstStyle/>
            <a:p>
              <a:endParaRPr/>
            </a:p>
          </p:txBody>
        </p:sp>
        <p:sp>
          <p:nvSpPr>
            <p:cNvPr id="326" name="pl324"/>
            <p:cNvSpPr/>
            <p:nvPr/>
          </p:nvSpPr>
          <p:spPr>
            <a:xfrm>
              <a:off x="7466204" y="3940079"/>
              <a:ext cx="0" cy="731"/>
            </a:xfrm>
            <a:custGeom>
              <a:avLst/>
              <a:gdLst/>
              <a:ahLst/>
              <a:cxnLst/>
              <a:rect l="0" t="0" r="0" b="0"/>
              <a:pathLst>
                <a:path h="731">
                  <a:moveTo>
                    <a:pt x="0" y="0"/>
                  </a:moveTo>
                  <a:lnTo>
                    <a:pt x="0" y="731"/>
                  </a:lnTo>
                </a:path>
              </a:pathLst>
            </a:custGeom>
            <a:ln w="13550" cap="flat">
              <a:solidFill>
                <a:srgbClr val="1E90FF">
                  <a:alpha val="100000"/>
                </a:srgbClr>
              </a:solidFill>
              <a:prstDash val="solid"/>
              <a:round/>
            </a:ln>
          </p:spPr>
          <p:txBody>
            <a:bodyPr/>
            <a:lstStyle/>
            <a:p>
              <a:endParaRPr/>
            </a:p>
          </p:txBody>
        </p:sp>
        <p:sp>
          <p:nvSpPr>
            <p:cNvPr id="327" name="pg325"/>
            <p:cNvSpPr/>
            <p:nvPr/>
          </p:nvSpPr>
          <p:spPr>
            <a:xfrm>
              <a:off x="7397849" y="3939590"/>
              <a:ext cx="136711" cy="489"/>
            </a:xfrm>
            <a:custGeom>
              <a:avLst/>
              <a:gdLst/>
              <a:ahLst/>
              <a:cxnLst/>
              <a:rect l="0" t="0" r="0" b="0"/>
              <a:pathLst>
                <a:path w="136711" h="489">
                  <a:moveTo>
                    <a:pt x="0" y="0"/>
                  </a:moveTo>
                  <a:lnTo>
                    <a:pt x="0" y="489"/>
                  </a:lnTo>
                  <a:lnTo>
                    <a:pt x="136711" y="489"/>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28" name="pl326"/>
            <p:cNvSpPr/>
            <p:nvPr/>
          </p:nvSpPr>
          <p:spPr>
            <a:xfrm>
              <a:off x="7397849" y="3939941"/>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29" name="pt327"/>
            <p:cNvSpPr/>
            <p:nvPr/>
          </p:nvSpPr>
          <p:spPr>
            <a:xfrm>
              <a:off x="7623661" y="3878516"/>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330" name="pl328"/>
            <p:cNvSpPr/>
            <p:nvPr/>
          </p:nvSpPr>
          <p:spPr>
            <a:xfrm>
              <a:off x="7648487" y="3906968"/>
              <a:ext cx="0" cy="582"/>
            </a:xfrm>
            <a:custGeom>
              <a:avLst/>
              <a:gdLst/>
              <a:ahLst/>
              <a:cxnLst/>
              <a:rect l="0" t="0" r="0" b="0"/>
              <a:pathLst>
                <a:path h="582">
                  <a:moveTo>
                    <a:pt x="0" y="582"/>
                  </a:moveTo>
                  <a:lnTo>
                    <a:pt x="0" y="0"/>
                  </a:lnTo>
                </a:path>
              </a:pathLst>
            </a:custGeom>
            <a:ln w="13550" cap="flat">
              <a:solidFill>
                <a:srgbClr val="1E90FF">
                  <a:alpha val="100000"/>
                </a:srgbClr>
              </a:solidFill>
              <a:prstDash val="solid"/>
              <a:round/>
            </a:ln>
          </p:spPr>
          <p:txBody>
            <a:bodyPr/>
            <a:lstStyle/>
            <a:p>
              <a:endParaRPr/>
            </a:p>
          </p:txBody>
        </p:sp>
        <p:sp>
          <p:nvSpPr>
            <p:cNvPr id="331" name="pl329"/>
            <p:cNvSpPr/>
            <p:nvPr/>
          </p:nvSpPr>
          <p:spPr>
            <a:xfrm>
              <a:off x="7648487" y="3908507"/>
              <a:ext cx="0" cy="1273"/>
            </a:xfrm>
            <a:custGeom>
              <a:avLst/>
              <a:gdLst/>
              <a:ahLst/>
              <a:cxnLst/>
              <a:rect l="0" t="0" r="0" b="0"/>
              <a:pathLst>
                <a:path h="1273">
                  <a:moveTo>
                    <a:pt x="0" y="0"/>
                  </a:moveTo>
                  <a:lnTo>
                    <a:pt x="0" y="1273"/>
                  </a:lnTo>
                </a:path>
              </a:pathLst>
            </a:custGeom>
            <a:ln w="13550" cap="flat">
              <a:solidFill>
                <a:srgbClr val="1E90FF">
                  <a:alpha val="100000"/>
                </a:srgbClr>
              </a:solidFill>
              <a:prstDash val="solid"/>
              <a:round/>
            </a:ln>
          </p:spPr>
          <p:txBody>
            <a:bodyPr/>
            <a:lstStyle/>
            <a:p>
              <a:endParaRPr/>
            </a:p>
          </p:txBody>
        </p:sp>
        <p:sp>
          <p:nvSpPr>
            <p:cNvPr id="332" name="pg330"/>
            <p:cNvSpPr/>
            <p:nvPr/>
          </p:nvSpPr>
          <p:spPr>
            <a:xfrm>
              <a:off x="7580131" y="3907550"/>
              <a:ext cx="136711" cy="957"/>
            </a:xfrm>
            <a:custGeom>
              <a:avLst/>
              <a:gdLst/>
              <a:ahLst/>
              <a:cxnLst/>
              <a:rect l="0" t="0" r="0" b="0"/>
              <a:pathLst>
                <a:path w="136711" h="957">
                  <a:moveTo>
                    <a:pt x="0" y="0"/>
                  </a:moveTo>
                  <a:lnTo>
                    <a:pt x="0" y="957"/>
                  </a:lnTo>
                  <a:lnTo>
                    <a:pt x="136711" y="95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33" name="pl331"/>
            <p:cNvSpPr/>
            <p:nvPr/>
          </p:nvSpPr>
          <p:spPr>
            <a:xfrm>
              <a:off x="7580131" y="3907758"/>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34" name="pl332"/>
            <p:cNvSpPr/>
            <p:nvPr/>
          </p:nvSpPr>
          <p:spPr>
            <a:xfrm>
              <a:off x="7830770" y="3874033"/>
              <a:ext cx="0" cy="1779"/>
            </a:xfrm>
            <a:custGeom>
              <a:avLst/>
              <a:gdLst/>
              <a:ahLst/>
              <a:cxnLst/>
              <a:rect l="0" t="0" r="0" b="0"/>
              <a:pathLst>
                <a:path h="1779">
                  <a:moveTo>
                    <a:pt x="0" y="1779"/>
                  </a:moveTo>
                  <a:lnTo>
                    <a:pt x="0" y="0"/>
                  </a:lnTo>
                </a:path>
              </a:pathLst>
            </a:custGeom>
            <a:ln w="13550" cap="flat">
              <a:solidFill>
                <a:srgbClr val="1E90FF">
                  <a:alpha val="100000"/>
                </a:srgbClr>
              </a:solidFill>
              <a:prstDash val="solid"/>
              <a:round/>
            </a:ln>
          </p:spPr>
          <p:txBody>
            <a:bodyPr/>
            <a:lstStyle/>
            <a:p>
              <a:endParaRPr/>
            </a:p>
          </p:txBody>
        </p:sp>
        <p:sp>
          <p:nvSpPr>
            <p:cNvPr id="335" name="pl333"/>
            <p:cNvSpPr/>
            <p:nvPr/>
          </p:nvSpPr>
          <p:spPr>
            <a:xfrm>
              <a:off x="7830770" y="3877480"/>
              <a:ext cx="0" cy="931"/>
            </a:xfrm>
            <a:custGeom>
              <a:avLst/>
              <a:gdLst/>
              <a:ahLst/>
              <a:cxnLst/>
              <a:rect l="0" t="0" r="0" b="0"/>
              <a:pathLst>
                <a:path h="931">
                  <a:moveTo>
                    <a:pt x="0" y="0"/>
                  </a:moveTo>
                  <a:lnTo>
                    <a:pt x="0" y="931"/>
                  </a:lnTo>
                </a:path>
              </a:pathLst>
            </a:custGeom>
            <a:ln w="13550" cap="flat">
              <a:solidFill>
                <a:srgbClr val="1E90FF">
                  <a:alpha val="100000"/>
                </a:srgbClr>
              </a:solidFill>
              <a:prstDash val="solid"/>
              <a:round/>
            </a:ln>
          </p:spPr>
          <p:txBody>
            <a:bodyPr/>
            <a:lstStyle/>
            <a:p>
              <a:endParaRPr/>
            </a:p>
          </p:txBody>
        </p:sp>
        <p:sp>
          <p:nvSpPr>
            <p:cNvPr id="336" name="pg334"/>
            <p:cNvSpPr/>
            <p:nvPr/>
          </p:nvSpPr>
          <p:spPr>
            <a:xfrm>
              <a:off x="7762414" y="3875813"/>
              <a:ext cx="136711" cy="1667"/>
            </a:xfrm>
            <a:custGeom>
              <a:avLst/>
              <a:gdLst/>
              <a:ahLst/>
              <a:cxnLst/>
              <a:rect l="0" t="0" r="0" b="0"/>
              <a:pathLst>
                <a:path w="136711" h="1667">
                  <a:moveTo>
                    <a:pt x="0" y="0"/>
                  </a:moveTo>
                  <a:lnTo>
                    <a:pt x="0" y="1667"/>
                  </a:lnTo>
                  <a:lnTo>
                    <a:pt x="136711" y="1667"/>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37" name="pl335"/>
            <p:cNvSpPr/>
            <p:nvPr/>
          </p:nvSpPr>
          <p:spPr>
            <a:xfrm>
              <a:off x="7762414" y="3876497"/>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38" name="pt336"/>
            <p:cNvSpPr/>
            <p:nvPr/>
          </p:nvSpPr>
          <p:spPr>
            <a:xfrm>
              <a:off x="7988226" y="3820912"/>
              <a:ext cx="49651" cy="49651"/>
            </a:xfrm>
            <a:prstGeom prst="ellipse">
              <a:avLst/>
            </a:prstGeom>
            <a:solidFill>
              <a:srgbClr val="1E90FF">
                <a:alpha val="100000"/>
              </a:srgbClr>
            </a:solidFill>
            <a:ln w="9000" cap="rnd">
              <a:solidFill>
                <a:srgbClr val="1E90FF">
                  <a:alpha val="100000"/>
                </a:srgbClr>
              </a:solidFill>
              <a:prstDash val="solid"/>
              <a:round/>
            </a:ln>
          </p:spPr>
          <p:txBody>
            <a:bodyPr/>
            <a:lstStyle/>
            <a:p>
              <a:endParaRPr/>
            </a:p>
          </p:txBody>
        </p:sp>
        <p:sp>
          <p:nvSpPr>
            <p:cNvPr id="339" name="pl337"/>
            <p:cNvSpPr/>
            <p:nvPr/>
          </p:nvSpPr>
          <p:spPr>
            <a:xfrm>
              <a:off x="8013052" y="3847400"/>
              <a:ext cx="0" cy="1913"/>
            </a:xfrm>
            <a:custGeom>
              <a:avLst/>
              <a:gdLst/>
              <a:ahLst/>
              <a:cxnLst/>
              <a:rect l="0" t="0" r="0" b="0"/>
              <a:pathLst>
                <a:path h="1913">
                  <a:moveTo>
                    <a:pt x="0" y="1913"/>
                  </a:moveTo>
                  <a:lnTo>
                    <a:pt x="0" y="0"/>
                  </a:lnTo>
                </a:path>
              </a:pathLst>
            </a:custGeom>
            <a:ln w="13550" cap="flat">
              <a:solidFill>
                <a:srgbClr val="1E90FF">
                  <a:alpha val="100000"/>
                </a:srgbClr>
              </a:solidFill>
              <a:prstDash val="solid"/>
              <a:round/>
            </a:ln>
          </p:spPr>
          <p:txBody>
            <a:bodyPr/>
            <a:lstStyle/>
            <a:p>
              <a:endParaRPr/>
            </a:p>
          </p:txBody>
        </p:sp>
        <p:sp>
          <p:nvSpPr>
            <p:cNvPr id="340" name="pl338"/>
            <p:cNvSpPr/>
            <p:nvPr/>
          </p:nvSpPr>
          <p:spPr>
            <a:xfrm>
              <a:off x="8013052" y="3851278"/>
              <a:ext cx="0" cy="345"/>
            </a:xfrm>
            <a:custGeom>
              <a:avLst/>
              <a:gdLst/>
              <a:ahLst/>
              <a:cxnLst/>
              <a:rect l="0" t="0" r="0" b="0"/>
              <a:pathLst>
                <a:path h="345">
                  <a:moveTo>
                    <a:pt x="0" y="0"/>
                  </a:moveTo>
                  <a:lnTo>
                    <a:pt x="0" y="345"/>
                  </a:lnTo>
                </a:path>
              </a:pathLst>
            </a:custGeom>
            <a:ln w="13550" cap="flat">
              <a:solidFill>
                <a:srgbClr val="1E90FF">
                  <a:alpha val="100000"/>
                </a:srgbClr>
              </a:solidFill>
              <a:prstDash val="solid"/>
              <a:round/>
            </a:ln>
          </p:spPr>
          <p:txBody>
            <a:bodyPr/>
            <a:lstStyle/>
            <a:p>
              <a:endParaRPr/>
            </a:p>
          </p:txBody>
        </p:sp>
        <p:sp>
          <p:nvSpPr>
            <p:cNvPr id="341" name="pg339"/>
            <p:cNvSpPr/>
            <p:nvPr/>
          </p:nvSpPr>
          <p:spPr>
            <a:xfrm>
              <a:off x="7944696" y="3849313"/>
              <a:ext cx="136711" cy="1964"/>
            </a:xfrm>
            <a:custGeom>
              <a:avLst/>
              <a:gdLst/>
              <a:ahLst/>
              <a:cxnLst/>
              <a:rect l="0" t="0" r="0" b="0"/>
              <a:pathLst>
                <a:path w="136711" h="1964">
                  <a:moveTo>
                    <a:pt x="0" y="0"/>
                  </a:moveTo>
                  <a:lnTo>
                    <a:pt x="0" y="1964"/>
                  </a:lnTo>
                  <a:lnTo>
                    <a:pt x="136711" y="1964"/>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42" name="pl340"/>
            <p:cNvSpPr/>
            <p:nvPr/>
          </p:nvSpPr>
          <p:spPr>
            <a:xfrm>
              <a:off x="7944696" y="3850506"/>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43" name="pl341"/>
            <p:cNvSpPr/>
            <p:nvPr/>
          </p:nvSpPr>
          <p:spPr>
            <a:xfrm>
              <a:off x="8195335" y="3827866"/>
              <a:ext cx="0" cy="548"/>
            </a:xfrm>
            <a:custGeom>
              <a:avLst/>
              <a:gdLst/>
              <a:ahLst/>
              <a:cxnLst/>
              <a:rect l="0" t="0" r="0" b="0"/>
              <a:pathLst>
                <a:path h="548">
                  <a:moveTo>
                    <a:pt x="0" y="548"/>
                  </a:moveTo>
                  <a:lnTo>
                    <a:pt x="0" y="0"/>
                  </a:lnTo>
                </a:path>
              </a:pathLst>
            </a:custGeom>
            <a:ln w="13550" cap="flat">
              <a:solidFill>
                <a:srgbClr val="1E90FF">
                  <a:alpha val="100000"/>
                </a:srgbClr>
              </a:solidFill>
              <a:prstDash val="solid"/>
              <a:round/>
            </a:ln>
          </p:spPr>
          <p:txBody>
            <a:bodyPr/>
            <a:lstStyle/>
            <a:p>
              <a:endParaRPr/>
            </a:p>
          </p:txBody>
        </p:sp>
        <p:sp>
          <p:nvSpPr>
            <p:cNvPr id="344" name="pl342"/>
            <p:cNvSpPr/>
            <p:nvPr/>
          </p:nvSpPr>
          <p:spPr>
            <a:xfrm>
              <a:off x="8195335" y="3832799"/>
              <a:ext cx="0" cy="1708"/>
            </a:xfrm>
            <a:custGeom>
              <a:avLst/>
              <a:gdLst/>
              <a:ahLst/>
              <a:cxnLst/>
              <a:rect l="0" t="0" r="0" b="0"/>
              <a:pathLst>
                <a:path h="1708">
                  <a:moveTo>
                    <a:pt x="0" y="0"/>
                  </a:moveTo>
                  <a:lnTo>
                    <a:pt x="0" y="1708"/>
                  </a:lnTo>
                </a:path>
              </a:pathLst>
            </a:custGeom>
            <a:ln w="13550" cap="flat">
              <a:solidFill>
                <a:srgbClr val="1E90FF">
                  <a:alpha val="100000"/>
                </a:srgbClr>
              </a:solidFill>
              <a:prstDash val="solid"/>
              <a:round/>
            </a:ln>
          </p:spPr>
          <p:txBody>
            <a:bodyPr/>
            <a:lstStyle/>
            <a:p>
              <a:endParaRPr/>
            </a:p>
          </p:txBody>
        </p:sp>
        <p:sp>
          <p:nvSpPr>
            <p:cNvPr id="345" name="pg343"/>
            <p:cNvSpPr/>
            <p:nvPr/>
          </p:nvSpPr>
          <p:spPr>
            <a:xfrm>
              <a:off x="8126979" y="3828415"/>
              <a:ext cx="136711" cy="4384"/>
            </a:xfrm>
            <a:custGeom>
              <a:avLst/>
              <a:gdLst/>
              <a:ahLst/>
              <a:cxnLst/>
              <a:rect l="0" t="0" r="0" b="0"/>
              <a:pathLst>
                <a:path w="136711" h="4384">
                  <a:moveTo>
                    <a:pt x="0" y="0"/>
                  </a:moveTo>
                  <a:lnTo>
                    <a:pt x="0" y="4384"/>
                  </a:lnTo>
                  <a:lnTo>
                    <a:pt x="136711" y="4384"/>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46" name="pl344"/>
            <p:cNvSpPr/>
            <p:nvPr/>
          </p:nvSpPr>
          <p:spPr>
            <a:xfrm>
              <a:off x="8126979" y="3829448"/>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47" name="pl345"/>
            <p:cNvSpPr/>
            <p:nvPr/>
          </p:nvSpPr>
          <p:spPr>
            <a:xfrm>
              <a:off x="8377617" y="3811060"/>
              <a:ext cx="0" cy="1480"/>
            </a:xfrm>
            <a:custGeom>
              <a:avLst/>
              <a:gdLst/>
              <a:ahLst/>
              <a:cxnLst/>
              <a:rect l="0" t="0" r="0" b="0"/>
              <a:pathLst>
                <a:path h="1480">
                  <a:moveTo>
                    <a:pt x="0" y="1480"/>
                  </a:moveTo>
                  <a:lnTo>
                    <a:pt x="0" y="0"/>
                  </a:lnTo>
                </a:path>
              </a:pathLst>
            </a:custGeom>
            <a:ln w="13550" cap="flat">
              <a:solidFill>
                <a:srgbClr val="1E90FF">
                  <a:alpha val="100000"/>
                </a:srgbClr>
              </a:solidFill>
              <a:prstDash val="solid"/>
              <a:round/>
            </a:ln>
          </p:spPr>
          <p:txBody>
            <a:bodyPr/>
            <a:lstStyle/>
            <a:p>
              <a:endParaRPr/>
            </a:p>
          </p:txBody>
        </p:sp>
        <p:sp>
          <p:nvSpPr>
            <p:cNvPr id="348" name="pl346"/>
            <p:cNvSpPr/>
            <p:nvPr/>
          </p:nvSpPr>
          <p:spPr>
            <a:xfrm>
              <a:off x="8377617" y="3814842"/>
              <a:ext cx="0" cy="800"/>
            </a:xfrm>
            <a:custGeom>
              <a:avLst/>
              <a:gdLst/>
              <a:ahLst/>
              <a:cxnLst/>
              <a:rect l="0" t="0" r="0" b="0"/>
              <a:pathLst>
                <a:path h="800">
                  <a:moveTo>
                    <a:pt x="0" y="0"/>
                  </a:moveTo>
                  <a:lnTo>
                    <a:pt x="0" y="800"/>
                  </a:lnTo>
                </a:path>
              </a:pathLst>
            </a:custGeom>
            <a:ln w="13550" cap="flat">
              <a:solidFill>
                <a:srgbClr val="1E90FF">
                  <a:alpha val="100000"/>
                </a:srgbClr>
              </a:solidFill>
              <a:prstDash val="solid"/>
              <a:round/>
            </a:ln>
          </p:spPr>
          <p:txBody>
            <a:bodyPr/>
            <a:lstStyle/>
            <a:p>
              <a:endParaRPr/>
            </a:p>
          </p:txBody>
        </p:sp>
        <p:sp>
          <p:nvSpPr>
            <p:cNvPr id="349" name="pg347"/>
            <p:cNvSpPr/>
            <p:nvPr/>
          </p:nvSpPr>
          <p:spPr>
            <a:xfrm>
              <a:off x="8309261" y="3812540"/>
              <a:ext cx="136711" cy="2301"/>
            </a:xfrm>
            <a:custGeom>
              <a:avLst/>
              <a:gdLst/>
              <a:ahLst/>
              <a:cxnLst/>
              <a:rect l="0" t="0" r="0" b="0"/>
              <a:pathLst>
                <a:path w="136711" h="2301">
                  <a:moveTo>
                    <a:pt x="0" y="0"/>
                  </a:moveTo>
                  <a:lnTo>
                    <a:pt x="0" y="2301"/>
                  </a:lnTo>
                  <a:lnTo>
                    <a:pt x="136711" y="2301"/>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50" name="pl348"/>
            <p:cNvSpPr/>
            <p:nvPr/>
          </p:nvSpPr>
          <p:spPr>
            <a:xfrm>
              <a:off x="8309261" y="3813975"/>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51" name="pl349"/>
            <p:cNvSpPr/>
            <p:nvPr/>
          </p:nvSpPr>
          <p:spPr>
            <a:xfrm>
              <a:off x="8559900" y="3792350"/>
              <a:ext cx="0" cy="581"/>
            </a:xfrm>
            <a:custGeom>
              <a:avLst/>
              <a:gdLst/>
              <a:ahLst/>
              <a:cxnLst/>
              <a:rect l="0" t="0" r="0" b="0"/>
              <a:pathLst>
                <a:path h="581">
                  <a:moveTo>
                    <a:pt x="0" y="581"/>
                  </a:moveTo>
                  <a:lnTo>
                    <a:pt x="0" y="0"/>
                  </a:lnTo>
                </a:path>
              </a:pathLst>
            </a:custGeom>
            <a:ln w="13550" cap="flat">
              <a:solidFill>
                <a:srgbClr val="1E90FF">
                  <a:alpha val="100000"/>
                </a:srgbClr>
              </a:solidFill>
              <a:prstDash val="solid"/>
              <a:round/>
            </a:ln>
          </p:spPr>
          <p:txBody>
            <a:bodyPr/>
            <a:lstStyle/>
            <a:p>
              <a:endParaRPr/>
            </a:p>
          </p:txBody>
        </p:sp>
        <p:sp>
          <p:nvSpPr>
            <p:cNvPr id="352" name="pl350"/>
            <p:cNvSpPr/>
            <p:nvPr/>
          </p:nvSpPr>
          <p:spPr>
            <a:xfrm>
              <a:off x="8559900" y="3794157"/>
              <a:ext cx="0" cy="702"/>
            </a:xfrm>
            <a:custGeom>
              <a:avLst/>
              <a:gdLst/>
              <a:ahLst/>
              <a:cxnLst/>
              <a:rect l="0" t="0" r="0" b="0"/>
              <a:pathLst>
                <a:path h="702">
                  <a:moveTo>
                    <a:pt x="0" y="0"/>
                  </a:moveTo>
                  <a:lnTo>
                    <a:pt x="0" y="702"/>
                  </a:lnTo>
                </a:path>
              </a:pathLst>
            </a:custGeom>
            <a:ln w="13550" cap="flat">
              <a:solidFill>
                <a:srgbClr val="1E90FF">
                  <a:alpha val="100000"/>
                </a:srgbClr>
              </a:solidFill>
              <a:prstDash val="solid"/>
              <a:round/>
            </a:ln>
          </p:spPr>
          <p:txBody>
            <a:bodyPr/>
            <a:lstStyle/>
            <a:p>
              <a:endParaRPr/>
            </a:p>
          </p:txBody>
        </p:sp>
        <p:sp>
          <p:nvSpPr>
            <p:cNvPr id="353" name="pg351"/>
            <p:cNvSpPr/>
            <p:nvPr/>
          </p:nvSpPr>
          <p:spPr>
            <a:xfrm>
              <a:off x="8491544" y="3792931"/>
              <a:ext cx="136711" cy="1225"/>
            </a:xfrm>
            <a:custGeom>
              <a:avLst/>
              <a:gdLst/>
              <a:ahLst/>
              <a:cxnLst/>
              <a:rect l="0" t="0" r="0" b="0"/>
              <a:pathLst>
                <a:path w="136711" h="1225">
                  <a:moveTo>
                    <a:pt x="0" y="0"/>
                  </a:moveTo>
                  <a:lnTo>
                    <a:pt x="0" y="1225"/>
                  </a:lnTo>
                  <a:lnTo>
                    <a:pt x="136711" y="1225"/>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54" name="pl352"/>
            <p:cNvSpPr/>
            <p:nvPr/>
          </p:nvSpPr>
          <p:spPr>
            <a:xfrm>
              <a:off x="8491544" y="3793009"/>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55" name="pl353"/>
            <p:cNvSpPr/>
            <p:nvPr/>
          </p:nvSpPr>
          <p:spPr>
            <a:xfrm>
              <a:off x="8742183" y="3773152"/>
              <a:ext cx="0" cy="775"/>
            </a:xfrm>
            <a:custGeom>
              <a:avLst/>
              <a:gdLst/>
              <a:ahLst/>
              <a:cxnLst/>
              <a:rect l="0" t="0" r="0" b="0"/>
              <a:pathLst>
                <a:path h="775">
                  <a:moveTo>
                    <a:pt x="0" y="775"/>
                  </a:moveTo>
                  <a:lnTo>
                    <a:pt x="0" y="0"/>
                  </a:lnTo>
                </a:path>
              </a:pathLst>
            </a:custGeom>
            <a:ln w="13550" cap="flat">
              <a:solidFill>
                <a:srgbClr val="1E90FF">
                  <a:alpha val="100000"/>
                </a:srgbClr>
              </a:solidFill>
              <a:prstDash val="solid"/>
              <a:round/>
            </a:ln>
          </p:spPr>
          <p:txBody>
            <a:bodyPr/>
            <a:lstStyle/>
            <a:p>
              <a:endParaRPr/>
            </a:p>
          </p:txBody>
        </p:sp>
        <p:sp>
          <p:nvSpPr>
            <p:cNvPr id="356" name="pl354"/>
            <p:cNvSpPr/>
            <p:nvPr/>
          </p:nvSpPr>
          <p:spPr>
            <a:xfrm>
              <a:off x="8742183" y="3776140"/>
              <a:ext cx="0" cy="595"/>
            </a:xfrm>
            <a:custGeom>
              <a:avLst/>
              <a:gdLst/>
              <a:ahLst/>
              <a:cxnLst/>
              <a:rect l="0" t="0" r="0" b="0"/>
              <a:pathLst>
                <a:path h="595">
                  <a:moveTo>
                    <a:pt x="0" y="0"/>
                  </a:moveTo>
                  <a:lnTo>
                    <a:pt x="0" y="595"/>
                  </a:lnTo>
                </a:path>
              </a:pathLst>
            </a:custGeom>
            <a:ln w="13550" cap="flat">
              <a:solidFill>
                <a:srgbClr val="1E90FF">
                  <a:alpha val="100000"/>
                </a:srgbClr>
              </a:solidFill>
              <a:prstDash val="solid"/>
              <a:round/>
            </a:ln>
          </p:spPr>
          <p:txBody>
            <a:bodyPr/>
            <a:lstStyle/>
            <a:p>
              <a:endParaRPr/>
            </a:p>
          </p:txBody>
        </p:sp>
        <p:sp>
          <p:nvSpPr>
            <p:cNvPr id="357" name="pg355"/>
            <p:cNvSpPr/>
            <p:nvPr/>
          </p:nvSpPr>
          <p:spPr>
            <a:xfrm>
              <a:off x="8673827" y="3773927"/>
              <a:ext cx="136711" cy="2212"/>
            </a:xfrm>
            <a:custGeom>
              <a:avLst/>
              <a:gdLst/>
              <a:ahLst/>
              <a:cxnLst/>
              <a:rect l="0" t="0" r="0" b="0"/>
              <a:pathLst>
                <a:path w="136711" h="2212">
                  <a:moveTo>
                    <a:pt x="0" y="0"/>
                  </a:moveTo>
                  <a:lnTo>
                    <a:pt x="0" y="2212"/>
                  </a:lnTo>
                  <a:lnTo>
                    <a:pt x="136711" y="2212"/>
                  </a:lnTo>
                  <a:lnTo>
                    <a:pt x="136711" y="0"/>
                  </a:lnTo>
                  <a:close/>
                </a:path>
              </a:pathLst>
            </a:custGeom>
            <a:solidFill>
              <a:srgbClr val="1E90FF">
                <a:alpha val="100000"/>
              </a:srgbClr>
            </a:solidFill>
            <a:ln w="13550" cap="rnd">
              <a:solidFill>
                <a:srgbClr val="1E90FF">
                  <a:alpha val="100000"/>
                </a:srgbClr>
              </a:solidFill>
              <a:prstDash val="solid"/>
              <a:round/>
            </a:ln>
          </p:spPr>
          <p:txBody>
            <a:bodyPr/>
            <a:lstStyle/>
            <a:p>
              <a:endParaRPr/>
            </a:p>
          </p:txBody>
        </p:sp>
        <p:sp>
          <p:nvSpPr>
            <p:cNvPr id="358" name="pl356"/>
            <p:cNvSpPr/>
            <p:nvPr/>
          </p:nvSpPr>
          <p:spPr>
            <a:xfrm>
              <a:off x="8673827" y="3775382"/>
              <a:ext cx="136711" cy="0"/>
            </a:xfrm>
            <a:custGeom>
              <a:avLst/>
              <a:gdLst/>
              <a:ahLst/>
              <a:cxnLst/>
              <a:rect l="0" t="0" r="0" b="0"/>
              <a:pathLst>
                <a:path w="136711">
                  <a:moveTo>
                    <a:pt x="0" y="0"/>
                  </a:moveTo>
                  <a:lnTo>
                    <a:pt x="136711" y="0"/>
                  </a:lnTo>
                </a:path>
              </a:pathLst>
            </a:custGeom>
            <a:ln w="27101" cap="flat">
              <a:solidFill>
                <a:srgbClr val="1E90FF">
                  <a:alpha val="100000"/>
                </a:srgbClr>
              </a:solidFill>
              <a:prstDash val="solid"/>
              <a:round/>
            </a:ln>
          </p:spPr>
          <p:txBody>
            <a:bodyPr/>
            <a:lstStyle/>
            <a:p>
              <a:endParaRPr/>
            </a:p>
          </p:txBody>
        </p:sp>
        <p:sp>
          <p:nvSpPr>
            <p:cNvPr id="359" name="rc357"/>
            <p:cNvSpPr/>
            <p:nvPr/>
          </p:nvSpPr>
          <p:spPr>
            <a:xfrm>
              <a:off x="2302863" y="2826444"/>
              <a:ext cx="2155491" cy="291578"/>
            </a:xfrm>
            <a:prstGeom prst="rect">
              <a:avLst/>
            </a:prstGeom>
            <a:solidFill>
              <a:srgbClr val="D9D9D9">
                <a:alpha val="100000"/>
              </a:srgbClr>
            </a:solidFill>
          </p:spPr>
          <p:txBody>
            <a:bodyPr/>
            <a:lstStyle/>
            <a:p>
              <a:endParaRPr/>
            </a:p>
          </p:txBody>
        </p:sp>
        <p:sp>
          <p:nvSpPr>
            <p:cNvPr id="360" name="tx358"/>
            <p:cNvSpPr/>
            <p:nvPr/>
          </p:nvSpPr>
          <p:spPr>
            <a:xfrm>
              <a:off x="3221858" y="2915083"/>
              <a:ext cx="3175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smtClean="0">
                  <a:solidFill>
                    <a:srgbClr val="1A1A1A">
                      <a:alpha val="100000"/>
                    </a:srgbClr>
                  </a:solidFill>
                  <a:latin typeface="Calibri"/>
                  <a:cs typeface="Calibri"/>
                </a:rPr>
                <a:t>C</a:t>
              </a:r>
              <a:r>
                <a:rPr sz="1500" dirty="0" err="1" smtClean="0">
                  <a:solidFill>
                    <a:srgbClr val="1A1A1A">
                      <a:alpha val="100000"/>
                    </a:srgbClr>
                  </a:solidFill>
                  <a:latin typeface="Calibri"/>
                  <a:cs typeface="Calibri"/>
                </a:rPr>
                <a:t>ost</a:t>
              </a:r>
              <a:endParaRPr sz="1500" dirty="0">
                <a:solidFill>
                  <a:srgbClr val="1A1A1A">
                    <a:alpha val="100000"/>
                  </a:srgbClr>
                </a:solidFill>
                <a:latin typeface="Calibri"/>
                <a:cs typeface="Calibri"/>
              </a:endParaRPr>
            </a:p>
          </p:txBody>
        </p:sp>
        <p:sp>
          <p:nvSpPr>
            <p:cNvPr id="361" name="rc359"/>
            <p:cNvSpPr/>
            <p:nvPr/>
          </p:nvSpPr>
          <p:spPr>
            <a:xfrm>
              <a:off x="4527943" y="2826444"/>
              <a:ext cx="2155491" cy="291578"/>
            </a:xfrm>
            <a:prstGeom prst="rect">
              <a:avLst/>
            </a:prstGeom>
            <a:solidFill>
              <a:srgbClr val="D9D9D9">
                <a:alpha val="100000"/>
              </a:srgbClr>
            </a:solidFill>
          </p:spPr>
          <p:txBody>
            <a:bodyPr/>
            <a:lstStyle/>
            <a:p>
              <a:endParaRPr/>
            </a:p>
          </p:txBody>
        </p:sp>
        <p:sp>
          <p:nvSpPr>
            <p:cNvPr id="362" name="tx360"/>
            <p:cNvSpPr/>
            <p:nvPr/>
          </p:nvSpPr>
          <p:spPr>
            <a:xfrm>
              <a:off x="5281839" y="2864283"/>
              <a:ext cx="647700" cy="1651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smtClean="0">
                  <a:solidFill>
                    <a:srgbClr val="1A1A1A">
                      <a:alpha val="100000"/>
                    </a:srgbClr>
                  </a:solidFill>
                  <a:latin typeface="Calibri"/>
                  <a:cs typeface="Calibri"/>
                </a:rPr>
                <a:t>Routing </a:t>
              </a:r>
              <a:r>
                <a:rPr lang="ca-ES" sz="1500" dirty="0" err="1" smtClean="0">
                  <a:solidFill>
                    <a:srgbClr val="1A1A1A">
                      <a:alpha val="100000"/>
                    </a:srgbClr>
                  </a:solidFill>
                  <a:latin typeface="Calibri"/>
                  <a:cs typeface="Calibri"/>
                </a:rPr>
                <a:t>Efficiency</a:t>
              </a:r>
              <a:endParaRPr sz="1500" dirty="0">
                <a:solidFill>
                  <a:srgbClr val="1A1A1A">
                    <a:alpha val="100000"/>
                  </a:srgbClr>
                </a:solidFill>
                <a:latin typeface="Calibri"/>
                <a:cs typeface="Calibri"/>
              </a:endParaRPr>
            </a:p>
          </p:txBody>
        </p:sp>
        <p:sp>
          <p:nvSpPr>
            <p:cNvPr id="363" name="rc361"/>
            <p:cNvSpPr/>
            <p:nvPr/>
          </p:nvSpPr>
          <p:spPr>
            <a:xfrm>
              <a:off x="6753024" y="2826444"/>
              <a:ext cx="2155491" cy="291578"/>
            </a:xfrm>
            <a:prstGeom prst="rect">
              <a:avLst/>
            </a:prstGeom>
            <a:solidFill>
              <a:srgbClr val="D9D9D9">
                <a:alpha val="100000"/>
              </a:srgbClr>
            </a:solidFill>
          </p:spPr>
          <p:txBody>
            <a:bodyPr/>
            <a:lstStyle/>
            <a:p>
              <a:endParaRPr/>
            </a:p>
          </p:txBody>
        </p:sp>
        <p:sp>
          <p:nvSpPr>
            <p:cNvPr id="364" name="tx362"/>
            <p:cNvSpPr/>
            <p:nvPr/>
          </p:nvSpPr>
          <p:spPr>
            <a:xfrm>
              <a:off x="7583120" y="2876983"/>
              <a:ext cx="495300" cy="152400"/>
            </a:xfrm>
            <a:prstGeom prst="rect">
              <a:avLst/>
            </a:prstGeom>
            <a:noFill/>
          </p:spPr>
          <p:txBody>
            <a:bodyPr wrap="none" lIns="0" tIns="0" rIns="0" bIns="0" anchor="ctr" anchorCtr="1"/>
            <a:lstStyle/>
            <a:p>
              <a:pPr marL="0" marR="0" indent="0" algn="l">
                <a:lnSpc>
                  <a:spcPts val="1500"/>
                </a:lnSpc>
                <a:spcBef>
                  <a:spcPts val="0"/>
                </a:spcBef>
                <a:spcAft>
                  <a:spcPts val="0"/>
                </a:spcAft>
              </a:pPr>
              <a:r>
                <a:rPr lang="ca-ES" sz="1500" dirty="0" err="1" smtClean="0">
                  <a:solidFill>
                    <a:srgbClr val="1A1A1A">
                      <a:alpha val="100000"/>
                    </a:srgbClr>
                  </a:solidFill>
                  <a:latin typeface="Calibri"/>
                  <a:cs typeface="Calibri"/>
                </a:rPr>
                <a:t>Storage</a:t>
              </a:r>
              <a:r>
                <a:rPr lang="ca-ES" sz="1500" dirty="0" smtClean="0">
                  <a:solidFill>
                    <a:srgbClr val="1A1A1A">
                      <a:alpha val="100000"/>
                    </a:srgbClr>
                  </a:solidFill>
                  <a:latin typeface="Calibri"/>
                  <a:cs typeface="Calibri"/>
                </a:rPr>
                <a:t> C</a:t>
              </a:r>
              <a:r>
                <a:rPr sz="1500" dirty="0" err="1" smtClean="0">
                  <a:solidFill>
                    <a:srgbClr val="1A1A1A">
                      <a:alpha val="100000"/>
                    </a:srgbClr>
                  </a:solidFill>
                  <a:latin typeface="Calibri"/>
                  <a:cs typeface="Calibri"/>
                </a:rPr>
                <a:t>ap</a:t>
              </a:r>
              <a:r>
                <a:rPr lang="ca-ES" sz="1500" dirty="0" err="1" smtClean="0">
                  <a:solidFill>
                    <a:srgbClr val="1A1A1A">
                      <a:alpha val="100000"/>
                    </a:srgbClr>
                  </a:solidFill>
                  <a:latin typeface="Calibri"/>
                  <a:cs typeface="Calibri"/>
                </a:rPr>
                <a:t>acity</a:t>
              </a:r>
              <a:endParaRPr sz="1500" dirty="0">
                <a:solidFill>
                  <a:srgbClr val="1A1A1A">
                    <a:alpha val="100000"/>
                  </a:srgbClr>
                </a:solidFill>
                <a:latin typeface="Calibri"/>
                <a:cs typeface="Calibri"/>
              </a:endParaRPr>
            </a:p>
          </p:txBody>
        </p:sp>
        <p:sp>
          <p:nvSpPr>
            <p:cNvPr id="365" name="pl363"/>
            <p:cNvSpPr/>
            <p:nvPr/>
          </p:nvSpPr>
          <p:spPr>
            <a:xfrm>
              <a:off x="269704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66" name="pl364"/>
            <p:cNvSpPr/>
            <p:nvPr/>
          </p:nvSpPr>
          <p:spPr>
            <a:xfrm>
              <a:off x="3152755"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67" name="pl365"/>
            <p:cNvSpPr/>
            <p:nvPr/>
          </p:nvSpPr>
          <p:spPr>
            <a:xfrm>
              <a:off x="3608462"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68" name="pl366"/>
            <p:cNvSpPr/>
            <p:nvPr/>
          </p:nvSpPr>
          <p:spPr>
            <a:xfrm>
              <a:off x="4064168"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69" name="tx367"/>
            <p:cNvSpPr/>
            <p:nvPr/>
          </p:nvSpPr>
          <p:spPr>
            <a:xfrm>
              <a:off x="258274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370" name="tx368"/>
            <p:cNvSpPr/>
            <p:nvPr/>
          </p:nvSpPr>
          <p:spPr>
            <a:xfrm>
              <a:off x="3038455"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371" name="tx369"/>
            <p:cNvSpPr/>
            <p:nvPr/>
          </p:nvSpPr>
          <p:spPr>
            <a:xfrm>
              <a:off x="3494162"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372" name="tx370"/>
            <p:cNvSpPr/>
            <p:nvPr/>
          </p:nvSpPr>
          <p:spPr>
            <a:xfrm>
              <a:off x="3949868"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373" name="pl371"/>
            <p:cNvSpPr/>
            <p:nvPr/>
          </p:nvSpPr>
          <p:spPr>
            <a:xfrm>
              <a:off x="492212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74" name="pl372"/>
            <p:cNvSpPr/>
            <p:nvPr/>
          </p:nvSpPr>
          <p:spPr>
            <a:xfrm>
              <a:off x="537783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75" name="pl373"/>
            <p:cNvSpPr/>
            <p:nvPr/>
          </p:nvSpPr>
          <p:spPr>
            <a:xfrm>
              <a:off x="5833542"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76" name="pl374"/>
            <p:cNvSpPr/>
            <p:nvPr/>
          </p:nvSpPr>
          <p:spPr>
            <a:xfrm>
              <a:off x="628924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77" name="tx375"/>
            <p:cNvSpPr/>
            <p:nvPr/>
          </p:nvSpPr>
          <p:spPr>
            <a:xfrm>
              <a:off x="480782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378" name="tx376"/>
            <p:cNvSpPr/>
            <p:nvPr/>
          </p:nvSpPr>
          <p:spPr>
            <a:xfrm>
              <a:off x="5263536"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379" name="tx377"/>
            <p:cNvSpPr/>
            <p:nvPr/>
          </p:nvSpPr>
          <p:spPr>
            <a:xfrm>
              <a:off x="5719242"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380" name="tx378"/>
            <p:cNvSpPr/>
            <p:nvPr/>
          </p:nvSpPr>
          <p:spPr>
            <a:xfrm>
              <a:off x="617494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381" name="pl379"/>
            <p:cNvSpPr/>
            <p:nvPr/>
          </p:nvSpPr>
          <p:spPr>
            <a:xfrm>
              <a:off x="7147210"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82" name="pl380"/>
            <p:cNvSpPr/>
            <p:nvPr/>
          </p:nvSpPr>
          <p:spPr>
            <a:xfrm>
              <a:off x="7602916"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83" name="pl381"/>
            <p:cNvSpPr/>
            <p:nvPr/>
          </p:nvSpPr>
          <p:spPr>
            <a:xfrm>
              <a:off x="8058623"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84" name="pl382"/>
            <p:cNvSpPr/>
            <p:nvPr/>
          </p:nvSpPr>
          <p:spPr>
            <a:xfrm>
              <a:off x="8514329" y="4494015"/>
              <a:ext cx="0" cy="34794"/>
            </a:xfrm>
            <a:custGeom>
              <a:avLst/>
              <a:gdLst/>
              <a:ahLst/>
              <a:cxnLst/>
              <a:rect l="0" t="0" r="0" b="0"/>
              <a:pathLst>
                <a:path h="34794">
                  <a:moveTo>
                    <a:pt x="0" y="34794"/>
                  </a:moveTo>
                  <a:lnTo>
                    <a:pt x="0" y="0"/>
                  </a:lnTo>
                </a:path>
              </a:pathLst>
            </a:custGeom>
            <a:ln w="13550" cap="flat">
              <a:solidFill>
                <a:srgbClr val="333333">
                  <a:alpha val="100000"/>
                </a:srgbClr>
              </a:solidFill>
              <a:prstDash val="solid"/>
              <a:round/>
            </a:ln>
          </p:spPr>
          <p:txBody>
            <a:bodyPr/>
            <a:lstStyle/>
            <a:p>
              <a:endParaRPr/>
            </a:p>
          </p:txBody>
        </p:sp>
        <p:sp>
          <p:nvSpPr>
            <p:cNvPr id="385" name="tx383"/>
            <p:cNvSpPr/>
            <p:nvPr/>
          </p:nvSpPr>
          <p:spPr>
            <a:xfrm>
              <a:off x="7032910"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386" name="tx384"/>
            <p:cNvSpPr/>
            <p:nvPr/>
          </p:nvSpPr>
          <p:spPr>
            <a:xfrm>
              <a:off x="7488616"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387" name="tx385"/>
            <p:cNvSpPr/>
            <p:nvPr/>
          </p:nvSpPr>
          <p:spPr>
            <a:xfrm>
              <a:off x="7944323"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388" name="tx386"/>
            <p:cNvSpPr/>
            <p:nvPr/>
          </p:nvSpPr>
          <p:spPr>
            <a:xfrm>
              <a:off x="8400029" y="455664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389" name="tx387"/>
            <p:cNvSpPr/>
            <p:nvPr/>
          </p:nvSpPr>
          <p:spPr>
            <a:xfrm>
              <a:off x="2011633" y="4197890"/>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0.5</a:t>
              </a:r>
            </a:p>
          </p:txBody>
        </p:sp>
        <p:sp>
          <p:nvSpPr>
            <p:cNvPr id="390" name="tx388"/>
            <p:cNvSpPr/>
            <p:nvPr/>
          </p:nvSpPr>
          <p:spPr>
            <a:xfrm>
              <a:off x="2011633" y="390962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1.0</a:t>
              </a:r>
            </a:p>
          </p:txBody>
        </p:sp>
        <p:sp>
          <p:nvSpPr>
            <p:cNvPr id="391" name="tx389"/>
            <p:cNvSpPr/>
            <p:nvPr/>
          </p:nvSpPr>
          <p:spPr>
            <a:xfrm>
              <a:off x="2011633" y="3621360"/>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1.5</a:t>
              </a:r>
            </a:p>
          </p:txBody>
        </p:sp>
        <p:sp>
          <p:nvSpPr>
            <p:cNvPr id="392" name="tx390"/>
            <p:cNvSpPr/>
            <p:nvPr/>
          </p:nvSpPr>
          <p:spPr>
            <a:xfrm>
              <a:off x="2011633" y="3333095"/>
              <a:ext cx="228600" cy="1143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4D4D4D">
                      <a:alpha val="100000"/>
                    </a:srgbClr>
                  </a:solidFill>
                  <a:latin typeface="Calibri"/>
                  <a:cs typeface="Calibri"/>
                </a:rPr>
                <a:t>2.0</a:t>
              </a:r>
            </a:p>
          </p:txBody>
        </p:sp>
        <p:sp>
          <p:nvSpPr>
            <p:cNvPr id="393" name="pl391"/>
            <p:cNvSpPr/>
            <p:nvPr/>
          </p:nvSpPr>
          <p:spPr>
            <a:xfrm>
              <a:off x="2268068" y="425504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94" name="pl392"/>
            <p:cNvSpPr/>
            <p:nvPr/>
          </p:nvSpPr>
          <p:spPr>
            <a:xfrm>
              <a:off x="2268068" y="396677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95" name="pl393"/>
            <p:cNvSpPr/>
            <p:nvPr/>
          </p:nvSpPr>
          <p:spPr>
            <a:xfrm>
              <a:off x="2268068" y="3678510"/>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96" name="pl394"/>
            <p:cNvSpPr/>
            <p:nvPr/>
          </p:nvSpPr>
          <p:spPr>
            <a:xfrm>
              <a:off x="2268068" y="3390245"/>
              <a:ext cx="34794" cy="0"/>
            </a:xfrm>
            <a:custGeom>
              <a:avLst/>
              <a:gdLst/>
              <a:ahLst/>
              <a:cxnLst/>
              <a:rect l="0" t="0" r="0" b="0"/>
              <a:pathLst>
                <a:path w="34794">
                  <a:moveTo>
                    <a:pt x="0" y="0"/>
                  </a:moveTo>
                  <a:lnTo>
                    <a:pt x="34794" y="0"/>
                  </a:lnTo>
                </a:path>
              </a:pathLst>
            </a:custGeom>
            <a:ln w="13550" cap="flat">
              <a:solidFill>
                <a:srgbClr val="333333">
                  <a:alpha val="100000"/>
                </a:srgbClr>
              </a:solidFill>
              <a:prstDash val="solid"/>
              <a:round/>
            </a:ln>
          </p:spPr>
          <p:txBody>
            <a:bodyPr/>
            <a:lstStyle/>
            <a:p>
              <a:endParaRPr/>
            </a:p>
          </p:txBody>
        </p:sp>
        <p:sp>
          <p:nvSpPr>
            <p:cNvPr id="397" name="tx395"/>
            <p:cNvSpPr/>
            <p:nvPr/>
          </p:nvSpPr>
          <p:spPr>
            <a:xfrm>
              <a:off x="5082505" y="4727834"/>
              <a:ext cx="1046367" cy="165100"/>
            </a:xfrm>
            <a:prstGeom prst="rect">
              <a:avLst/>
            </a:prstGeom>
            <a:noFill/>
          </p:spPr>
          <p:txBody>
            <a:bodyPr wrap="none" lIns="0" tIns="0" rIns="0" bIns="0" anchor="ctr" anchorCtr="1"/>
            <a:lstStyle/>
            <a:p>
              <a:pPr marL="0" marR="0" indent="0" algn="l">
                <a:lnSpc>
                  <a:spcPts val="1500"/>
                </a:lnSpc>
                <a:spcBef>
                  <a:spcPts val="0"/>
                </a:spcBef>
                <a:spcAft>
                  <a:spcPts val="0"/>
                </a:spcAft>
              </a:pPr>
              <a:r>
                <a:rPr sz="1500">
                  <a:solidFill>
                    <a:srgbClr val="000000">
                      <a:alpha val="100000"/>
                    </a:srgbClr>
                  </a:solidFill>
                  <a:latin typeface="Calibri"/>
                  <a:cs typeface="Calibri"/>
                </a:rPr>
                <a:t>Scaling factor</a:t>
              </a:r>
            </a:p>
          </p:txBody>
        </p:sp>
        <p:sp>
          <p:nvSpPr>
            <p:cNvPr id="398" name="tx396"/>
            <p:cNvSpPr/>
            <p:nvPr/>
          </p:nvSpPr>
          <p:spPr>
            <a:xfrm rot="-5400000">
              <a:off x="1624544" y="3742518"/>
              <a:ext cx="431800" cy="127000"/>
            </a:xfrm>
            <a:prstGeom prst="rect">
              <a:avLst/>
            </a:prstGeom>
            <a:noFill/>
          </p:spPr>
          <p:txBody>
            <a:bodyPr wrap="none" lIns="0" tIns="0" rIns="0" bIns="0" anchor="ctr" anchorCtr="1"/>
            <a:lstStyle/>
            <a:p>
              <a:pPr>
                <a:lnSpc>
                  <a:spcPts val="1500"/>
                </a:lnSpc>
              </a:pPr>
              <a:r>
                <a:rPr lang="ca-ES" sz="1500" dirty="0">
                  <a:solidFill>
                    <a:srgbClr val="000000">
                      <a:alpha val="100000"/>
                    </a:srgbClr>
                  </a:solidFill>
                  <a:cs typeface="Calibri"/>
                </a:rPr>
                <a:t>Variable ratio vs wild-type</a:t>
              </a:r>
            </a:p>
          </p:txBody>
        </p:sp>
      </p:grpSp>
      <p:grpSp>
        <p:nvGrpSpPr>
          <p:cNvPr id="423" name="Group 422"/>
          <p:cNvGrpSpPr/>
          <p:nvPr/>
        </p:nvGrpSpPr>
        <p:grpSpPr>
          <a:xfrm>
            <a:off x="8721151" y="1294398"/>
            <a:ext cx="3055498" cy="1485408"/>
            <a:chOff x="7688702" y="1021306"/>
            <a:chExt cx="3857597" cy="1875343"/>
          </a:xfrm>
        </p:grpSpPr>
        <p:grpSp>
          <p:nvGrpSpPr>
            <p:cNvPr id="400" name="Group 399"/>
            <p:cNvGrpSpPr/>
            <p:nvPr/>
          </p:nvGrpSpPr>
          <p:grpSpPr>
            <a:xfrm>
              <a:off x="9757521" y="1021306"/>
              <a:ext cx="1788778" cy="1875343"/>
              <a:chOff x="9103462" y="1911354"/>
              <a:chExt cx="2760226" cy="2893804"/>
            </a:xfrm>
          </p:grpSpPr>
          <p:pic>
            <p:nvPicPr>
              <p:cNvPr id="401" name="Picture 400"/>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5083690">
                <a:off x="10773848" y="2549927"/>
                <a:ext cx="1031072" cy="1054840"/>
              </a:xfrm>
              <a:prstGeom prst="rect">
                <a:avLst/>
              </a:prstGeom>
            </p:spPr>
          </p:pic>
          <p:pic>
            <p:nvPicPr>
              <p:cNvPr id="402" name="Picture 401"/>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496170">
                <a:off x="10747569" y="3446744"/>
                <a:ext cx="1031072" cy="1054840"/>
              </a:xfrm>
              <a:prstGeom prst="rect">
                <a:avLst/>
              </a:prstGeom>
            </p:spPr>
          </p:pic>
          <p:grpSp>
            <p:nvGrpSpPr>
              <p:cNvPr id="403" name="Group 402"/>
              <p:cNvGrpSpPr/>
              <p:nvPr/>
            </p:nvGrpSpPr>
            <p:grpSpPr>
              <a:xfrm>
                <a:off x="9103462" y="1911354"/>
                <a:ext cx="2760226" cy="2893804"/>
                <a:chOff x="9103462" y="1911354"/>
                <a:chExt cx="2760226" cy="2893804"/>
              </a:xfrm>
            </p:grpSpPr>
            <p:pic>
              <p:nvPicPr>
                <p:cNvPr id="404" name="Picture 403"/>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91021">
                  <a:off x="9201492" y="2685592"/>
                  <a:ext cx="1031072" cy="1054840"/>
                </a:xfrm>
                <a:prstGeom prst="rect">
                  <a:avLst/>
                </a:prstGeom>
              </p:spPr>
            </p:pic>
            <p:pic>
              <p:nvPicPr>
                <p:cNvPr id="405" name="Picture 404"/>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8141921">
                  <a:off x="9103462" y="3178638"/>
                  <a:ext cx="1031072" cy="1054840"/>
                </a:xfrm>
                <a:prstGeom prst="rect">
                  <a:avLst/>
                </a:prstGeom>
              </p:spPr>
            </p:pic>
            <p:pic>
              <p:nvPicPr>
                <p:cNvPr id="406" name="Picture 405"/>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3203881">
                  <a:off x="9959510" y="1911354"/>
                  <a:ext cx="1031072" cy="1054840"/>
                </a:xfrm>
                <a:prstGeom prst="rect">
                  <a:avLst/>
                </a:prstGeom>
              </p:spPr>
            </p:pic>
            <p:pic>
              <p:nvPicPr>
                <p:cNvPr id="407" name="Picture 406"/>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717315" y="2715500"/>
                  <a:ext cx="1031072" cy="1054840"/>
                </a:xfrm>
                <a:prstGeom prst="rect">
                  <a:avLst/>
                </a:prstGeom>
              </p:spPr>
            </p:pic>
            <p:pic>
              <p:nvPicPr>
                <p:cNvPr id="408" name="Picture 407"/>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492106" y="3174728"/>
                  <a:ext cx="1031072" cy="1054840"/>
                </a:xfrm>
                <a:prstGeom prst="rect">
                  <a:avLst/>
                </a:prstGeom>
              </p:spPr>
            </p:pic>
            <p:pic>
              <p:nvPicPr>
                <p:cNvPr id="409" name="Picture 408"/>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818148" y="3160542"/>
                  <a:ext cx="1031072" cy="1054840"/>
                </a:xfrm>
                <a:prstGeom prst="rect">
                  <a:avLst/>
                </a:prstGeom>
              </p:spPr>
            </p:pic>
            <p:pic>
              <p:nvPicPr>
                <p:cNvPr id="410" name="Picture 409"/>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101203" y="2874710"/>
                  <a:ext cx="1031072" cy="1054840"/>
                </a:xfrm>
                <a:prstGeom prst="rect">
                  <a:avLst/>
                </a:prstGeom>
              </p:spPr>
            </p:pic>
            <p:pic>
              <p:nvPicPr>
                <p:cNvPr id="411" name="Picture 410"/>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15891" y="3429372"/>
                  <a:ext cx="1031072" cy="1054840"/>
                </a:xfrm>
                <a:prstGeom prst="rect">
                  <a:avLst/>
                </a:prstGeom>
              </p:spPr>
            </p:pic>
            <p:pic>
              <p:nvPicPr>
                <p:cNvPr id="412" name="Picture 411"/>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82316" y="2235964"/>
                  <a:ext cx="1031072" cy="1054840"/>
                </a:xfrm>
                <a:prstGeom prst="rect">
                  <a:avLst/>
                </a:prstGeom>
              </p:spPr>
            </p:pic>
            <p:pic>
              <p:nvPicPr>
                <p:cNvPr id="413" name="Picture 412"/>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955735" y="2337435"/>
                  <a:ext cx="1031072" cy="1054840"/>
                </a:xfrm>
                <a:prstGeom prst="rect">
                  <a:avLst/>
                </a:prstGeom>
              </p:spPr>
            </p:pic>
            <p:pic>
              <p:nvPicPr>
                <p:cNvPr id="414" name="Picture 413"/>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9169271">
                  <a:off x="9483045" y="2189997"/>
                  <a:ext cx="1031072" cy="1054840"/>
                </a:xfrm>
                <a:prstGeom prst="rect">
                  <a:avLst/>
                </a:prstGeom>
              </p:spPr>
            </p:pic>
            <p:pic>
              <p:nvPicPr>
                <p:cNvPr id="415" name="Picture 414"/>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8123049">
                  <a:off x="10315891" y="2713877"/>
                  <a:ext cx="1031072" cy="1054840"/>
                </a:xfrm>
                <a:prstGeom prst="rect">
                  <a:avLst/>
                </a:prstGeom>
              </p:spPr>
            </p:pic>
            <p:pic>
              <p:nvPicPr>
                <p:cNvPr id="416" name="Picture 415"/>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520454" y="3675861"/>
                  <a:ext cx="1031072" cy="1054840"/>
                </a:xfrm>
                <a:prstGeom prst="rect">
                  <a:avLst/>
                </a:prstGeom>
              </p:spPr>
            </p:pic>
            <p:pic>
              <p:nvPicPr>
                <p:cNvPr id="417" name="Picture 416"/>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615264" y="3244451"/>
                  <a:ext cx="1031072" cy="1054840"/>
                </a:xfrm>
                <a:prstGeom prst="rect">
                  <a:avLst/>
                </a:prstGeom>
              </p:spPr>
            </p:pic>
            <p:pic>
              <p:nvPicPr>
                <p:cNvPr id="418" name="Picture 417"/>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4693899">
                  <a:off x="10039293" y="3762202"/>
                  <a:ext cx="1031072" cy="1054840"/>
                </a:xfrm>
                <a:prstGeom prst="rect">
                  <a:avLst/>
                </a:prstGeom>
              </p:spPr>
            </p:pic>
            <p:pic>
              <p:nvPicPr>
                <p:cNvPr id="419" name="Picture 418"/>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0800000">
                  <a:off x="10524901" y="3749702"/>
                  <a:ext cx="1031072" cy="1054840"/>
                </a:xfrm>
                <a:prstGeom prst="rect">
                  <a:avLst/>
                </a:prstGeom>
              </p:spPr>
            </p:pic>
            <p:pic>
              <p:nvPicPr>
                <p:cNvPr id="420" name="Picture 419"/>
                <p:cNvPicPr>
                  <a:picLocks noChangeAspect="1"/>
                </p:cNvPicPr>
                <p:nvPr/>
              </p:nvPicPr>
              <p:blipFill rotWithShape="1">
                <a:blip r:embed="rId3">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832616" y="2915421"/>
                  <a:ext cx="1031072" cy="1054840"/>
                </a:xfrm>
                <a:prstGeom prst="rect">
                  <a:avLst/>
                </a:prstGeom>
              </p:spPr>
            </p:pic>
          </p:grpSp>
        </p:grpSp>
        <p:pic>
          <p:nvPicPr>
            <p:cNvPr id="421" name="Picture 420"/>
            <p:cNvPicPr/>
            <p:nvPr/>
          </p:nvPicPr>
          <p:blipFill rotWithShape="1">
            <a:blip r:embed="rId4"/>
            <a:srcRect l="49577" t="41575" r="22790" b="15383"/>
            <a:stretch/>
          </p:blipFill>
          <p:spPr>
            <a:xfrm>
              <a:off x="7688702" y="1426464"/>
              <a:ext cx="1170943" cy="1197256"/>
            </a:xfrm>
            <a:prstGeom prst="rect">
              <a:avLst/>
            </a:prstGeom>
          </p:spPr>
        </p:pic>
        <p:cxnSp>
          <p:nvCxnSpPr>
            <p:cNvPr id="422" name="Straight Arrow Connector 421"/>
            <p:cNvCxnSpPr/>
            <p:nvPr/>
          </p:nvCxnSpPr>
          <p:spPr>
            <a:xfrm>
              <a:off x="8988196" y="1966170"/>
              <a:ext cx="762828"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grpSp>
      <p:sp>
        <p:nvSpPr>
          <p:cNvPr id="424" name="Slide Number Placeholder 423"/>
          <p:cNvSpPr>
            <a:spLocks noGrp="1"/>
          </p:cNvSpPr>
          <p:nvPr>
            <p:ph type="sldNum" sz="quarter" idx="12"/>
          </p:nvPr>
        </p:nvSpPr>
        <p:spPr/>
        <p:txBody>
          <a:bodyPr/>
          <a:lstStyle/>
          <a:p>
            <a:fld id="{2BC1C898-5861-4646-8145-B26DFD443158}" type="slidenum">
              <a:rPr lang="en-US" smtClean="0"/>
              <a:t>47</a:t>
            </a:fld>
            <a:endParaRPr lang="en-US"/>
          </a:p>
        </p:txBody>
      </p:sp>
      <p:pic>
        <p:nvPicPr>
          <p:cNvPr id="425" name="Picture 424"/>
          <p:cNvPicPr>
            <a:picLocks noChangeAspect="1"/>
          </p:cNvPicPr>
          <p:nvPr/>
        </p:nvPicPr>
        <p:blipFill rotWithShape="1">
          <a:blip r:embed="rId5"/>
          <a:srcRect l="46566" t="15093" b="17869"/>
          <a:stretch/>
        </p:blipFill>
        <p:spPr>
          <a:xfrm>
            <a:off x="123825" y="111196"/>
            <a:ext cx="1866900" cy="1203254"/>
          </a:xfrm>
          <a:prstGeom prst="rect">
            <a:avLst/>
          </a:prstGeom>
        </p:spPr>
      </p:pic>
      <p:sp>
        <p:nvSpPr>
          <p:cNvPr id="426" name="TextBox 425"/>
          <p:cNvSpPr txBox="1"/>
          <p:nvPr/>
        </p:nvSpPr>
        <p:spPr>
          <a:xfrm>
            <a:off x="9966817" y="4168523"/>
            <a:ext cx="926536" cy="338554"/>
          </a:xfrm>
          <a:prstGeom prst="rect">
            <a:avLst/>
          </a:prstGeom>
          <a:noFill/>
        </p:spPr>
        <p:txBody>
          <a:bodyPr wrap="none" rtlCol="0">
            <a:spAutoFit/>
          </a:bodyPr>
          <a:lstStyle/>
          <a:p>
            <a:r>
              <a:rPr lang="ca-ES" sz="1600" dirty="0" smtClean="0"/>
              <a:t>Constant</a:t>
            </a:r>
            <a:endParaRPr lang="en-US" sz="1600" dirty="0"/>
          </a:p>
        </p:txBody>
      </p:sp>
      <p:sp>
        <p:nvSpPr>
          <p:cNvPr id="427" name="TextBox 426"/>
          <p:cNvSpPr txBox="1"/>
          <p:nvPr/>
        </p:nvSpPr>
        <p:spPr>
          <a:xfrm>
            <a:off x="9971795" y="4510065"/>
            <a:ext cx="1763624" cy="338554"/>
          </a:xfrm>
          <a:prstGeom prst="rect">
            <a:avLst/>
          </a:prstGeom>
          <a:noFill/>
        </p:spPr>
        <p:txBody>
          <a:bodyPr wrap="none" rtlCol="0">
            <a:spAutoFit/>
          </a:bodyPr>
          <a:lstStyle/>
          <a:p>
            <a:r>
              <a:rPr lang="en-US" sz="1600" dirty="0" smtClean="0"/>
              <a:t>Radial dependency</a:t>
            </a:r>
            <a:endParaRPr lang="en-US" sz="1600" dirty="0"/>
          </a:p>
        </p:txBody>
      </p:sp>
      <p:sp>
        <p:nvSpPr>
          <p:cNvPr id="428" name="Rectangle 427"/>
          <p:cNvSpPr/>
          <p:nvPr/>
        </p:nvSpPr>
        <p:spPr>
          <a:xfrm>
            <a:off x="9727005" y="4237877"/>
            <a:ext cx="229634" cy="185980"/>
          </a:xfrm>
          <a:prstGeom prst="rect">
            <a:avLst/>
          </a:prstGeom>
          <a:solidFill>
            <a:srgbClr val="2191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9" name="Rectangle 428"/>
          <p:cNvSpPr/>
          <p:nvPr/>
        </p:nvSpPr>
        <p:spPr>
          <a:xfrm>
            <a:off x="9727005" y="4543229"/>
            <a:ext cx="229634" cy="185980"/>
          </a:xfrm>
          <a:prstGeom prst="rect">
            <a:avLst/>
          </a:prstGeom>
          <a:solidFill>
            <a:srgbClr val="4D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06174281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animation_netwo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355" t="13534" r="11426" b="4641"/>
          <a:stretch/>
        </p:blipFill>
        <p:spPr>
          <a:xfrm>
            <a:off x="9513087" y="623394"/>
            <a:ext cx="2588246" cy="2345793"/>
          </a:xfrm>
          <a:prstGeom prst="rect">
            <a:avLst/>
          </a:prstGeom>
        </p:spPr>
      </p:pic>
      <p:sp>
        <p:nvSpPr>
          <p:cNvPr id="5" name="Title 1"/>
          <p:cNvSpPr txBox="1">
            <a:spLocks/>
          </p:cNvSpPr>
          <p:nvPr/>
        </p:nvSpPr>
        <p:spPr>
          <a:xfrm>
            <a:off x="1984977" y="15165"/>
            <a:ext cx="7882923"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2800" dirty="0"/>
              <a:t>T</a:t>
            </a:r>
            <a:r>
              <a:rPr lang="ca-ES" sz="2800" dirty="0" smtClean="0"/>
              <a:t>ree size and synaptic density define Pareto fronts for storage capacity and routing efficiency respectively</a:t>
            </a:r>
            <a:endParaRPr lang="en-US" sz="2800" dirty="0"/>
          </a:p>
        </p:txBody>
      </p:sp>
      <p:grpSp>
        <p:nvGrpSpPr>
          <p:cNvPr id="27" name="Group 26"/>
          <p:cNvGrpSpPr/>
          <p:nvPr/>
        </p:nvGrpSpPr>
        <p:grpSpPr>
          <a:xfrm>
            <a:off x="2771912" y="1854791"/>
            <a:ext cx="7552948" cy="4055820"/>
            <a:chOff x="2477933" y="2042383"/>
            <a:chExt cx="7552948" cy="4055820"/>
          </a:xfrm>
        </p:grpSpPr>
        <p:pic>
          <p:nvPicPr>
            <p:cNvPr id="3" name="Picture 2"/>
            <p:cNvPicPr>
              <a:picLocks noChangeAspect="1"/>
            </p:cNvPicPr>
            <p:nvPr/>
          </p:nvPicPr>
          <p:blipFill rotWithShape="1">
            <a:blip r:embed="rId6"/>
            <a:srcRect t="17042"/>
            <a:stretch/>
          </p:blipFill>
          <p:spPr>
            <a:xfrm>
              <a:off x="6104927" y="2733569"/>
              <a:ext cx="3925954" cy="3364634"/>
            </a:xfrm>
            <a:prstGeom prst="rect">
              <a:avLst/>
            </a:prstGeom>
          </p:spPr>
        </p:pic>
        <p:pic>
          <p:nvPicPr>
            <p:cNvPr id="4" name="Picture 3"/>
            <p:cNvPicPr>
              <a:picLocks noChangeAspect="1"/>
            </p:cNvPicPr>
            <p:nvPr/>
          </p:nvPicPr>
          <p:blipFill>
            <a:blip r:embed="rId7"/>
            <a:stretch>
              <a:fillRect/>
            </a:stretch>
          </p:blipFill>
          <p:spPr>
            <a:xfrm>
              <a:off x="2477933" y="2042383"/>
              <a:ext cx="3925954" cy="4055820"/>
            </a:xfrm>
            <a:prstGeom prst="rect">
              <a:avLst/>
            </a:prstGeom>
          </p:spPr>
        </p:pic>
      </p:grpSp>
      <p:pic>
        <p:nvPicPr>
          <p:cNvPr id="11" name="Picture 10"/>
          <p:cNvPicPr>
            <a:picLocks noChangeAspect="1"/>
          </p:cNvPicPr>
          <p:nvPr/>
        </p:nvPicPr>
        <p:blipFill rotWithShape="1">
          <a:blip r:embed="rId8">
            <a:grayscl/>
          </a:blip>
          <a:srcRect r="56193" b="39504"/>
          <a:stretch/>
        </p:blipFill>
        <p:spPr>
          <a:xfrm>
            <a:off x="609366" y="4816221"/>
            <a:ext cx="1267815" cy="1181796"/>
          </a:xfrm>
          <a:prstGeom prst="rect">
            <a:avLst/>
          </a:prstGeom>
        </p:spPr>
      </p:pic>
      <p:grpSp>
        <p:nvGrpSpPr>
          <p:cNvPr id="12" name="Group 11"/>
          <p:cNvGrpSpPr/>
          <p:nvPr/>
        </p:nvGrpSpPr>
        <p:grpSpPr>
          <a:xfrm>
            <a:off x="628949" y="3388950"/>
            <a:ext cx="1126780" cy="1109160"/>
            <a:chOff x="827169" y="2059520"/>
            <a:chExt cx="1284002" cy="1263924"/>
          </a:xfrm>
        </p:grpSpPr>
        <p:pic>
          <p:nvPicPr>
            <p:cNvPr id="13" name="Picture 12"/>
            <p:cNvPicPr>
              <a:picLocks noChangeAspect="1"/>
            </p:cNvPicPr>
            <p:nvPr/>
          </p:nvPicPr>
          <p:blipFill rotWithShape="1">
            <a:blip r:embed="rId9">
              <a:duotone>
                <a:prstClr val="black"/>
                <a:srgbClr val="F781BF">
                  <a:tint val="45000"/>
                  <a:satMod val="400000"/>
                </a:srgbClr>
              </a:duotone>
              <a:extLst>
                <a:ext uri="{BEBA8EAE-BF5A-486C-A8C5-ECC9F3942E4B}">
                  <a14:imgProps xmlns:a14="http://schemas.microsoft.com/office/drawing/2010/main">
                    <a14:imgLayer r:embed="rId10">
                      <a14:imgEffect>
                        <a14:brightnessContrast bright="40000"/>
                      </a14:imgEffect>
                    </a14:imgLayer>
                  </a14:imgProps>
                </a:ext>
              </a:extLst>
            </a:blip>
            <a:srcRect l="63610"/>
            <a:stretch/>
          </p:blipFill>
          <p:spPr>
            <a:xfrm>
              <a:off x="827169" y="2059520"/>
              <a:ext cx="1284002" cy="1263924"/>
            </a:xfrm>
            <a:prstGeom prst="rect">
              <a:avLst/>
            </a:prstGeom>
          </p:spPr>
        </p:pic>
        <p:cxnSp>
          <p:nvCxnSpPr>
            <p:cNvPr id="14" name="Straight Arrow Connector 13"/>
            <p:cNvCxnSpPr/>
            <p:nvPr/>
          </p:nvCxnSpPr>
          <p:spPr>
            <a:xfrm>
              <a:off x="1469170" y="2660650"/>
              <a:ext cx="631621" cy="3083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5" name="Picture 14"/>
          <p:cNvPicPr/>
          <p:nvPr/>
        </p:nvPicPr>
        <p:blipFill rotWithShape="1">
          <a:blip r:embed="rId11">
            <a:duotone>
              <a:prstClr val="black"/>
              <a:schemeClr val="accent2">
                <a:tint val="45000"/>
                <a:satMod val="400000"/>
              </a:schemeClr>
            </a:duotone>
          </a:blip>
          <a:srcRect l="49577" t="41575" r="22790" b="15383"/>
          <a:stretch/>
        </p:blipFill>
        <p:spPr>
          <a:xfrm>
            <a:off x="643660" y="1849102"/>
            <a:ext cx="1170943" cy="1197256"/>
          </a:xfrm>
          <a:prstGeom prst="rect">
            <a:avLst/>
          </a:prstGeom>
        </p:spPr>
      </p:pic>
      <p:sp>
        <p:nvSpPr>
          <p:cNvPr id="24" name="TextBox 23"/>
          <p:cNvSpPr txBox="1"/>
          <p:nvPr/>
        </p:nvSpPr>
        <p:spPr>
          <a:xfrm>
            <a:off x="450343" y="4403976"/>
            <a:ext cx="1882054" cy="369332"/>
          </a:xfrm>
          <a:prstGeom prst="rect">
            <a:avLst/>
          </a:prstGeom>
          <a:noFill/>
        </p:spPr>
        <p:txBody>
          <a:bodyPr wrap="none" rtlCol="0">
            <a:spAutoFit/>
          </a:bodyPr>
          <a:lstStyle/>
          <a:p>
            <a:r>
              <a:rPr lang="ca-ES" dirty="0" err="1" smtClean="0">
                <a:solidFill>
                  <a:srgbClr val="F66A6A"/>
                </a:solidFill>
              </a:rPr>
              <a:t>Dendritic</a:t>
            </a:r>
            <a:r>
              <a:rPr lang="ca-ES" dirty="0" smtClean="0">
                <a:solidFill>
                  <a:srgbClr val="F66A6A"/>
                </a:solidFill>
              </a:rPr>
              <a:t> </a:t>
            </a:r>
            <a:r>
              <a:rPr lang="ca-ES" dirty="0" err="1" smtClean="0">
                <a:solidFill>
                  <a:srgbClr val="F66A6A"/>
                </a:solidFill>
              </a:rPr>
              <a:t>tree</a:t>
            </a:r>
            <a:r>
              <a:rPr lang="ca-ES" dirty="0" smtClean="0">
                <a:solidFill>
                  <a:srgbClr val="F66A6A"/>
                </a:solidFill>
              </a:rPr>
              <a:t> </a:t>
            </a:r>
            <a:r>
              <a:rPr lang="ca-ES" dirty="0" err="1" smtClean="0">
                <a:solidFill>
                  <a:srgbClr val="F66A6A"/>
                </a:solidFill>
              </a:rPr>
              <a:t>size</a:t>
            </a:r>
            <a:endParaRPr lang="en-US" dirty="0">
              <a:solidFill>
                <a:srgbClr val="F66A6A"/>
              </a:solidFill>
            </a:endParaRPr>
          </a:p>
        </p:txBody>
      </p:sp>
      <p:sp>
        <p:nvSpPr>
          <p:cNvPr id="26" name="TextBox 25"/>
          <p:cNvSpPr txBox="1"/>
          <p:nvPr/>
        </p:nvSpPr>
        <p:spPr>
          <a:xfrm>
            <a:off x="144146" y="6019265"/>
            <a:ext cx="2851678" cy="369332"/>
          </a:xfrm>
          <a:prstGeom prst="rect">
            <a:avLst/>
          </a:prstGeom>
          <a:noFill/>
        </p:spPr>
        <p:txBody>
          <a:bodyPr wrap="none" rtlCol="0">
            <a:spAutoFit/>
          </a:bodyPr>
          <a:lstStyle/>
          <a:p>
            <a:r>
              <a:rPr lang="ca-ES" dirty="0" err="1" smtClean="0">
                <a:solidFill>
                  <a:schemeClr val="bg2">
                    <a:lumMod val="50000"/>
                  </a:schemeClr>
                </a:solidFill>
              </a:rPr>
              <a:t>Dendritic</a:t>
            </a:r>
            <a:r>
              <a:rPr lang="ca-ES" dirty="0" smtClean="0">
                <a:solidFill>
                  <a:schemeClr val="bg2">
                    <a:lumMod val="50000"/>
                  </a:schemeClr>
                </a:solidFill>
              </a:rPr>
              <a:t> </a:t>
            </a:r>
            <a:r>
              <a:rPr lang="ca-ES" dirty="0" err="1" smtClean="0">
                <a:solidFill>
                  <a:schemeClr val="bg2">
                    <a:lumMod val="50000"/>
                  </a:schemeClr>
                </a:solidFill>
              </a:rPr>
              <a:t>tree</a:t>
            </a:r>
            <a:r>
              <a:rPr lang="ca-ES" dirty="0" smtClean="0">
                <a:solidFill>
                  <a:schemeClr val="bg2">
                    <a:lumMod val="50000"/>
                  </a:schemeClr>
                </a:solidFill>
              </a:rPr>
              <a:t> </a:t>
            </a:r>
            <a:r>
              <a:rPr lang="ca-ES" dirty="0" err="1" smtClean="0">
                <a:solidFill>
                  <a:schemeClr val="bg2">
                    <a:lumMod val="50000"/>
                  </a:schemeClr>
                </a:solidFill>
              </a:rPr>
              <a:t>size</a:t>
            </a:r>
            <a:r>
              <a:rPr lang="ca-ES" dirty="0" smtClean="0">
                <a:solidFill>
                  <a:schemeClr val="bg2">
                    <a:lumMod val="50000"/>
                  </a:schemeClr>
                </a:solidFill>
              </a:rPr>
              <a:t> </a:t>
            </a:r>
            <a:r>
              <a:rPr lang="ca-ES" dirty="0" err="1" smtClean="0">
                <a:solidFill>
                  <a:schemeClr val="bg2">
                    <a:lumMod val="50000"/>
                  </a:schemeClr>
                </a:solidFill>
              </a:rPr>
              <a:t>variability</a:t>
            </a:r>
            <a:endParaRPr lang="en-US" dirty="0">
              <a:solidFill>
                <a:schemeClr val="bg2">
                  <a:lumMod val="50000"/>
                </a:schemeClr>
              </a:solidFill>
            </a:endParaRPr>
          </a:p>
        </p:txBody>
      </p:sp>
      <p:sp>
        <p:nvSpPr>
          <p:cNvPr id="28" name="TextBox 27"/>
          <p:cNvSpPr txBox="1"/>
          <p:nvPr/>
        </p:nvSpPr>
        <p:spPr>
          <a:xfrm>
            <a:off x="131409" y="2914941"/>
            <a:ext cx="2789546" cy="369332"/>
          </a:xfrm>
          <a:prstGeom prst="rect">
            <a:avLst/>
          </a:prstGeom>
          <a:noFill/>
        </p:spPr>
        <p:txBody>
          <a:bodyPr wrap="none" rtlCol="0">
            <a:spAutoFit/>
          </a:bodyPr>
          <a:lstStyle/>
          <a:p>
            <a:r>
              <a:rPr lang="ca-ES" dirty="0" err="1" smtClean="0">
                <a:solidFill>
                  <a:srgbClr val="BE5108"/>
                </a:solidFill>
              </a:rPr>
              <a:t>Synaptic</a:t>
            </a:r>
            <a:r>
              <a:rPr lang="ca-ES" dirty="0" smtClean="0">
                <a:solidFill>
                  <a:srgbClr val="BE5108"/>
                </a:solidFill>
              </a:rPr>
              <a:t> </a:t>
            </a:r>
            <a:r>
              <a:rPr lang="ca-ES" dirty="0" err="1" smtClean="0">
                <a:solidFill>
                  <a:srgbClr val="BE5108"/>
                </a:solidFill>
              </a:rPr>
              <a:t>contact</a:t>
            </a:r>
            <a:r>
              <a:rPr lang="ca-ES" dirty="0" smtClean="0">
                <a:solidFill>
                  <a:srgbClr val="BE5108"/>
                </a:solidFill>
              </a:rPr>
              <a:t> </a:t>
            </a:r>
            <a:r>
              <a:rPr lang="ca-ES" dirty="0" err="1" smtClean="0">
                <a:solidFill>
                  <a:srgbClr val="BE5108"/>
                </a:solidFill>
              </a:rPr>
              <a:t>probability</a:t>
            </a:r>
            <a:endParaRPr lang="en-US" dirty="0">
              <a:solidFill>
                <a:srgbClr val="BE5108"/>
              </a:solidFill>
            </a:endParaRPr>
          </a:p>
        </p:txBody>
      </p:sp>
      <p:sp>
        <p:nvSpPr>
          <p:cNvPr id="29" name="Slide Number Placeholder 28"/>
          <p:cNvSpPr>
            <a:spLocks noGrp="1"/>
          </p:cNvSpPr>
          <p:nvPr>
            <p:ph type="sldNum" sz="quarter" idx="12"/>
          </p:nvPr>
        </p:nvSpPr>
        <p:spPr/>
        <p:txBody>
          <a:bodyPr/>
          <a:lstStyle/>
          <a:p>
            <a:fld id="{2BC1C898-5861-4646-8145-B26DFD443158}" type="slidenum">
              <a:rPr lang="en-US" smtClean="0"/>
              <a:t>48</a:t>
            </a:fld>
            <a:endParaRPr lang="en-US"/>
          </a:p>
        </p:txBody>
      </p:sp>
      <p:pic>
        <p:nvPicPr>
          <p:cNvPr id="30" name="Picture 29"/>
          <p:cNvPicPr>
            <a:picLocks noChangeAspect="1"/>
          </p:cNvPicPr>
          <p:nvPr/>
        </p:nvPicPr>
        <p:blipFill rotWithShape="1">
          <a:blip r:embed="rId12"/>
          <a:srcRect l="46566" t="15093" b="17869"/>
          <a:stretch/>
        </p:blipFill>
        <p:spPr>
          <a:xfrm>
            <a:off x="123825" y="111196"/>
            <a:ext cx="1866900" cy="1203254"/>
          </a:xfrm>
          <a:prstGeom prst="rect">
            <a:avLst/>
          </a:prstGeom>
        </p:spPr>
      </p:pic>
    </p:spTree>
    <p:extLst>
      <p:ext uri="{BB962C8B-B14F-4D97-AF65-F5344CB8AC3E}">
        <p14:creationId xmlns:p14="http://schemas.microsoft.com/office/powerpoint/2010/main" val="30499838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100"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0520" y="197382"/>
            <a:ext cx="9556429" cy="1325563"/>
          </a:xfrm>
        </p:spPr>
        <p:txBody>
          <a:bodyPr>
            <a:normAutofit/>
          </a:bodyPr>
          <a:lstStyle/>
          <a:p>
            <a:r>
              <a:rPr lang="ca-ES" sz="3600" dirty="0" smtClean="0"/>
              <a:t>Intellectual disability mouse models for analyzing perturbed pyramidal microanatomy</a:t>
            </a:r>
            <a:endParaRPr lang="en-US" sz="3600" dirty="0"/>
          </a:p>
        </p:txBody>
      </p:sp>
      <p:pic>
        <p:nvPicPr>
          <p:cNvPr id="18" name="image34.png"/>
          <p:cNvPicPr/>
          <p:nvPr/>
        </p:nvPicPr>
        <p:blipFill rotWithShape="1">
          <a:blip r:embed="rId3"/>
          <a:srcRect r="17562"/>
          <a:stretch/>
        </p:blipFill>
        <p:spPr>
          <a:xfrm>
            <a:off x="4998274" y="1914355"/>
            <a:ext cx="6355526" cy="3488838"/>
          </a:xfrm>
          <a:prstGeom prst="rect">
            <a:avLst/>
          </a:prstGeom>
          <a:ln/>
        </p:spPr>
      </p:pic>
      <p:pic>
        <p:nvPicPr>
          <p:cNvPr id="19" name="Picture 18"/>
          <p:cNvPicPr>
            <a:picLocks noChangeAspect="1"/>
          </p:cNvPicPr>
          <p:nvPr/>
        </p:nvPicPr>
        <p:blipFill rotWithShape="1">
          <a:blip r:embed="rId4"/>
          <a:srcRect l="46566" t="15094"/>
          <a:stretch/>
        </p:blipFill>
        <p:spPr>
          <a:xfrm>
            <a:off x="123825" y="111195"/>
            <a:ext cx="1866900" cy="1523989"/>
          </a:xfrm>
          <a:prstGeom prst="rect">
            <a:avLst/>
          </a:prstGeom>
        </p:spPr>
      </p:pic>
      <p:sp>
        <p:nvSpPr>
          <p:cNvPr id="16" name="Slide Number Placeholder 15"/>
          <p:cNvSpPr>
            <a:spLocks noGrp="1"/>
          </p:cNvSpPr>
          <p:nvPr>
            <p:ph type="sldNum" sz="quarter" idx="12"/>
          </p:nvPr>
        </p:nvSpPr>
        <p:spPr/>
        <p:txBody>
          <a:bodyPr/>
          <a:lstStyle/>
          <a:p>
            <a:fld id="{2BC1C898-5861-4646-8145-B26DFD443158}" type="slidenum">
              <a:rPr lang="en-US" smtClean="0"/>
              <a:t>49</a:t>
            </a:fld>
            <a:endParaRPr lang="en-US"/>
          </a:p>
        </p:txBody>
      </p:sp>
      <p:pic>
        <p:nvPicPr>
          <p:cNvPr id="20" name="Picture 19"/>
          <p:cNvPicPr>
            <a:picLocks noChangeAspect="1"/>
          </p:cNvPicPr>
          <p:nvPr/>
        </p:nvPicPr>
        <p:blipFill rotWithShape="1">
          <a:blip r:embed="rId5"/>
          <a:srcRect t="44043"/>
          <a:stretch/>
        </p:blipFill>
        <p:spPr>
          <a:xfrm>
            <a:off x="383387" y="3367944"/>
            <a:ext cx="4168617" cy="1773134"/>
          </a:xfrm>
          <a:prstGeom prst="rect">
            <a:avLst/>
          </a:prstGeom>
        </p:spPr>
      </p:pic>
      <p:pic>
        <p:nvPicPr>
          <p:cNvPr id="21" name="Picture 20"/>
          <p:cNvPicPr>
            <a:picLocks noChangeAspect="1"/>
          </p:cNvPicPr>
          <p:nvPr/>
        </p:nvPicPr>
        <p:blipFill rotWithShape="1">
          <a:blip r:embed="rId5"/>
          <a:srcRect l="41976" r="37276" b="61689"/>
          <a:stretch/>
        </p:blipFill>
        <p:spPr>
          <a:xfrm>
            <a:off x="2120609" y="1843721"/>
            <a:ext cx="917443" cy="1287730"/>
          </a:xfrm>
          <a:prstGeom prst="rect">
            <a:avLst/>
          </a:prstGeom>
        </p:spPr>
      </p:pic>
      <p:pic>
        <p:nvPicPr>
          <p:cNvPr id="8" name="image34.png"/>
          <p:cNvPicPr/>
          <p:nvPr/>
        </p:nvPicPr>
        <p:blipFill rotWithShape="1">
          <a:blip r:embed="rId3"/>
          <a:srcRect l="82595" t="36587" r="-107" b="34499"/>
          <a:stretch/>
        </p:blipFill>
        <p:spPr>
          <a:xfrm>
            <a:off x="7454407" y="5626860"/>
            <a:ext cx="1443259" cy="955672"/>
          </a:xfrm>
          <a:prstGeom prst="rect">
            <a:avLst/>
          </a:prstGeom>
          <a:ln/>
        </p:spPr>
      </p:pic>
    </p:spTree>
    <p:extLst>
      <p:ext uri="{BB962C8B-B14F-4D97-AF65-F5344CB8AC3E}">
        <p14:creationId xmlns:p14="http://schemas.microsoft.com/office/powerpoint/2010/main" val="7168922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10468" t="19792" r="49561" b="9114"/>
          <a:stretch/>
        </p:blipFill>
        <p:spPr>
          <a:xfrm>
            <a:off x="4697790" y="1669748"/>
            <a:ext cx="4114801" cy="4114800"/>
          </a:xfrm>
          <a:prstGeom prst="rect">
            <a:avLst/>
          </a:prstGeom>
        </p:spPr>
      </p:pic>
      <p:grpSp>
        <p:nvGrpSpPr>
          <p:cNvPr id="4" name="Group 3"/>
          <p:cNvGrpSpPr/>
          <p:nvPr/>
        </p:nvGrpSpPr>
        <p:grpSpPr>
          <a:xfrm>
            <a:off x="4462917" y="1621592"/>
            <a:ext cx="4316185" cy="4190546"/>
            <a:chOff x="3624943" y="2084614"/>
            <a:chExt cx="4316185" cy="4190546"/>
          </a:xfrm>
        </p:grpSpPr>
        <p:pic>
          <p:nvPicPr>
            <p:cNvPr id="10" name="Picture 9"/>
            <p:cNvPicPr>
              <a:picLocks noChangeAspect="1"/>
            </p:cNvPicPr>
            <p:nvPr/>
          </p:nvPicPr>
          <p:blipFill rotWithShape="1">
            <a:blip r:embed="rId4">
              <a:clrChange>
                <a:clrFrom>
                  <a:srgbClr val="FFFFFF"/>
                </a:clrFrom>
                <a:clrTo>
                  <a:srgbClr val="FFFFFF">
                    <a:alpha val="0"/>
                  </a:srgbClr>
                </a:clrTo>
              </a:clrChange>
            </a:blip>
            <a:srcRect l="18667" t="7617" r="49582" b="35098"/>
            <a:stretch/>
          </p:blipFill>
          <p:spPr>
            <a:xfrm>
              <a:off x="3809998" y="2084614"/>
              <a:ext cx="4131130" cy="4190546"/>
            </a:xfrm>
            <a:prstGeom prst="rect">
              <a:avLst/>
            </a:prstGeom>
          </p:spPr>
        </p:pic>
        <p:sp>
          <p:nvSpPr>
            <p:cNvPr id="3" name="Rectangle 2"/>
            <p:cNvSpPr/>
            <p:nvPr/>
          </p:nvSpPr>
          <p:spPr>
            <a:xfrm>
              <a:off x="3624943" y="2084614"/>
              <a:ext cx="636814" cy="65858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cxnSp>
        <p:nvCxnSpPr>
          <p:cNvPr id="7" name="Straight Connector 6"/>
          <p:cNvCxnSpPr/>
          <p:nvPr/>
        </p:nvCxnSpPr>
        <p:spPr>
          <a:xfrm flipV="1">
            <a:off x="8216597" y="2997804"/>
            <a:ext cx="1094014" cy="391886"/>
          </a:xfrm>
          <a:prstGeom prst="line">
            <a:avLst/>
          </a:prstGeom>
          <a:ln w="57150">
            <a:solidFill>
              <a:srgbClr val="F66A6A"/>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9310611" y="2732082"/>
            <a:ext cx="1282595" cy="461665"/>
          </a:xfrm>
          <a:prstGeom prst="rect">
            <a:avLst/>
          </a:prstGeom>
          <a:noFill/>
        </p:spPr>
        <p:txBody>
          <a:bodyPr wrap="none" rtlCol="0">
            <a:spAutoFit/>
          </a:bodyPr>
          <a:lstStyle/>
          <a:p>
            <a:r>
              <a:rPr lang="ca-ES" sz="2400" dirty="0" smtClean="0"/>
              <a:t>Dendrite</a:t>
            </a:r>
            <a:endParaRPr lang="en-GB" sz="2400" dirty="0"/>
          </a:p>
        </p:txBody>
      </p:sp>
      <p:sp>
        <p:nvSpPr>
          <p:cNvPr id="11" name="TextBox 10"/>
          <p:cNvSpPr txBox="1"/>
          <p:nvPr/>
        </p:nvSpPr>
        <p:spPr>
          <a:xfrm>
            <a:off x="1086030" y="3584650"/>
            <a:ext cx="4514064" cy="1631216"/>
          </a:xfrm>
          <a:prstGeom prst="rect">
            <a:avLst/>
          </a:prstGeom>
          <a:noFill/>
        </p:spPr>
        <p:txBody>
          <a:bodyPr wrap="square" rtlCol="0">
            <a:spAutoFit/>
          </a:bodyPr>
          <a:lstStyle/>
          <a:p>
            <a:r>
              <a:rPr lang="en-US" sz="2000" dirty="0" smtClean="0"/>
              <a:t>+ Minimal material</a:t>
            </a:r>
          </a:p>
          <a:p>
            <a:endParaRPr lang="en-US" sz="2000" dirty="0" smtClean="0"/>
          </a:p>
          <a:p>
            <a:r>
              <a:rPr lang="en-US" sz="2000" dirty="0" smtClean="0"/>
              <a:t>+ No redundant connections</a:t>
            </a:r>
          </a:p>
          <a:p>
            <a:endParaRPr lang="en-US" sz="2000" dirty="0" smtClean="0"/>
          </a:p>
          <a:p>
            <a:r>
              <a:rPr lang="en-US" sz="2000" dirty="0" smtClean="0">
                <a:solidFill>
                  <a:srgbClr val="800000"/>
                </a:solidFill>
              </a:rPr>
              <a:t>- High conduction time</a:t>
            </a:r>
            <a:endParaRPr lang="en-US" sz="2000" dirty="0">
              <a:solidFill>
                <a:srgbClr val="800000"/>
              </a:solidFill>
            </a:endParaRPr>
          </a:p>
        </p:txBody>
      </p:sp>
      <p:sp>
        <p:nvSpPr>
          <p:cNvPr id="17" name="Slide Number Placeholder 16"/>
          <p:cNvSpPr>
            <a:spLocks noGrp="1"/>
          </p:cNvSpPr>
          <p:nvPr>
            <p:ph type="sldNum" sz="quarter" idx="12"/>
          </p:nvPr>
        </p:nvSpPr>
        <p:spPr/>
        <p:txBody>
          <a:bodyPr/>
          <a:lstStyle/>
          <a:p>
            <a:fld id="{2BC1C898-5861-4646-8145-B26DFD443158}" type="slidenum">
              <a:rPr lang="en-US" smtClean="0"/>
              <a:t>5</a:t>
            </a:fld>
            <a:endParaRPr lang="en-US"/>
          </a:p>
        </p:txBody>
      </p:sp>
      <p:sp>
        <p:nvSpPr>
          <p:cNvPr id="12" name="TextBox 11"/>
          <p:cNvSpPr txBox="1">
            <a:spLocks noChangeArrowheads="1"/>
          </p:cNvSpPr>
          <p:nvPr/>
        </p:nvSpPr>
        <p:spPr bwMode="auto">
          <a:xfrm>
            <a:off x="5508777" y="6114311"/>
            <a:ext cx="59312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a:solidFill>
                  <a:srgbClr val="000000"/>
                </a:solidFill>
                <a:latin typeface="Calibri" pitchFamily="34" charset="0"/>
              </a:rPr>
              <a:t>(</a:t>
            </a:r>
            <a:r>
              <a:rPr lang="es-ES" altLang="es-ES" sz="1200" dirty="0" err="1" smtClean="0">
                <a:solidFill>
                  <a:srgbClr val="000000"/>
                </a:solidFill>
                <a:latin typeface="Calibri" pitchFamily="34" charset="0"/>
              </a:rPr>
              <a:t>Schröter</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Paulsen</a:t>
            </a:r>
            <a:r>
              <a:rPr lang="es-ES" altLang="es-ES" sz="1200" dirty="0" smtClean="0">
                <a:solidFill>
                  <a:srgbClr val="000000"/>
                </a:solidFill>
                <a:latin typeface="Calibri" pitchFamily="34" charset="0"/>
              </a:rPr>
              <a:t> &amp; </a:t>
            </a:r>
            <a:r>
              <a:rPr lang="es-ES" altLang="es-ES" sz="1200" dirty="0" err="1" smtClean="0">
                <a:solidFill>
                  <a:srgbClr val="000000"/>
                </a:solidFill>
                <a:latin typeface="Calibri" pitchFamily="34" charset="0"/>
              </a:rPr>
              <a:t>Bullmore</a:t>
            </a:r>
            <a:r>
              <a:rPr lang="es-ES" altLang="es-ES" sz="1200" dirty="0" smtClean="0">
                <a:solidFill>
                  <a:srgbClr val="000000"/>
                </a:solidFill>
                <a:latin typeface="Calibri" pitchFamily="34" charset="0"/>
              </a:rPr>
              <a:t>, 2017)</a:t>
            </a:r>
            <a:endParaRPr lang="es-ES" altLang="es-ES" sz="1200" dirty="0">
              <a:solidFill>
                <a:srgbClr val="000000"/>
              </a:solidFill>
              <a:latin typeface="Calibri" pitchFamily="34" charset="0"/>
            </a:endParaRPr>
          </a:p>
        </p:txBody>
      </p:sp>
      <p:sp>
        <p:nvSpPr>
          <p:cNvPr id="14" name="Title 1"/>
          <p:cNvSpPr txBox="1">
            <a:spLocks/>
          </p:cNvSpPr>
          <p:nvPr/>
        </p:nvSpPr>
        <p:spPr>
          <a:xfrm>
            <a:off x="617763" y="96203"/>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AU" sz="3600" smtClean="0"/>
              <a:t>Neuronal design: </a:t>
            </a:r>
            <a:r>
              <a:rPr lang="en-US" sz="3600" smtClean="0"/>
              <a:t>the </a:t>
            </a:r>
            <a:r>
              <a:rPr lang="en-AU" sz="3600" smtClean="0"/>
              <a:t>optimality </a:t>
            </a:r>
            <a:r>
              <a:rPr lang="en-US" sz="3600" smtClean="0"/>
              <a:t>of dendritic tree morphology</a:t>
            </a:r>
            <a:endParaRPr lang="en-AU" sz="3600" dirty="0"/>
          </a:p>
        </p:txBody>
      </p:sp>
    </p:spTree>
    <p:extLst>
      <p:ext uri="{BB962C8B-B14F-4D97-AF65-F5344CB8AC3E}">
        <p14:creationId xmlns:p14="http://schemas.microsoft.com/office/powerpoint/2010/main" val="160172968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 name="Picture 35"/>
          <p:cNvPicPr>
            <a:picLocks noChangeAspect="1"/>
          </p:cNvPicPr>
          <p:nvPr/>
        </p:nvPicPr>
        <p:blipFill rotWithShape="1">
          <a:blip r:embed="rId3">
            <a:clrChange>
              <a:clrFrom>
                <a:srgbClr val="FFFFFF"/>
              </a:clrFrom>
              <a:clrTo>
                <a:srgbClr val="FFFFFF">
                  <a:alpha val="0"/>
                </a:srgbClr>
              </a:clrTo>
            </a:clrChange>
          </a:blip>
          <a:srcRect l="8617" t="17042"/>
          <a:stretch/>
        </p:blipFill>
        <p:spPr>
          <a:xfrm>
            <a:off x="6890858" y="2036186"/>
            <a:ext cx="3463845" cy="3510735"/>
          </a:xfrm>
          <a:prstGeom prst="rect">
            <a:avLst/>
          </a:prstGeom>
        </p:spPr>
      </p:pic>
      <p:pic>
        <p:nvPicPr>
          <p:cNvPr id="41" name="Picture 40"/>
          <p:cNvPicPr>
            <a:picLocks noChangeAspect="1"/>
          </p:cNvPicPr>
          <p:nvPr/>
        </p:nvPicPr>
        <p:blipFill>
          <a:blip r:embed="rId4">
            <a:clrChange>
              <a:clrFrom>
                <a:srgbClr val="FFFFFF"/>
              </a:clrFrom>
              <a:clrTo>
                <a:srgbClr val="FFFFFF">
                  <a:alpha val="0"/>
                </a:srgbClr>
              </a:clrTo>
            </a:clrChange>
          </a:blip>
          <a:stretch>
            <a:fillRect/>
          </a:stretch>
        </p:blipFill>
        <p:spPr>
          <a:xfrm>
            <a:off x="3034079" y="1387901"/>
            <a:ext cx="4145666" cy="4278226"/>
          </a:xfrm>
          <a:prstGeom prst="rect">
            <a:avLst/>
          </a:prstGeom>
        </p:spPr>
      </p:pic>
      <p:pic>
        <p:nvPicPr>
          <p:cNvPr id="25" name="Picture 24"/>
          <p:cNvPicPr>
            <a:picLocks noChangeAspect="1"/>
          </p:cNvPicPr>
          <p:nvPr/>
        </p:nvPicPr>
        <p:blipFill rotWithShape="1">
          <a:blip r:embed="rId5">
            <a:grayscl/>
          </a:blip>
          <a:srcRect r="56193" b="39504"/>
          <a:stretch/>
        </p:blipFill>
        <p:spPr>
          <a:xfrm>
            <a:off x="609366" y="4732347"/>
            <a:ext cx="1267815" cy="1181796"/>
          </a:xfrm>
          <a:prstGeom prst="rect">
            <a:avLst/>
          </a:prstGeom>
        </p:spPr>
      </p:pic>
      <p:grpSp>
        <p:nvGrpSpPr>
          <p:cNvPr id="26" name="Group 25"/>
          <p:cNvGrpSpPr/>
          <p:nvPr/>
        </p:nvGrpSpPr>
        <p:grpSpPr>
          <a:xfrm>
            <a:off x="628949" y="3305076"/>
            <a:ext cx="1126780" cy="1109160"/>
            <a:chOff x="827169" y="2059520"/>
            <a:chExt cx="1284002" cy="1263924"/>
          </a:xfrm>
        </p:grpSpPr>
        <p:pic>
          <p:nvPicPr>
            <p:cNvPr id="27" name="Picture 26"/>
            <p:cNvPicPr>
              <a:picLocks noChangeAspect="1"/>
            </p:cNvPicPr>
            <p:nvPr/>
          </p:nvPicPr>
          <p:blipFill rotWithShape="1">
            <a:blip r:embed="rId6">
              <a:duotone>
                <a:prstClr val="black"/>
                <a:srgbClr val="F781BF">
                  <a:tint val="45000"/>
                  <a:satMod val="400000"/>
                </a:srgbClr>
              </a:duotone>
              <a:extLst>
                <a:ext uri="{BEBA8EAE-BF5A-486C-A8C5-ECC9F3942E4B}">
                  <a14:imgProps xmlns:a14="http://schemas.microsoft.com/office/drawing/2010/main">
                    <a14:imgLayer r:embed="rId7">
                      <a14:imgEffect>
                        <a14:brightnessContrast bright="40000"/>
                      </a14:imgEffect>
                    </a14:imgLayer>
                  </a14:imgProps>
                </a:ext>
              </a:extLst>
            </a:blip>
            <a:srcRect l="63610"/>
            <a:stretch/>
          </p:blipFill>
          <p:spPr>
            <a:xfrm>
              <a:off x="827169" y="2059520"/>
              <a:ext cx="1284002" cy="1263924"/>
            </a:xfrm>
            <a:prstGeom prst="rect">
              <a:avLst/>
            </a:prstGeom>
          </p:spPr>
        </p:pic>
        <p:cxnSp>
          <p:nvCxnSpPr>
            <p:cNvPr id="28" name="Straight Arrow Connector 27"/>
            <p:cNvCxnSpPr/>
            <p:nvPr/>
          </p:nvCxnSpPr>
          <p:spPr>
            <a:xfrm>
              <a:off x="1469170" y="2660650"/>
              <a:ext cx="631621" cy="3083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9" name="Picture 28"/>
          <p:cNvPicPr/>
          <p:nvPr/>
        </p:nvPicPr>
        <p:blipFill rotWithShape="1">
          <a:blip r:embed="rId8">
            <a:duotone>
              <a:prstClr val="black"/>
              <a:schemeClr val="accent2">
                <a:tint val="45000"/>
                <a:satMod val="400000"/>
              </a:schemeClr>
            </a:duotone>
          </a:blip>
          <a:srcRect l="49577" t="41575" r="22790" b="15383"/>
          <a:stretch/>
        </p:blipFill>
        <p:spPr>
          <a:xfrm>
            <a:off x="643660" y="1801174"/>
            <a:ext cx="1170943" cy="1197256"/>
          </a:xfrm>
          <a:prstGeom prst="rect">
            <a:avLst/>
          </a:prstGeom>
        </p:spPr>
      </p:pic>
      <p:sp>
        <p:nvSpPr>
          <p:cNvPr id="30" name="TextBox 29"/>
          <p:cNvSpPr txBox="1"/>
          <p:nvPr/>
        </p:nvSpPr>
        <p:spPr>
          <a:xfrm>
            <a:off x="450343" y="4320102"/>
            <a:ext cx="1882054" cy="369332"/>
          </a:xfrm>
          <a:prstGeom prst="rect">
            <a:avLst/>
          </a:prstGeom>
          <a:noFill/>
        </p:spPr>
        <p:txBody>
          <a:bodyPr wrap="none" rtlCol="0">
            <a:spAutoFit/>
          </a:bodyPr>
          <a:lstStyle/>
          <a:p>
            <a:r>
              <a:rPr lang="ca-ES" dirty="0" err="1" smtClean="0">
                <a:solidFill>
                  <a:srgbClr val="F66A6A"/>
                </a:solidFill>
              </a:rPr>
              <a:t>Dendritic</a:t>
            </a:r>
            <a:r>
              <a:rPr lang="ca-ES" dirty="0" smtClean="0">
                <a:solidFill>
                  <a:srgbClr val="F66A6A"/>
                </a:solidFill>
              </a:rPr>
              <a:t> </a:t>
            </a:r>
            <a:r>
              <a:rPr lang="ca-ES" dirty="0" err="1" smtClean="0">
                <a:solidFill>
                  <a:srgbClr val="F66A6A"/>
                </a:solidFill>
              </a:rPr>
              <a:t>tree</a:t>
            </a:r>
            <a:r>
              <a:rPr lang="ca-ES" dirty="0" smtClean="0">
                <a:solidFill>
                  <a:srgbClr val="F66A6A"/>
                </a:solidFill>
              </a:rPr>
              <a:t> </a:t>
            </a:r>
            <a:r>
              <a:rPr lang="ca-ES" dirty="0" err="1" smtClean="0">
                <a:solidFill>
                  <a:srgbClr val="F66A6A"/>
                </a:solidFill>
              </a:rPr>
              <a:t>size</a:t>
            </a:r>
            <a:endParaRPr lang="en-US" dirty="0">
              <a:solidFill>
                <a:srgbClr val="F66A6A"/>
              </a:solidFill>
            </a:endParaRPr>
          </a:p>
        </p:txBody>
      </p:sp>
      <p:sp>
        <p:nvSpPr>
          <p:cNvPr id="31" name="TextBox 30"/>
          <p:cNvSpPr txBox="1"/>
          <p:nvPr/>
        </p:nvSpPr>
        <p:spPr>
          <a:xfrm>
            <a:off x="131409" y="2914941"/>
            <a:ext cx="2789546" cy="369332"/>
          </a:xfrm>
          <a:prstGeom prst="rect">
            <a:avLst/>
          </a:prstGeom>
          <a:noFill/>
        </p:spPr>
        <p:txBody>
          <a:bodyPr wrap="none" rtlCol="0">
            <a:spAutoFit/>
          </a:bodyPr>
          <a:lstStyle/>
          <a:p>
            <a:r>
              <a:rPr lang="ca-ES" dirty="0" err="1" smtClean="0">
                <a:solidFill>
                  <a:srgbClr val="BE5108"/>
                </a:solidFill>
              </a:rPr>
              <a:t>Synaptic</a:t>
            </a:r>
            <a:r>
              <a:rPr lang="ca-ES" dirty="0" smtClean="0">
                <a:solidFill>
                  <a:srgbClr val="BE5108"/>
                </a:solidFill>
              </a:rPr>
              <a:t> </a:t>
            </a:r>
            <a:r>
              <a:rPr lang="ca-ES" dirty="0" err="1" smtClean="0">
                <a:solidFill>
                  <a:srgbClr val="BE5108"/>
                </a:solidFill>
              </a:rPr>
              <a:t>contact</a:t>
            </a:r>
            <a:r>
              <a:rPr lang="ca-ES" dirty="0" smtClean="0">
                <a:solidFill>
                  <a:srgbClr val="BE5108"/>
                </a:solidFill>
              </a:rPr>
              <a:t> </a:t>
            </a:r>
            <a:r>
              <a:rPr lang="ca-ES" dirty="0" err="1" smtClean="0">
                <a:solidFill>
                  <a:srgbClr val="BE5108"/>
                </a:solidFill>
              </a:rPr>
              <a:t>probability</a:t>
            </a:r>
            <a:endParaRPr lang="en-US" dirty="0">
              <a:solidFill>
                <a:srgbClr val="BE5108"/>
              </a:solidFill>
            </a:endParaRPr>
          </a:p>
        </p:txBody>
      </p:sp>
      <p:sp>
        <p:nvSpPr>
          <p:cNvPr id="32" name="TextBox 31"/>
          <p:cNvSpPr txBox="1"/>
          <p:nvPr/>
        </p:nvSpPr>
        <p:spPr>
          <a:xfrm>
            <a:off x="144146" y="5935391"/>
            <a:ext cx="2851678" cy="369332"/>
          </a:xfrm>
          <a:prstGeom prst="rect">
            <a:avLst/>
          </a:prstGeom>
          <a:noFill/>
        </p:spPr>
        <p:txBody>
          <a:bodyPr wrap="none" rtlCol="0">
            <a:spAutoFit/>
          </a:bodyPr>
          <a:lstStyle/>
          <a:p>
            <a:r>
              <a:rPr lang="ca-ES" dirty="0" err="1" smtClean="0">
                <a:solidFill>
                  <a:schemeClr val="bg2">
                    <a:lumMod val="50000"/>
                  </a:schemeClr>
                </a:solidFill>
              </a:rPr>
              <a:t>Dendritic</a:t>
            </a:r>
            <a:r>
              <a:rPr lang="ca-ES" dirty="0" smtClean="0">
                <a:solidFill>
                  <a:schemeClr val="bg2">
                    <a:lumMod val="50000"/>
                  </a:schemeClr>
                </a:solidFill>
              </a:rPr>
              <a:t> </a:t>
            </a:r>
            <a:r>
              <a:rPr lang="ca-ES" dirty="0" err="1" smtClean="0">
                <a:solidFill>
                  <a:schemeClr val="bg2">
                    <a:lumMod val="50000"/>
                  </a:schemeClr>
                </a:solidFill>
              </a:rPr>
              <a:t>tree</a:t>
            </a:r>
            <a:r>
              <a:rPr lang="ca-ES" dirty="0" smtClean="0">
                <a:solidFill>
                  <a:schemeClr val="bg2">
                    <a:lumMod val="50000"/>
                  </a:schemeClr>
                </a:solidFill>
              </a:rPr>
              <a:t> </a:t>
            </a:r>
            <a:r>
              <a:rPr lang="ca-ES" dirty="0" err="1" smtClean="0">
                <a:solidFill>
                  <a:schemeClr val="bg2">
                    <a:lumMod val="50000"/>
                  </a:schemeClr>
                </a:solidFill>
              </a:rPr>
              <a:t>size</a:t>
            </a:r>
            <a:r>
              <a:rPr lang="ca-ES" dirty="0" smtClean="0">
                <a:solidFill>
                  <a:schemeClr val="bg2">
                    <a:lumMod val="50000"/>
                  </a:schemeClr>
                </a:solidFill>
              </a:rPr>
              <a:t> </a:t>
            </a:r>
            <a:r>
              <a:rPr lang="ca-ES" dirty="0" err="1" smtClean="0">
                <a:solidFill>
                  <a:schemeClr val="bg2">
                    <a:lumMod val="50000"/>
                  </a:schemeClr>
                </a:solidFill>
              </a:rPr>
              <a:t>variability</a:t>
            </a:r>
            <a:endParaRPr lang="en-US" dirty="0">
              <a:solidFill>
                <a:schemeClr val="bg2">
                  <a:lumMod val="50000"/>
                </a:schemeClr>
              </a:solidFill>
            </a:endParaRPr>
          </a:p>
        </p:txBody>
      </p:sp>
      <p:sp>
        <p:nvSpPr>
          <p:cNvPr id="35" name="Isosceles Triangle 34"/>
          <p:cNvSpPr/>
          <p:nvPr/>
        </p:nvSpPr>
        <p:spPr>
          <a:xfrm>
            <a:off x="8183129" y="3323649"/>
            <a:ext cx="344558" cy="297450"/>
          </a:xfrm>
          <a:prstGeom prst="triangle">
            <a:avLst/>
          </a:prstGeom>
          <a:solidFill>
            <a:srgbClr val="4D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Isosceles Triangle 36"/>
          <p:cNvSpPr/>
          <p:nvPr/>
        </p:nvSpPr>
        <p:spPr>
          <a:xfrm>
            <a:off x="3933629" y="4287384"/>
            <a:ext cx="344558" cy="297450"/>
          </a:xfrm>
          <a:prstGeom prst="triangle">
            <a:avLst/>
          </a:prstGeom>
          <a:solidFill>
            <a:srgbClr val="E41A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Isosceles Triangle 37"/>
          <p:cNvSpPr/>
          <p:nvPr/>
        </p:nvSpPr>
        <p:spPr>
          <a:xfrm>
            <a:off x="4810033" y="3487623"/>
            <a:ext cx="344558" cy="297450"/>
          </a:xfrm>
          <a:prstGeom prst="triangle">
            <a:avLst/>
          </a:prstGeom>
          <a:solidFill>
            <a:srgbClr val="4D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Isosceles Triangle 38"/>
          <p:cNvSpPr/>
          <p:nvPr/>
        </p:nvSpPr>
        <p:spPr>
          <a:xfrm>
            <a:off x="7440242" y="4187416"/>
            <a:ext cx="344558" cy="297450"/>
          </a:xfrm>
          <a:prstGeom prst="triangle">
            <a:avLst/>
          </a:prstGeom>
          <a:solidFill>
            <a:srgbClr val="E41A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Isosceles Triangle 33"/>
          <p:cNvSpPr/>
          <p:nvPr/>
        </p:nvSpPr>
        <p:spPr>
          <a:xfrm>
            <a:off x="4017398" y="4224339"/>
            <a:ext cx="344558" cy="297450"/>
          </a:xfrm>
          <a:prstGeom prst="triangle">
            <a:avLst/>
          </a:prstGeom>
          <a:solidFill>
            <a:srgbClr val="FF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Isosceles Triangle 39"/>
          <p:cNvSpPr/>
          <p:nvPr/>
        </p:nvSpPr>
        <p:spPr>
          <a:xfrm>
            <a:off x="7605843" y="4055829"/>
            <a:ext cx="344558" cy="297450"/>
          </a:xfrm>
          <a:prstGeom prst="triangle">
            <a:avLst/>
          </a:prstGeom>
          <a:solidFill>
            <a:srgbClr val="FF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 name="Slide Number Placeholder 9"/>
          <p:cNvSpPr>
            <a:spLocks noGrp="1"/>
          </p:cNvSpPr>
          <p:nvPr>
            <p:ph type="sldNum" sz="quarter" idx="12"/>
          </p:nvPr>
        </p:nvSpPr>
        <p:spPr/>
        <p:txBody>
          <a:bodyPr/>
          <a:lstStyle/>
          <a:p>
            <a:fld id="{2BC1C898-5861-4646-8145-B26DFD443158}" type="slidenum">
              <a:rPr lang="en-US" smtClean="0"/>
              <a:t>50</a:t>
            </a:fld>
            <a:endParaRPr lang="en-US"/>
          </a:p>
        </p:txBody>
      </p:sp>
      <p:pic>
        <p:nvPicPr>
          <p:cNvPr id="47" name="Picture 46"/>
          <p:cNvPicPr>
            <a:picLocks noChangeAspect="1"/>
          </p:cNvPicPr>
          <p:nvPr/>
        </p:nvPicPr>
        <p:blipFill rotWithShape="1">
          <a:blip r:embed="rId9"/>
          <a:srcRect l="46566" t="15093" b="17869"/>
          <a:stretch/>
        </p:blipFill>
        <p:spPr>
          <a:xfrm>
            <a:off x="123825" y="111196"/>
            <a:ext cx="1866900" cy="1203254"/>
          </a:xfrm>
          <a:prstGeom prst="rect">
            <a:avLst/>
          </a:prstGeom>
        </p:spPr>
      </p:pic>
      <p:sp>
        <p:nvSpPr>
          <p:cNvPr id="48" name="Title 1"/>
          <p:cNvSpPr txBox="1">
            <a:spLocks/>
          </p:cNvSpPr>
          <p:nvPr/>
        </p:nvSpPr>
        <p:spPr>
          <a:xfrm>
            <a:off x="2201642" y="-17434"/>
            <a:ext cx="999035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800" smtClean="0"/>
              <a:t>Dendritic tree size and synaptic contact probability define Pareto fronts for storage capacity and routing efficiency</a:t>
            </a:r>
            <a:endParaRPr lang="en-US" sz="2800"/>
          </a:p>
        </p:txBody>
      </p:sp>
      <p:sp>
        <p:nvSpPr>
          <p:cNvPr id="49" name="TextBox 48"/>
          <p:cNvSpPr txBox="1"/>
          <p:nvPr/>
        </p:nvSpPr>
        <p:spPr>
          <a:xfrm>
            <a:off x="10687891" y="4722452"/>
            <a:ext cx="1082348" cy="338554"/>
          </a:xfrm>
          <a:prstGeom prst="rect">
            <a:avLst/>
          </a:prstGeom>
          <a:noFill/>
        </p:spPr>
        <p:txBody>
          <a:bodyPr wrap="none" rtlCol="0">
            <a:spAutoFit/>
          </a:bodyPr>
          <a:lstStyle/>
          <a:p>
            <a:r>
              <a:rPr lang="ca-ES" sz="1600" dirty="0" smtClean="0"/>
              <a:t>Dyrk1A +/-</a:t>
            </a:r>
            <a:endParaRPr lang="en-US" sz="1600" dirty="0"/>
          </a:p>
        </p:txBody>
      </p:sp>
      <p:sp>
        <p:nvSpPr>
          <p:cNvPr id="51" name="TextBox 50"/>
          <p:cNvSpPr txBox="1"/>
          <p:nvPr/>
        </p:nvSpPr>
        <p:spPr>
          <a:xfrm>
            <a:off x="10698069" y="5075455"/>
            <a:ext cx="791307" cy="338554"/>
          </a:xfrm>
          <a:prstGeom prst="rect">
            <a:avLst/>
          </a:prstGeom>
          <a:noFill/>
        </p:spPr>
        <p:txBody>
          <a:bodyPr wrap="none" rtlCol="0">
            <a:spAutoFit/>
          </a:bodyPr>
          <a:lstStyle/>
          <a:p>
            <a:r>
              <a:rPr lang="ca-ES" sz="1600" dirty="0" smtClean="0"/>
              <a:t>Ts65Dn</a:t>
            </a:r>
            <a:endParaRPr lang="en-US" sz="1600" dirty="0"/>
          </a:p>
        </p:txBody>
      </p:sp>
      <p:sp>
        <p:nvSpPr>
          <p:cNvPr id="52" name="TextBox 51"/>
          <p:cNvSpPr txBox="1"/>
          <p:nvPr/>
        </p:nvSpPr>
        <p:spPr>
          <a:xfrm>
            <a:off x="10703047" y="5416997"/>
            <a:ext cx="1150380" cy="338554"/>
          </a:xfrm>
          <a:prstGeom prst="rect">
            <a:avLst/>
          </a:prstGeom>
          <a:noFill/>
        </p:spPr>
        <p:txBody>
          <a:bodyPr wrap="none" rtlCol="0">
            <a:spAutoFit/>
          </a:bodyPr>
          <a:lstStyle/>
          <a:p>
            <a:r>
              <a:rPr lang="ca-ES" sz="1600" dirty="0" smtClean="0"/>
              <a:t>Ctrl-Ts65Dn</a:t>
            </a:r>
            <a:endParaRPr lang="en-US" sz="1600" dirty="0"/>
          </a:p>
        </p:txBody>
      </p:sp>
      <p:sp>
        <p:nvSpPr>
          <p:cNvPr id="53" name="Rectangle 52"/>
          <p:cNvSpPr/>
          <p:nvPr/>
        </p:nvSpPr>
        <p:spPr>
          <a:xfrm>
            <a:off x="10465766" y="4810547"/>
            <a:ext cx="229634" cy="185980"/>
          </a:xfrm>
          <a:prstGeom prst="rect">
            <a:avLst/>
          </a:prstGeom>
          <a:solidFill>
            <a:srgbClr val="FF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p:cNvSpPr/>
          <p:nvPr/>
        </p:nvSpPr>
        <p:spPr>
          <a:xfrm>
            <a:off x="10458257" y="5144809"/>
            <a:ext cx="229634" cy="185980"/>
          </a:xfrm>
          <a:prstGeom prst="rect">
            <a:avLst/>
          </a:prstGeom>
          <a:solidFill>
            <a:srgbClr val="E41A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p:cNvSpPr/>
          <p:nvPr/>
        </p:nvSpPr>
        <p:spPr>
          <a:xfrm>
            <a:off x="10458257" y="5450161"/>
            <a:ext cx="229634" cy="185980"/>
          </a:xfrm>
          <a:prstGeom prst="rect">
            <a:avLst/>
          </a:prstGeom>
          <a:solidFill>
            <a:srgbClr val="4D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 name="Oval 1"/>
          <p:cNvSpPr/>
          <p:nvPr/>
        </p:nvSpPr>
        <p:spPr>
          <a:xfrm>
            <a:off x="5241177" y="3486946"/>
            <a:ext cx="181417" cy="230936"/>
          </a:xfrm>
          <a:prstGeom prst="ellipse">
            <a:avLst/>
          </a:prstGeom>
          <a:solidFill>
            <a:srgbClr val="FFFFFF"/>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446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fade">
                                      <p:cBhvr>
                                        <p:cTn id="7" dur="500"/>
                                        <p:tgtEl>
                                          <p:spTgt spid="3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6"/>
                                        </p:tgtEl>
                                        <p:attrNameLst>
                                          <p:attrName>style.visibility</p:attrName>
                                        </p:attrNameLst>
                                      </p:cBhvr>
                                      <p:to>
                                        <p:strVal val="visible"/>
                                      </p:to>
                                    </p:set>
                                    <p:animEffect transition="in" filter="fade">
                                      <p:cBhvr>
                                        <p:cTn id="16" dur="500"/>
                                        <p:tgtEl>
                                          <p:spTgt spid="5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fade">
                                      <p:cBhvr>
                                        <p:cTn id="21" dur="500"/>
                                        <p:tgtEl>
                                          <p:spTgt spid="3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39"/>
                                        </p:tgtEl>
                                        <p:attrNameLst>
                                          <p:attrName>style.visibility</p:attrName>
                                        </p:attrNameLst>
                                      </p:cBhvr>
                                      <p:to>
                                        <p:strVal val="visible"/>
                                      </p:to>
                                    </p:set>
                                    <p:animEffect transition="in" filter="fade">
                                      <p:cBhvr>
                                        <p:cTn id="24" dur="500"/>
                                        <p:tgtEl>
                                          <p:spTgt spid="3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1"/>
                                        </p:tgtEl>
                                        <p:attrNameLst>
                                          <p:attrName>style.visibility</p:attrName>
                                        </p:attrNameLst>
                                      </p:cBhvr>
                                      <p:to>
                                        <p:strVal val="visible"/>
                                      </p:to>
                                    </p:set>
                                    <p:animEffect transition="in" filter="fade">
                                      <p:cBhvr>
                                        <p:cTn id="30" dur="500"/>
                                        <p:tgtEl>
                                          <p:spTgt spid="5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0"/>
                                        </p:tgtEl>
                                        <p:attrNameLst>
                                          <p:attrName>style.visibility</p:attrName>
                                        </p:attrNameLst>
                                      </p:cBhvr>
                                      <p:to>
                                        <p:strVal val="visible"/>
                                      </p:to>
                                    </p:set>
                                    <p:animEffect transition="in" filter="fade">
                                      <p:cBhvr>
                                        <p:cTn id="33" dur="500"/>
                                        <p:tgtEl>
                                          <p:spTgt spid="40"/>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4"/>
                                        </p:tgtEl>
                                        <p:attrNameLst>
                                          <p:attrName>style.visibility</p:attrName>
                                        </p:attrNameLst>
                                      </p:cBhvr>
                                      <p:to>
                                        <p:strVal val="visible"/>
                                      </p:to>
                                    </p:set>
                                    <p:animEffect transition="in" filter="fade">
                                      <p:cBhvr>
                                        <p:cTn id="36" dur="500"/>
                                        <p:tgtEl>
                                          <p:spTgt spid="34"/>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3"/>
                                        </p:tgtEl>
                                        <p:attrNameLst>
                                          <p:attrName>style.visibility</p:attrName>
                                        </p:attrNameLst>
                                      </p:cBhvr>
                                      <p:to>
                                        <p:strVal val="visible"/>
                                      </p:to>
                                    </p:set>
                                    <p:animEffect transition="in" filter="fade">
                                      <p:cBhvr>
                                        <p:cTn id="39" dur="500"/>
                                        <p:tgtEl>
                                          <p:spTgt spid="53"/>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9"/>
                                        </p:tgtEl>
                                        <p:attrNameLst>
                                          <p:attrName>style.visibility</p:attrName>
                                        </p:attrNameLst>
                                      </p:cBhvr>
                                      <p:to>
                                        <p:strVal val="visible"/>
                                      </p:to>
                                    </p:set>
                                    <p:animEffect transition="in" filter="fade">
                                      <p:cBhvr>
                                        <p:cTn id="42"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animBg="1"/>
      <p:bldP spid="38" grpId="0" animBg="1"/>
      <p:bldP spid="39" grpId="0" animBg="1"/>
      <p:bldP spid="34" grpId="0" animBg="1"/>
      <p:bldP spid="40" grpId="0" animBg="1"/>
      <p:bldP spid="49" grpId="0"/>
      <p:bldP spid="51" grpId="0"/>
      <p:bldP spid="52" grpId="0"/>
      <p:bldP spid="53" grpId="0" animBg="1"/>
      <p:bldP spid="55" grpId="0" animBg="1"/>
      <p:bldP spid="56"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55513" y="1569344"/>
            <a:ext cx="10012655" cy="2308324"/>
          </a:xfrm>
          <a:prstGeom prst="rect">
            <a:avLst/>
          </a:prstGeom>
          <a:noFill/>
        </p:spPr>
        <p:txBody>
          <a:bodyPr wrap="square" rtlCol="0">
            <a:spAutoFit/>
          </a:bodyPr>
          <a:lstStyle/>
          <a:p>
            <a:pPr marL="285750" indent="-285750">
              <a:buFont typeface="Arial" panose="020B0604020202020204" pitchFamily="34" charset="0"/>
              <a:buChar char="•"/>
            </a:pPr>
            <a:r>
              <a:rPr lang="ca-ES" sz="2400" dirty="0" smtClean="0"/>
              <a:t>Suboptimal single-neuron wiring permeates to the network level, implying suboptimal capacities for routing efficiency and storage capacity</a:t>
            </a:r>
          </a:p>
          <a:p>
            <a:pPr marL="285750" indent="-285750">
              <a:buFont typeface="Arial" panose="020B0604020202020204" pitchFamily="34" charset="0"/>
              <a:buChar char="•"/>
            </a:pPr>
            <a:endParaRPr lang="ca-ES" sz="2400" dirty="0" smtClean="0"/>
          </a:p>
          <a:p>
            <a:pPr marL="285750" indent="-285750">
              <a:buFont typeface="Arial" panose="020B0604020202020204" pitchFamily="34" charset="0"/>
              <a:buChar char="•"/>
            </a:pPr>
            <a:r>
              <a:rPr lang="ca-ES" sz="2400" dirty="0"/>
              <a:t>Introducing radial dependency in </a:t>
            </a:r>
            <a:r>
              <a:rPr lang="ca-ES" sz="2400" dirty="0" smtClean="0"/>
              <a:t>synaptic </a:t>
            </a:r>
            <a:r>
              <a:rPr lang="ca-ES" sz="2400" dirty="0"/>
              <a:t>contact probability </a:t>
            </a:r>
            <a:r>
              <a:rPr lang="ca-ES" sz="2400" dirty="0" smtClean="0"/>
              <a:t>implies increased </a:t>
            </a:r>
            <a:r>
              <a:rPr lang="ca-ES" sz="2400" dirty="0"/>
              <a:t>optimality for </a:t>
            </a:r>
            <a:r>
              <a:rPr lang="ca-ES" sz="2400" dirty="0" smtClean="0"/>
              <a:t>network routing efficiency</a:t>
            </a:r>
          </a:p>
          <a:p>
            <a:pPr marL="285750" indent="-285750">
              <a:buFont typeface="Arial" panose="020B0604020202020204" pitchFamily="34" charset="0"/>
              <a:buChar char="•"/>
            </a:pPr>
            <a:endParaRPr lang="ca-ES" sz="2400" dirty="0"/>
          </a:p>
        </p:txBody>
      </p:sp>
      <p:sp>
        <p:nvSpPr>
          <p:cNvPr id="3" name="Slide Number Placeholder 2"/>
          <p:cNvSpPr>
            <a:spLocks noGrp="1"/>
          </p:cNvSpPr>
          <p:nvPr>
            <p:ph type="sldNum" sz="quarter" idx="12"/>
          </p:nvPr>
        </p:nvSpPr>
        <p:spPr/>
        <p:txBody>
          <a:bodyPr/>
          <a:lstStyle/>
          <a:p>
            <a:fld id="{2BC1C898-5861-4646-8145-B26DFD443158}" type="slidenum">
              <a:rPr lang="en-US" smtClean="0"/>
              <a:t>51</a:t>
            </a:fld>
            <a:endParaRPr lang="en-US"/>
          </a:p>
        </p:txBody>
      </p:sp>
      <p:sp>
        <p:nvSpPr>
          <p:cNvPr id="6" name="Rectangle 5"/>
          <p:cNvSpPr/>
          <p:nvPr/>
        </p:nvSpPr>
        <p:spPr>
          <a:xfrm>
            <a:off x="849066" y="324632"/>
            <a:ext cx="3665411" cy="646331"/>
          </a:xfrm>
          <a:prstGeom prst="rect">
            <a:avLst/>
          </a:prstGeom>
        </p:spPr>
        <p:txBody>
          <a:bodyPr wrap="none">
            <a:spAutoFit/>
          </a:bodyPr>
          <a:lstStyle/>
          <a:p>
            <a:r>
              <a:rPr lang="ca-ES" sz="3600" dirty="0" err="1" smtClean="0"/>
              <a:t>Interim</a:t>
            </a:r>
            <a:r>
              <a:rPr lang="ca-ES" sz="3600" dirty="0" smtClean="0"/>
              <a:t> </a:t>
            </a:r>
            <a:r>
              <a:rPr lang="ca-ES" sz="3600" dirty="0" err="1" smtClean="0"/>
              <a:t>conclusion</a:t>
            </a:r>
            <a:endParaRPr lang="en-US" sz="3600" dirty="0"/>
          </a:p>
        </p:txBody>
      </p:sp>
      <p:pic>
        <p:nvPicPr>
          <p:cNvPr id="5" name="Picture 4"/>
          <p:cNvPicPr>
            <a:picLocks noChangeAspect="1"/>
          </p:cNvPicPr>
          <p:nvPr/>
        </p:nvPicPr>
        <p:blipFill rotWithShape="1">
          <a:blip r:embed="rId3"/>
          <a:srcRect t="63670"/>
          <a:stretch/>
        </p:blipFill>
        <p:spPr>
          <a:xfrm>
            <a:off x="1761183" y="4541046"/>
            <a:ext cx="3295379" cy="910037"/>
          </a:xfrm>
          <a:prstGeom prst="rect">
            <a:avLst/>
          </a:prstGeom>
        </p:spPr>
      </p:pic>
      <p:grpSp>
        <p:nvGrpSpPr>
          <p:cNvPr id="10" name="Group 9"/>
          <p:cNvGrpSpPr/>
          <p:nvPr/>
        </p:nvGrpSpPr>
        <p:grpSpPr>
          <a:xfrm>
            <a:off x="5882592" y="3834130"/>
            <a:ext cx="2910832" cy="2683952"/>
            <a:chOff x="9103462" y="1911354"/>
            <a:chExt cx="2760226" cy="2893804"/>
          </a:xfrm>
        </p:grpSpPr>
        <p:pic>
          <p:nvPicPr>
            <p:cNvPr id="13" name="Picture 12"/>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5083690">
              <a:off x="10773848" y="2549927"/>
              <a:ext cx="1031072" cy="1054840"/>
            </a:xfrm>
            <a:prstGeom prst="rect">
              <a:avLst/>
            </a:prstGeom>
          </p:spPr>
        </p:pic>
        <p:pic>
          <p:nvPicPr>
            <p:cNvPr id="14" name="Picture 13"/>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496170">
              <a:off x="10747569" y="3446744"/>
              <a:ext cx="1031072" cy="1054840"/>
            </a:xfrm>
            <a:prstGeom prst="rect">
              <a:avLst/>
            </a:prstGeom>
          </p:spPr>
        </p:pic>
        <p:grpSp>
          <p:nvGrpSpPr>
            <p:cNvPr id="15" name="Group 14"/>
            <p:cNvGrpSpPr/>
            <p:nvPr/>
          </p:nvGrpSpPr>
          <p:grpSpPr>
            <a:xfrm>
              <a:off x="9103462" y="1911354"/>
              <a:ext cx="2760226" cy="2893804"/>
              <a:chOff x="9103462" y="1911354"/>
              <a:chExt cx="2760226" cy="2893804"/>
            </a:xfrm>
          </p:grpSpPr>
          <p:pic>
            <p:nvPicPr>
              <p:cNvPr id="16" name="Picture 15"/>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791021">
                <a:off x="9201492" y="2685592"/>
                <a:ext cx="1031072" cy="1054840"/>
              </a:xfrm>
              <a:prstGeom prst="rect">
                <a:avLst/>
              </a:prstGeom>
            </p:spPr>
          </p:pic>
          <p:pic>
            <p:nvPicPr>
              <p:cNvPr id="17" name="Picture 16"/>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8141921">
                <a:off x="9103462" y="3178638"/>
                <a:ext cx="1031072" cy="1054840"/>
              </a:xfrm>
              <a:prstGeom prst="rect">
                <a:avLst/>
              </a:prstGeom>
            </p:spPr>
          </p:pic>
          <p:pic>
            <p:nvPicPr>
              <p:cNvPr id="18" name="Picture 17"/>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3203881">
                <a:off x="9959510" y="1911354"/>
                <a:ext cx="1031072" cy="1054840"/>
              </a:xfrm>
              <a:prstGeom prst="rect">
                <a:avLst/>
              </a:prstGeom>
            </p:spPr>
          </p:pic>
          <p:pic>
            <p:nvPicPr>
              <p:cNvPr id="19" name="Picture 18"/>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717315" y="2715500"/>
                <a:ext cx="1031072" cy="1054840"/>
              </a:xfrm>
              <a:prstGeom prst="rect">
                <a:avLst/>
              </a:prstGeom>
            </p:spPr>
          </p:pic>
          <p:pic>
            <p:nvPicPr>
              <p:cNvPr id="20" name="Picture 19"/>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492106" y="3174728"/>
                <a:ext cx="1031072" cy="1054840"/>
              </a:xfrm>
              <a:prstGeom prst="rect">
                <a:avLst/>
              </a:prstGeom>
            </p:spPr>
          </p:pic>
          <p:pic>
            <p:nvPicPr>
              <p:cNvPr id="21" name="Picture 20"/>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818148" y="3160542"/>
                <a:ext cx="1031072" cy="1054840"/>
              </a:xfrm>
              <a:prstGeom prst="rect">
                <a:avLst/>
              </a:prstGeom>
            </p:spPr>
          </p:pic>
          <p:pic>
            <p:nvPicPr>
              <p:cNvPr id="22" name="Picture 21"/>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101203" y="2874710"/>
                <a:ext cx="1031072" cy="1054840"/>
              </a:xfrm>
              <a:prstGeom prst="rect">
                <a:avLst/>
              </a:prstGeom>
            </p:spPr>
          </p:pic>
          <p:pic>
            <p:nvPicPr>
              <p:cNvPr id="23" name="Picture 22"/>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15891" y="3429372"/>
                <a:ext cx="1031072" cy="1054840"/>
              </a:xfrm>
              <a:prstGeom prst="rect">
                <a:avLst/>
              </a:prstGeom>
            </p:spPr>
          </p:pic>
          <p:pic>
            <p:nvPicPr>
              <p:cNvPr id="24" name="Picture 23"/>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382316" y="2235964"/>
                <a:ext cx="1031072" cy="1054840"/>
              </a:xfrm>
              <a:prstGeom prst="rect">
                <a:avLst/>
              </a:prstGeom>
            </p:spPr>
          </p:pic>
          <p:pic>
            <p:nvPicPr>
              <p:cNvPr id="25" name="Picture 24"/>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955735" y="2337435"/>
                <a:ext cx="1031072" cy="1054840"/>
              </a:xfrm>
              <a:prstGeom prst="rect">
                <a:avLst/>
              </a:prstGeom>
            </p:spPr>
          </p:pic>
          <p:pic>
            <p:nvPicPr>
              <p:cNvPr id="26" name="Picture 25"/>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9169271">
                <a:off x="9483045" y="2189997"/>
                <a:ext cx="1031072" cy="1054840"/>
              </a:xfrm>
              <a:prstGeom prst="rect">
                <a:avLst/>
              </a:prstGeom>
            </p:spPr>
          </p:pic>
          <p:pic>
            <p:nvPicPr>
              <p:cNvPr id="27" name="Picture 26"/>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8123049">
                <a:off x="10315891" y="2713877"/>
                <a:ext cx="1031072" cy="1054840"/>
              </a:xfrm>
              <a:prstGeom prst="rect">
                <a:avLst/>
              </a:prstGeom>
            </p:spPr>
          </p:pic>
          <p:pic>
            <p:nvPicPr>
              <p:cNvPr id="28" name="Picture 27"/>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9520454" y="3675861"/>
                <a:ext cx="1031072" cy="1054840"/>
              </a:xfrm>
              <a:prstGeom prst="rect">
                <a:avLst/>
              </a:prstGeom>
            </p:spPr>
          </p:pic>
          <p:pic>
            <p:nvPicPr>
              <p:cNvPr id="29" name="Picture 28"/>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615264" y="3244451"/>
                <a:ext cx="1031072" cy="1054840"/>
              </a:xfrm>
              <a:prstGeom prst="rect">
                <a:avLst/>
              </a:prstGeom>
            </p:spPr>
          </p:pic>
          <p:pic>
            <p:nvPicPr>
              <p:cNvPr id="30" name="Picture 29"/>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4693899">
                <a:off x="10039293" y="3762202"/>
                <a:ext cx="1031072" cy="1054840"/>
              </a:xfrm>
              <a:prstGeom prst="rect">
                <a:avLst/>
              </a:prstGeom>
            </p:spPr>
          </p:pic>
          <p:pic>
            <p:nvPicPr>
              <p:cNvPr id="31" name="Picture 30"/>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rot="10800000">
                <a:off x="10524901" y="3749702"/>
                <a:ext cx="1031072" cy="1054840"/>
              </a:xfrm>
              <a:prstGeom prst="rect">
                <a:avLst/>
              </a:prstGeom>
            </p:spPr>
          </p:pic>
          <p:pic>
            <p:nvPicPr>
              <p:cNvPr id="32" name="Picture 31"/>
              <p:cNvPicPr>
                <a:picLocks noChangeAspect="1"/>
              </p:cNvPicPr>
              <p:nvPr/>
            </p:nvPicPr>
            <p:blipFill rotWithShape="1">
              <a:blip r:embed="rId4">
                <a:clrChange>
                  <a:clrFrom>
                    <a:srgbClr val="000000">
                      <a:alpha val="0"/>
                    </a:srgbClr>
                  </a:clrFrom>
                  <a:clrTo>
                    <a:srgbClr val="000000">
                      <a:alpha val="0"/>
                    </a:srgbClr>
                  </a:clrTo>
                </a:clrChange>
                <a:extLst>
                  <a:ext uri="{28A0092B-C50C-407E-A947-70E740481C1C}">
                    <a14:useLocalDpi xmlns:a14="http://schemas.microsoft.com/office/drawing/2010/main" val="0"/>
                  </a:ext>
                </a:extLst>
              </a:blip>
              <a:srcRect l="24603" t="6468" r="57895" b="72022"/>
              <a:stretch/>
            </p:blipFill>
            <p:spPr>
              <a:xfrm>
                <a:off x="10832616" y="2915421"/>
                <a:ext cx="1031072" cy="1054840"/>
              </a:xfrm>
              <a:prstGeom prst="rect">
                <a:avLst/>
              </a:prstGeom>
            </p:spPr>
          </p:pic>
        </p:grpSp>
      </p:grpSp>
      <mc:AlternateContent xmlns:mc="http://schemas.openxmlformats.org/markup-compatibility/2006" xmlns:a14="http://schemas.microsoft.com/office/drawing/2010/main">
        <mc:Choice Requires="a14">
          <p:sp>
            <p:nvSpPr>
              <p:cNvPr id="33" name="Rectangle 32"/>
              <p:cNvSpPr/>
              <p:nvPr/>
            </p:nvSpPr>
            <p:spPr>
              <a:xfrm>
                <a:off x="8584847" y="5435350"/>
                <a:ext cx="1555169" cy="83907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ca-ES" sz="2000" b="1" i="1" smtClean="0">
                              <a:latin typeface="Cambria Math" panose="02040503050406030204" pitchFamily="18" charset="0"/>
                            </a:rPr>
                            <m:t>𝑩</m:t>
                          </m:r>
                        </m:e>
                        <m:sub>
                          <m:r>
                            <a:rPr lang="en-US" sz="2000" b="1" i="1">
                              <a:latin typeface="Cambria Math" panose="02040503050406030204" pitchFamily="18" charset="0"/>
                            </a:rPr>
                            <m:t>𝑳</m:t>
                          </m:r>
                        </m:sub>
                      </m:sSub>
                      <m:r>
                        <a:rPr lang="en-US" sz="2000" smtClean="0">
                          <a:latin typeface="Cambria Math" panose="02040503050406030204" pitchFamily="18" charset="0"/>
                          <a:ea typeface="Cambria Math" panose="02040503050406030204" pitchFamily="18" charset="0"/>
                        </a:rPr>
                        <m:t>≡</m:t>
                      </m:r>
                      <m:nary>
                        <m:naryPr>
                          <m:chr m:val="∑"/>
                          <m:limLoc m:val="undOvr"/>
                          <m:supHide m:val="on"/>
                          <m:ctrlPr>
                            <a:rPr lang="en-US" sz="2000" i="1" smtClean="0">
                              <a:latin typeface="Cambria Math" panose="02040503050406030204" pitchFamily="18" charset="0"/>
                            </a:rPr>
                          </m:ctrlPr>
                        </m:naryPr>
                        <m:sub>
                          <m:r>
                            <a:rPr lang="ca-ES" sz="2000" b="1" i="1">
                              <a:latin typeface="Cambria Math" panose="02040503050406030204" pitchFamily="18" charset="0"/>
                            </a:rPr>
                            <m:t>𝒊</m:t>
                          </m:r>
                        </m:sub>
                        <m:sup/>
                        <m:e>
                          <m:sSub>
                            <m:sSubPr>
                              <m:ctrlPr>
                                <a:rPr lang="ca-ES" sz="2000" b="1" i="1" smtClean="0">
                                  <a:latin typeface="Cambria Math" panose="02040503050406030204" pitchFamily="18" charset="0"/>
                                </a:rPr>
                              </m:ctrlPr>
                            </m:sSubPr>
                            <m:e>
                              <m:r>
                                <a:rPr lang="ca-ES" sz="2000" b="1" i="1" smtClean="0">
                                  <a:latin typeface="Cambria Math" panose="02040503050406030204" pitchFamily="18" charset="0"/>
                                </a:rPr>
                                <m:t>𝒃</m:t>
                              </m:r>
                            </m:e>
                            <m:sub>
                              <m:r>
                                <a:rPr lang="ca-ES" sz="2000" b="1" i="1" smtClean="0">
                                  <a:latin typeface="Cambria Math" panose="02040503050406030204" pitchFamily="18" charset="0"/>
                                </a:rPr>
                                <m:t>𝒊</m:t>
                              </m:r>
                            </m:sub>
                          </m:sSub>
                          <m:r>
                            <m:rPr>
                              <m:nor/>
                            </m:rPr>
                            <a:rPr lang="en-US" sz="2000" dirty="0"/>
                            <m:t> </m:t>
                          </m:r>
                        </m:e>
                      </m:nary>
                    </m:oMath>
                  </m:oMathPara>
                </a14:m>
                <a:endParaRPr lang="en-US" sz="2000" dirty="0"/>
              </a:p>
            </p:txBody>
          </p:sp>
        </mc:Choice>
        <mc:Fallback xmlns="">
          <p:sp>
            <p:nvSpPr>
              <p:cNvPr id="33" name="Rectangle 32"/>
              <p:cNvSpPr>
                <a:spLocks noRot="1" noChangeAspect="1" noMove="1" noResize="1" noEditPoints="1" noAdjustHandles="1" noChangeArrowheads="1" noChangeShapeType="1" noTextEdit="1"/>
              </p:cNvSpPr>
              <p:nvPr/>
            </p:nvSpPr>
            <p:spPr>
              <a:xfrm>
                <a:off x="8584847" y="5435350"/>
                <a:ext cx="1555169" cy="839076"/>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4" name="Rectangle 33"/>
              <p:cNvSpPr/>
              <p:nvPr/>
            </p:nvSpPr>
            <p:spPr>
              <a:xfrm>
                <a:off x="8005880" y="3768472"/>
                <a:ext cx="3476080" cy="702821"/>
              </a:xfrm>
              <a:prstGeom prst="rect">
                <a:avLst/>
              </a:prstGeom>
            </p:spPr>
            <p:txBody>
              <a:bodyPr wrap="none">
                <a:spAutoFit/>
              </a:bodyPr>
              <a:lstStyle/>
              <a:p>
                <a14:m>
                  <m:oMath xmlns:m="http://schemas.openxmlformats.org/officeDocument/2006/math">
                    <m:sSub>
                      <m:sSubPr>
                        <m:ctrlPr>
                          <a:rPr lang="en-US" sz="2400" i="1">
                            <a:latin typeface="Cambria Math" panose="02040503050406030204" pitchFamily="18" charset="0"/>
                          </a:rPr>
                        </m:ctrlPr>
                      </m:sSubPr>
                      <m:e>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𝑬</m:t>
                        </m:r>
                      </m:e>
                      <m:sub>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𝒓𝒐𝒖𝒕</m:t>
                        </m:r>
                      </m:sub>
                    </m:sSub>
                    <m:r>
                      <a:rPr lang="en-US" sz="2400" b="1" i="1" smtClean="0">
                        <a:latin typeface="Cambria Math" panose="02040503050406030204" pitchFamily="18" charset="0"/>
                        <a:ea typeface="Times New Roman" panose="02020603050405020304" pitchFamily="18" charset="0"/>
                        <a:cs typeface="Times New Roman" panose="02020603050405020304" pitchFamily="18" charset="0"/>
                      </a:rPr>
                      <m:t>≡</m:t>
                    </m:r>
                    <m:nary>
                      <m:naryPr>
                        <m:chr m:val="∑"/>
                        <m:limLoc m:val="undOvr"/>
                        <m:supHide m:val="on"/>
                        <m:ctrlPr>
                          <a:rPr lang="en-US" sz="2400" i="1">
                            <a:solidFill>
                              <a:srgbClr val="000000"/>
                            </a:solidFill>
                            <a:effectLst/>
                            <a:latin typeface="Cambria Math" panose="02040503050406030204" pitchFamily="18" charset="0"/>
                            <a:ea typeface="Arial" panose="020B0604020202020204" pitchFamily="34" charset="0"/>
                            <a:cs typeface="Arial" panose="020B0604020202020204" pitchFamily="34" charset="0"/>
                          </a:rPr>
                        </m:ctrlPr>
                      </m:naryPr>
                      <m:sub>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𝒊</m:t>
                        </m:r>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𝒋</m:t>
                        </m:r>
                      </m:sub>
                      <m:sup/>
                      <m:e>
                        <m:f>
                          <m:fPr>
                            <m:ctrlPr>
                              <a:rPr lang="en-US" sz="2400" i="1">
                                <a:effectLst/>
                                <a:latin typeface="Cambria Math" panose="02040503050406030204" pitchFamily="18" charset="0"/>
                              </a:rPr>
                            </m:ctrlPr>
                          </m:fPr>
                          <m:num>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en-US" sz="2400" i="1">
                                    <a:effectLst/>
                                    <a:latin typeface="Cambria Math" panose="02040503050406030204" pitchFamily="18" charset="0"/>
                                  </a:rPr>
                                </m:ctrlPr>
                              </m:sSubPr>
                              <m:e>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𝝋</m:t>
                                </m:r>
                              </m:e>
                              <m:sub>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𝒊𝒋</m:t>
                                </m:r>
                              </m:sub>
                            </m:sSub>
                          </m:num>
                          <m:den>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𝑵</m:t>
                            </m:r>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𝑵</m:t>
                            </m:r>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𝟏</m:t>
                            </m:r>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m:t>
                            </m:r>
                          </m:den>
                        </m:f>
                      </m:e>
                    </m:nary>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 </m:t>
                    </m:r>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𝒊</m:t>
                    </m:r>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2400" b="1" i="1">
                        <a:effectLst/>
                        <a:latin typeface="Cambria Math" panose="02040503050406030204" pitchFamily="18" charset="0"/>
                        <a:ea typeface="Times New Roman" panose="02020603050405020304" pitchFamily="18" charset="0"/>
                        <a:cs typeface="Times New Roman" panose="02020603050405020304" pitchFamily="18" charset="0"/>
                      </a:rPr>
                      <m:t>𝒋</m:t>
                    </m:r>
                  </m:oMath>
                </a14:m>
                <a:r>
                  <a:rPr lang="en-US" sz="2400" dirty="0">
                    <a:effectLst/>
                    <a:latin typeface="Times New Roman" panose="02020603050405020304" pitchFamily="18" charset="0"/>
                    <a:ea typeface="Times New Roman" panose="02020603050405020304" pitchFamily="18" charset="0"/>
                  </a:rPr>
                  <a:t> </a:t>
                </a:r>
                <a:endParaRPr lang="en-US" sz="2400" dirty="0"/>
              </a:p>
            </p:txBody>
          </p:sp>
        </mc:Choice>
        <mc:Fallback xmlns="">
          <p:sp>
            <p:nvSpPr>
              <p:cNvPr id="34" name="Rectangle 33"/>
              <p:cNvSpPr>
                <a:spLocks noRot="1" noChangeAspect="1" noMove="1" noResize="1" noEditPoints="1" noAdjustHandles="1" noChangeArrowheads="1" noChangeShapeType="1" noTextEdit="1"/>
              </p:cNvSpPr>
              <p:nvPr/>
            </p:nvSpPr>
            <p:spPr>
              <a:xfrm>
                <a:off x="8005880" y="3768472"/>
                <a:ext cx="3476080" cy="702821"/>
              </a:xfrm>
              <a:prstGeom prst="rect">
                <a:avLst/>
              </a:prstGeom>
              <a:blipFill>
                <a:blip r:embed="rId6"/>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28981116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2BC1C898-5861-4646-8145-B26DFD443158}" type="slidenum">
              <a:rPr lang="en-US" smtClean="0"/>
              <a:t>52</a:t>
            </a:fld>
            <a:endParaRPr lang="en-US"/>
          </a:p>
        </p:txBody>
      </p:sp>
      <p:pic>
        <p:nvPicPr>
          <p:cNvPr id="5" name="Picture 2" descr="max_14_mid_left_1-8-cropped_8bit_dimensions.tif"/>
          <p:cNvPicPr>
            <a:picLocks noChangeAspect="1" noChangeArrowheads="1"/>
          </p:cNvPicPr>
          <p:nvPr/>
        </p:nvPicPr>
        <p:blipFill rotWithShape="1">
          <a:blip r:embed="rId3">
            <a:extLst>
              <a:ext uri="{28A0092B-C50C-407E-A947-70E740481C1C}">
                <a14:useLocalDpi xmlns:a14="http://schemas.microsoft.com/office/drawing/2010/main" val="0"/>
              </a:ext>
            </a:extLst>
          </a:blip>
          <a:srcRect l="19910"/>
          <a:stretch/>
        </p:blipFill>
        <p:spPr bwMode="auto">
          <a:xfrm rot="10800000" flipV="1">
            <a:off x="1095393" y="1479114"/>
            <a:ext cx="9804836" cy="4720916"/>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482875" y="470148"/>
            <a:ext cx="11029871" cy="1008965"/>
          </a:xfrm>
          <a:prstGeom prst="rect">
            <a:avLst/>
          </a:prstGeom>
        </p:spPr>
        <p:txBody>
          <a:bodyPr vert="horz" lIns="91425" tIns="91425" rIns="91425" bIns="91425" rtlCol="0" anchor="t" anchorCtr="0">
            <a:noAutofit/>
          </a:bodyPr>
          <a:lstStyle/>
          <a:p>
            <a:pPr algn="ctr">
              <a:lnSpc>
                <a:spcPct val="90000"/>
              </a:lnSpc>
              <a:spcBef>
                <a:spcPct val="0"/>
              </a:spcBef>
            </a:pPr>
            <a:r>
              <a:rPr lang="en-GB" sz="3600" dirty="0">
                <a:solidFill>
                  <a:schemeClr val="bg1">
                    <a:lumMod val="85000"/>
                  </a:schemeClr>
                </a:solidFill>
                <a:latin typeface="+mj-lt"/>
                <a:ea typeface="+mj-ea"/>
                <a:cs typeface="+mj-cs"/>
              </a:rPr>
              <a:t>N</a:t>
            </a:r>
            <a:r>
              <a:rPr lang="en-GB" sz="3600" dirty="0" smtClean="0">
                <a:solidFill>
                  <a:schemeClr val="bg1">
                    <a:lumMod val="85000"/>
                  </a:schemeClr>
                </a:solidFill>
                <a:latin typeface="+mj-lt"/>
                <a:ea typeface="+mj-ea"/>
                <a:cs typeface="+mj-cs"/>
              </a:rPr>
              <a:t>atural </a:t>
            </a:r>
            <a:r>
              <a:rPr lang="en-GB" sz="3600" dirty="0">
                <a:solidFill>
                  <a:schemeClr val="bg1">
                    <a:lumMod val="85000"/>
                  </a:schemeClr>
                </a:solidFill>
                <a:latin typeface="+mj-lt"/>
                <a:ea typeface="+mj-ea"/>
                <a:cs typeface="+mj-cs"/>
              </a:rPr>
              <a:t>variation in the structural properties of neurons</a:t>
            </a:r>
          </a:p>
        </p:txBody>
      </p:sp>
    </p:spTree>
    <p:extLst>
      <p:ext uri="{BB962C8B-B14F-4D97-AF65-F5344CB8AC3E}">
        <p14:creationId xmlns:p14="http://schemas.microsoft.com/office/powerpoint/2010/main" val="25638744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grpSp>
        <p:nvGrpSpPr>
          <p:cNvPr id="7" name="Group 6"/>
          <p:cNvGrpSpPr/>
          <p:nvPr/>
        </p:nvGrpSpPr>
        <p:grpSpPr>
          <a:xfrm>
            <a:off x="4079875" y="1345444"/>
            <a:ext cx="7620000" cy="4762500"/>
            <a:chOff x="866775" y="1041400"/>
            <a:chExt cx="7620000" cy="4762500"/>
          </a:xfrm>
        </p:grpSpPr>
        <p:pic>
          <p:nvPicPr>
            <p:cNvPr id="8196" name="Picture 4" descr="http://effigos.com/img/en/Mouse-Brain-Hippocampus-in-3D.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75" y="1041400"/>
              <a:ext cx="7620000" cy="47625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Rectangle 5"/>
            <p:cNvSpPr/>
            <p:nvPr/>
          </p:nvSpPr>
          <p:spPr>
            <a:xfrm>
              <a:off x="952500" y="4775200"/>
              <a:ext cx="2984500" cy="9525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2" name="Straight Arrow Connector 11"/>
          <p:cNvCxnSpPr/>
          <p:nvPr/>
        </p:nvCxnSpPr>
        <p:spPr>
          <a:xfrm flipV="1">
            <a:off x="8585200" y="2921000"/>
            <a:ext cx="12700" cy="9652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85200" y="3886200"/>
            <a:ext cx="952500" cy="1016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7785100" y="3886200"/>
            <a:ext cx="812800" cy="3429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p:cNvSpPr txBox="1"/>
          <p:nvPr/>
        </p:nvSpPr>
        <p:spPr>
          <a:xfrm>
            <a:off x="7060289" y="2415767"/>
            <a:ext cx="1639488" cy="400110"/>
          </a:xfrm>
          <a:prstGeom prst="rect">
            <a:avLst/>
          </a:prstGeom>
          <a:noFill/>
        </p:spPr>
        <p:txBody>
          <a:bodyPr wrap="none" rtlCol="0">
            <a:spAutoFit/>
          </a:bodyPr>
          <a:lstStyle/>
          <a:p>
            <a:r>
              <a:rPr lang="ca-ES" sz="2000" b="1" dirty="0" err="1" smtClean="0">
                <a:solidFill>
                  <a:srgbClr val="FF0000"/>
                </a:solidFill>
              </a:rPr>
              <a:t>Dorso</a:t>
            </a:r>
            <a:r>
              <a:rPr lang="ca-ES" sz="2000" b="1" dirty="0" smtClean="0">
                <a:solidFill>
                  <a:srgbClr val="FF0000"/>
                </a:solidFill>
              </a:rPr>
              <a:t>-ventral</a:t>
            </a:r>
            <a:endParaRPr lang="en-US" sz="2000" b="1" dirty="0">
              <a:solidFill>
                <a:srgbClr val="FF0000"/>
              </a:solidFill>
            </a:endParaRPr>
          </a:p>
        </p:txBody>
      </p:sp>
      <p:sp>
        <p:nvSpPr>
          <p:cNvPr id="16" name="TextBox 15"/>
          <p:cNvSpPr txBox="1"/>
          <p:nvPr/>
        </p:nvSpPr>
        <p:spPr>
          <a:xfrm>
            <a:off x="6579042" y="4178300"/>
            <a:ext cx="1968552" cy="400110"/>
          </a:xfrm>
          <a:prstGeom prst="rect">
            <a:avLst/>
          </a:prstGeom>
          <a:noFill/>
        </p:spPr>
        <p:txBody>
          <a:bodyPr wrap="none" rtlCol="0">
            <a:spAutoFit/>
          </a:bodyPr>
          <a:lstStyle/>
          <a:p>
            <a:r>
              <a:rPr lang="ca-ES" sz="2000" b="1" dirty="0" smtClean="0">
                <a:solidFill>
                  <a:srgbClr val="FF0000"/>
                </a:solidFill>
              </a:rPr>
              <a:t>Antero-posterior</a:t>
            </a:r>
            <a:endParaRPr lang="en-US" sz="2000" b="1" dirty="0">
              <a:solidFill>
                <a:srgbClr val="FF0000"/>
              </a:solidFill>
            </a:endParaRPr>
          </a:p>
        </p:txBody>
      </p:sp>
      <p:sp>
        <p:nvSpPr>
          <p:cNvPr id="17" name="TextBox 16"/>
          <p:cNvSpPr txBox="1"/>
          <p:nvPr/>
        </p:nvSpPr>
        <p:spPr>
          <a:xfrm>
            <a:off x="9282460" y="4044950"/>
            <a:ext cx="1632242" cy="400110"/>
          </a:xfrm>
          <a:prstGeom prst="rect">
            <a:avLst/>
          </a:prstGeom>
          <a:noFill/>
        </p:spPr>
        <p:txBody>
          <a:bodyPr wrap="none" rtlCol="0">
            <a:spAutoFit/>
          </a:bodyPr>
          <a:lstStyle/>
          <a:p>
            <a:r>
              <a:rPr lang="ca-ES" sz="2000" b="1" dirty="0" smtClean="0">
                <a:solidFill>
                  <a:srgbClr val="FF0000"/>
                </a:solidFill>
              </a:rPr>
              <a:t>Medio-lateral</a:t>
            </a:r>
            <a:endParaRPr lang="en-US" sz="2000" b="1" dirty="0">
              <a:solidFill>
                <a:srgbClr val="FF0000"/>
              </a:solidFill>
            </a:endParaRPr>
          </a:p>
        </p:txBody>
      </p:sp>
      <p:grpSp>
        <p:nvGrpSpPr>
          <p:cNvPr id="21" name="Group 20"/>
          <p:cNvGrpSpPr/>
          <p:nvPr/>
        </p:nvGrpSpPr>
        <p:grpSpPr>
          <a:xfrm>
            <a:off x="1058692" y="1692808"/>
            <a:ext cx="8901737" cy="3809740"/>
            <a:chOff x="1058692" y="1692808"/>
            <a:chExt cx="8901737" cy="3809740"/>
          </a:xfrm>
        </p:grpSpPr>
        <p:pic>
          <p:nvPicPr>
            <p:cNvPr id="18" name="image20.png"/>
            <p:cNvPicPr/>
            <p:nvPr/>
          </p:nvPicPr>
          <p:blipFill>
            <a:blip r:embed="rId4">
              <a:extLst>
                <a:ext uri="{28A0092B-C50C-407E-A947-70E740481C1C}">
                  <a14:useLocalDpi xmlns:a14="http://schemas.microsoft.com/office/drawing/2010/main" val="0"/>
                </a:ext>
              </a:extLst>
            </a:blip>
            <a:srcRect/>
            <a:stretch>
              <a:fillRect/>
            </a:stretch>
          </p:blipFill>
          <p:spPr bwMode="auto">
            <a:xfrm>
              <a:off x="1058692" y="1692808"/>
              <a:ext cx="4796670" cy="3809740"/>
            </a:xfrm>
            <a:prstGeom prst="rect">
              <a:avLst/>
            </a:prstGeom>
            <a:noFill/>
            <a:ln>
              <a:noFill/>
            </a:ln>
          </p:spPr>
        </p:pic>
        <p:sp>
          <p:nvSpPr>
            <p:cNvPr id="2" name="Rectangle 1"/>
            <p:cNvSpPr/>
            <p:nvPr/>
          </p:nvSpPr>
          <p:spPr>
            <a:xfrm>
              <a:off x="8597900" y="2247900"/>
              <a:ext cx="1362529" cy="968829"/>
            </a:xfrm>
            <a:prstGeom prst="rect">
              <a:avLst/>
            </a:prstGeom>
            <a:noFill/>
            <a:ln w="571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4" name="Straight Connector 3"/>
            <p:cNvCxnSpPr/>
            <p:nvPr/>
          </p:nvCxnSpPr>
          <p:spPr>
            <a:xfrm>
              <a:off x="5849012" y="1739632"/>
              <a:ext cx="2748888" cy="508268"/>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5778831" y="3216729"/>
              <a:ext cx="4181598" cy="2231562"/>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3" name="Slide Number Placeholder 22"/>
          <p:cNvSpPr>
            <a:spLocks noGrp="1"/>
          </p:cNvSpPr>
          <p:nvPr>
            <p:ph type="sldNum" sz="quarter" idx="12"/>
          </p:nvPr>
        </p:nvSpPr>
        <p:spPr/>
        <p:txBody>
          <a:bodyPr/>
          <a:lstStyle/>
          <a:p>
            <a:fld id="{2BC1C898-5861-4646-8145-B26DFD443158}" type="slidenum">
              <a:rPr lang="en-US" smtClean="0"/>
              <a:t>53</a:t>
            </a:fld>
            <a:endParaRPr lang="en-US"/>
          </a:p>
        </p:txBody>
      </p:sp>
      <p:sp>
        <p:nvSpPr>
          <p:cNvPr id="20" name="Rectangle 19"/>
          <p:cNvSpPr/>
          <p:nvPr/>
        </p:nvSpPr>
        <p:spPr>
          <a:xfrm>
            <a:off x="626712" y="253456"/>
            <a:ext cx="11029871" cy="1008965"/>
          </a:xfrm>
          <a:prstGeom prst="rect">
            <a:avLst/>
          </a:prstGeom>
        </p:spPr>
        <p:txBody>
          <a:bodyPr vert="horz" lIns="91425" tIns="91425" rIns="91425" bIns="91425" rtlCol="0" anchor="t" anchorCtr="0">
            <a:noAutofit/>
          </a:bodyPr>
          <a:lstStyle/>
          <a:p>
            <a:pPr algn="ctr">
              <a:lnSpc>
                <a:spcPct val="90000"/>
              </a:lnSpc>
              <a:spcBef>
                <a:spcPct val="0"/>
              </a:spcBef>
            </a:pPr>
            <a:r>
              <a:rPr lang="en-US" sz="3600" dirty="0" smtClean="0">
                <a:solidFill>
                  <a:schemeClr val="bg1">
                    <a:lumMod val="85000"/>
                  </a:schemeClr>
                </a:solidFill>
                <a:latin typeface="+mj-lt"/>
                <a:ea typeface="+mj-ea"/>
                <a:cs typeface="+mj-cs"/>
              </a:rPr>
              <a:t>Exploring position-dependent within-class variability in CA1 hippocampal pyramids</a:t>
            </a:r>
            <a:endParaRPr lang="en-US" sz="3600" dirty="0">
              <a:solidFill>
                <a:schemeClr val="bg1">
                  <a:lumMod val="85000"/>
                </a:schemeClr>
              </a:solidFill>
              <a:latin typeface="+mj-lt"/>
              <a:ea typeface="+mj-ea"/>
              <a:cs typeface="+mj-cs"/>
            </a:endParaRPr>
          </a:p>
        </p:txBody>
      </p:sp>
      <p:sp>
        <p:nvSpPr>
          <p:cNvPr id="19" name="TextBox 18"/>
          <p:cNvSpPr txBox="1"/>
          <p:nvPr/>
        </p:nvSpPr>
        <p:spPr>
          <a:xfrm>
            <a:off x="1455575" y="5986732"/>
            <a:ext cx="8894807" cy="369332"/>
          </a:xfrm>
          <a:prstGeom prst="rect">
            <a:avLst/>
          </a:prstGeom>
          <a:noFill/>
        </p:spPr>
        <p:txBody>
          <a:bodyPr wrap="none" rtlCol="0">
            <a:spAutoFit/>
          </a:bodyPr>
          <a:lstStyle/>
          <a:p>
            <a:r>
              <a:rPr lang="ca-ES" dirty="0" smtClean="0">
                <a:solidFill>
                  <a:schemeClr val="bg2"/>
                </a:solidFill>
              </a:rPr>
              <a:t>The hippocampus is involved in learning and memory and is impaired in Intellectual disability</a:t>
            </a:r>
            <a:endParaRPr lang="en-GB" dirty="0">
              <a:solidFill>
                <a:schemeClr val="bg2"/>
              </a:solidFill>
            </a:endParaRPr>
          </a:p>
        </p:txBody>
      </p:sp>
      <p:sp>
        <p:nvSpPr>
          <p:cNvPr id="3" name="TextBox 2"/>
          <p:cNvSpPr txBox="1"/>
          <p:nvPr/>
        </p:nvSpPr>
        <p:spPr>
          <a:xfrm rot="213769">
            <a:off x="2985777" y="1831963"/>
            <a:ext cx="921956" cy="338554"/>
          </a:xfrm>
          <a:prstGeom prst="rect">
            <a:avLst/>
          </a:prstGeom>
          <a:solidFill>
            <a:schemeClr val="bg1"/>
          </a:solidFill>
        </p:spPr>
        <p:txBody>
          <a:bodyPr wrap="square" rtlCol="0">
            <a:spAutoFit/>
          </a:bodyPr>
          <a:lstStyle/>
          <a:p>
            <a:pPr algn="ctr"/>
            <a:r>
              <a:rPr lang="ca-ES" sz="1600" b="1" dirty="0" smtClean="0">
                <a:solidFill>
                  <a:srgbClr val="03B2F5"/>
                </a:solidFill>
              </a:rPr>
              <a:t>Lateral</a:t>
            </a:r>
            <a:endParaRPr lang="en-GB" sz="1600" b="1" dirty="0">
              <a:solidFill>
                <a:srgbClr val="03B2F5"/>
              </a:solidFill>
            </a:endParaRPr>
          </a:p>
        </p:txBody>
      </p:sp>
      <p:sp>
        <p:nvSpPr>
          <p:cNvPr id="22" name="TextBox 21"/>
          <p:cNvSpPr txBox="1"/>
          <p:nvPr/>
        </p:nvSpPr>
        <p:spPr>
          <a:xfrm rot="20128034">
            <a:off x="1514089" y="2178357"/>
            <a:ext cx="816638" cy="338554"/>
          </a:xfrm>
          <a:prstGeom prst="rect">
            <a:avLst/>
          </a:prstGeom>
          <a:solidFill>
            <a:schemeClr val="bg1"/>
          </a:solidFill>
        </p:spPr>
        <p:txBody>
          <a:bodyPr wrap="square" rtlCol="0">
            <a:spAutoFit/>
          </a:bodyPr>
          <a:lstStyle/>
          <a:p>
            <a:pPr algn="ctr"/>
            <a:r>
              <a:rPr lang="ca-ES" sz="1600" b="1" dirty="0" smtClean="0">
                <a:solidFill>
                  <a:srgbClr val="03B2F5"/>
                </a:solidFill>
              </a:rPr>
              <a:t>Medial</a:t>
            </a:r>
            <a:endParaRPr lang="en-GB" sz="1600" b="1" dirty="0">
              <a:solidFill>
                <a:srgbClr val="03B2F5"/>
              </a:solidFill>
            </a:endParaRPr>
          </a:p>
        </p:txBody>
      </p:sp>
    </p:spTree>
    <p:extLst>
      <p:ext uri="{BB962C8B-B14F-4D97-AF65-F5344CB8AC3E}">
        <p14:creationId xmlns:p14="http://schemas.microsoft.com/office/powerpoint/2010/main" val="300622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fade">
                                      <p:cBhvr>
                                        <p:cTn id="33"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3" grpId="0" animBg="1"/>
      <p:bldP spid="2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Title 1"/>
          <p:cNvSpPr>
            <a:spLocks noGrp="1"/>
          </p:cNvSpPr>
          <p:nvPr>
            <p:ph type="title"/>
          </p:nvPr>
        </p:nvSpPr>
        <p:spPr>
          <a:xfrm>
            <a:off x="1386376" y="265188"/>
            <a:ext cx="10805624" cy="1091772"/>
          </a:xfrm>
        </p:spPr>
        <p:txBody>
          <a:bodyPr>
            <a:normAutofit/>
          </a:bodyPr>
          <a:lstStyle/>
          <a:p>
            <a:pPr algn="ctr"/>
            <a:r>
              <a:rPr lang="en-US" sz="3600" dirty="0" smtClean="0"/>
              <a:t>Wet-lab experiment: LY-labeled and reconstructed</a:t>
            </a:r>
            <a:br>
              <a:rPr lang="en-US" sz="3600" dirty="0" smtClean="0"/>
            </a:br>
            <a:r>
              <a:rPr lang="en-US" sz="3600" dirty="0" smtClean="0"/>
              <a:t>CA1 pyramidal dendritic trees</a:t>
            </a:r>
            <a:endParaRPr lang="en-US" sz="3600" dirty="0"/>
          </a:p>
        </p:txBody>
      </p:sp>
      <p:pic>
        <p:nvPicPr>
          <p:cNvPr id="48" name="Picture 6" descr="Resultat d'imatges de simple neurite tracer layer 2/3"/>
          <p:cNvPicPr>
            <a:picLocks noChangeAspect="1" noChangeArrowheads="1"/>
          </p:cNvPicPr>
          <p:nvPr/>
        </p:nvPicPr>
        <p:blipFill rotWithShape="1">
          <a:blip r:embed="rId3">
            <a:extLst>
              <a:ext uri="{28A0092B-C50C-407E-A947-70E740481C1C}">
                <a14:useLocalDpi xmlns:a14="http://schemas.microsoft.com/office/drawing/2010/main" val="0"/>
              </a:ext>
            </a:extLst>
          </a:blip>
          <a:srcRect t="6087" b="3085"/>
          <a:stretch/>
        </p:blipFill>
        <p:spPr bwMode="auto">
          <a:xfrm>
            <a:off x="1106821" y="3421241"/>
            <a:ext cx="3581863" cy="2442180"/>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p:nvPicPr>
        <p:blipFill rotWithShape="1">
          <a:blip r:embed="rId4"/>
          <a:srcRect l="31394" r="29570" b="12452"/>
          <a:stretch/>
        </p:blipFill>
        <p:spPr>
          <a:xfrm>
            <a:off x="8554705" y="2110871"/>
            <a:ext cx="2082189" cy="3502350"/>
          </a:xfrm>
          <a:prstGeom prst="rect">
            <a:avLst/>
          </a:prstGeom>
        </p:spPr>
      </p:pic>
      <p:pic>
        <p:nvPicPr>
          <p:cNvPr id="6" name="Picture 5"/>
          <p:cNvPicPr>
            <a:picLocks noChangeAspect="1"/>
          </p:cNvPicPr>
          <p:nvPr/>
        </p:nvPicPr>
        <p:blipFill rotWithShape="1">
          <a:blip r:embed="rId5">
            <a:clrChange>
              <a:clrFrom>
                <a:srgbClr val="FFFFFF"/>
              </a:clrFrom>
              <a:clrTo>
                <a:srgbClr val="FFFFFF">
                  <a:alpha val="0"/>
                </a:srgbClr>
              </a:clrTo>
            </a:clrChange>
          </a:blip>
          <a:srcRect l="33491" t="7580" r="30058" b="12161"/>
          <a:stretch/>
        </p:blipFill>
        <p:spPr>
          <a:xfrm>
            <a:off x="5887021" y="2271845"/>
            <a:ext cx="2401677" cy="3966073"/>
          </a:xfrm>
          <a:prstGeom prst="rect">
            <a:avLst/>
          </a:prstGeom>
        </p:spPr>
      </p:pic>
      <p:sp>
        <p:nvSpPr>
          <p:cNvPr id="8" name="TextBox 7"/>
          <p:cNvSpPr txBox="1"/>
          <p:nvPr/>
        </p:nvSpPr>
        <p:spPr>
          <a:xfrm>
            <a:off x="6648988" y="1902513"/>
            <a:ext cx="877741" cy="369332"/>
          </a:xfrm>
          <a:prstGeom prst="rect">
            <a:avLst/>
          </a:prstGeom>
          <a:noFill/>
        </p:spPr>
        <p:txBody>
          <a:bodyPr wrap="none" rtlCol="0">
            <a:spAutoFit/>
          </a:bodyPr>
          <a:lstStyle/>
          <a:p>
            <a:r>
              <a:rPr lang="ca-ES" dirty="0" smtClean="0"/>
              <a:t>Control</a:t>
            </a:r>
            <a:endParaRPr lang="en-US" dirty="0"/>
          </a:p>
        </p:txBody>
      </p:sp>
      <p:sp>
        <p:nvSpPr>
          <p:cNvPr id="19" name="TextBox 18"/>
          <p:cNvSpPr txBox="1"/>
          <p:nvPr/>
        </p:nvSpPr>
        <p:spPr>
          <a:xfrm>
            <a:off x="9156928" y="1902513"/>
            <a:ext cx="1070165" cy="369332"/>
          </a:xfrm>
          <a:prstGeom prst="rect">
            <a:avLst/>
          </a:prstGeom>
          <a:noFill/>
        </p:spPr>
        <p:txBody>
          <a:bodyPr wrap="none" rtlCol="0">
            <a:spAutoFit/>
          </a:bodyPr>
          <a:lstStyle/>
          <a:p>
            <a:r>
              <a:rPr lang="ca-ES" dirty="0" smtClean="0"/>
              <a:t>TgDyrk1A</a:t>
            </a:r>
            <a:endParaRPr lang="en-US" dirty="0"/>
          </a:p>
        </p:txBody>
      </p:sp>
      <p:sp>
        <p:nvSpPr>
          <p:cNvPr id="3" name="Slide Number Placeholder 2"/>
          <p:cNvSpPr>
            <a:spLocks noGrp="1"/>
          </p:cNvSpPr>
          <p:nvPr>
            <p:ph type="sldNum" sz="quarter" idx="12"/>
          </p:nvPr>
        </p:nvSpPr>
        <p:spPr/>
        <p:txBody>
          <a:bodyPr/>
          <a:lstStyle/>
          <a:p>
            <a:fld id="{2BC1C898-5861-4646-8145-B26DFD443158}" type="slidenum">
              <a:rPr lang="en-US" smtClean="0"/>
              <a:t>54</a:t>
            </a:fld>
            <a:endParaRPr lang="en-US"/>
          </a:p>
        </p:txBody>
      </p:sp>
      <p:pic>
        <p:nvPicPr>
          <p:cNvPr id="14" name="Picture 13"/>
          <p:cNvPicPr>
            <a:picLocks noChangeAspect="1"/>
          </p:cNvPicPr>
          <p:nvPr/>
        </p:nvPicPr>
        <p:blipFill rotWithShape="1">
          <a:blip r:embed="rId6"/>
          <a:srcRect l="10283" t="14459" r="52300" b="6708"/>
          <a:stretch/>
        </p:blipFill>
        <p:spPr>
          <a:xfrm flipV="1">
            <a:off x="270663" y="0"/>
            <a:ext cx="1180668" cy="1676368"/>
          </a:xfrm>
          <a:prstGeom prst="rect">
            <a:avLst/>
          </a:prstGeom>
        </p:spPr>
      </p:pic>
      <p:grpSp>
        <p:nvGrpSpPr>
          <p:cNvPr id="2" name="Group 1"/>
          <p:cNvGrpSpPr/>
          <p:nvPr/>
        </p:nvGrpSpPr>
        <p:grpSpPr>
          <a:xfrm>
            <a:off x="1845049" y="1042404"/>
            <a:ext cx="1612251" cy="2198421"/>
            <a:chOff x="2195443" y="1483048"/>
            <a:chExt cx="1261857" cy="1757777"/>
          </a:xfrm>
        </p:grpSpPr>
        <p:pic>
          <p:nvPicPr>
            <p:cNvPr id="15" name="Picture 14"/>
            <p:cNvPicPr>
              <a:picLocks noChangeAspect="1"/>
            </p:cNvPicPr>
            <p:nvPr/>
          </p:nvPicPr>
          <p:blipFill rotWithShape="1">
            <a:blip r:embed="rId7"/>
            <a:srcRect l="41976" r="37276" b="61689"/>
            <a:stretch/>
          </p:blipFill>
          <p:spPr>
            <a:xfrm>
              <a:off x="2504029" y="1483048"/>
              <a:ext cx="725715" cy="1018619"/>
            </a:xfrm>
            <a:prstGeom prst="rect">
              <a:avLst/>
            </a:prstGeom>
          </p:spPr>
        </p:pic>
        <p:pic>
          <p:nvPicPr>
            <p:cNvPr id="16" name="Picture 15"/>
            <p:cNvPicPr>
              <a:picLocks noChangeAspect="1"/>
            </p:cNvPicPr>
            <p:nvPr/>
          </p:nvPicPr>
          <p:blipFill rotWithShape="1">
            <a:blip r:embed="rId7"/>
            <a:srcRect t="44043" r="63924" b="46366"/>
            <a:stretch/>
          </p:blipFill>
          <p:spPr>
            <a:xfrm>
              <a:off x="2195443" y="2667044"/>
              <a:ext cx="1261857" cy="255010"/>
            </a:xfrm>
            <a:prstGeom prst="rect">
              <a:avLst/>
            </a:prstGeom>
          </p:spPr>
        </p:pic>
        <p:sp>
          <p:nvSpPr>
            <p:cNvPr id="17" name="TextBox 16"/>
            <p:cNvSpPr txBox="1"/>
            <p:nvPr/>
          </p:nvSpPr>
          <p:spPr>
            <a:xfrm>
              <a:off x="2541848" y="2963826"/>
              <a:ext cx="776046" cy="276999"/>
            </a:xfrm>
            <a:prstGeom prst="rect">
              <a:avLst/>
            </a:prstGeom>
            <a:noFill/>
          </p:spPr>
          <p:txBody>
            <a:bodyPr wrap="none" rtlCol="0">
              <a:spAutoFit/>
            </a:bodyPr>
            <a:lstStyle/>
            <a:p>
              <a:r>
                <a:rPr lang="ca-ES" sz="1200" dirty="0" smtClean="0"/>
                <a:t>TgDyrk1A</a:t>
              </a:r>
              <a:endParaRPr lang="en-GB" sz="1200" dirty="0"/>
            </a:p>
          </p:txBody>
        </p:sp>
        <p:pic>
          <p:nvPicPr>
            <p:cNvPr id="18" name="Picture 17"/>
            <p:cNvPicPr>
              <a:picLocks noChangeAspect="1"/>
            </p:cNvPicPr>
            <p:nvPr/>
          </p:nvPicPr>
          <p:blipFill rotWithShape="1">
            <a:blip r:embed="rId7"/>
            <a:srcRect l="30455" t="49595" r="63923" b="46366"/>
            <a:stretch/>
          </p:blipFill>
          <p:spPr>
            <a:xfrm>
              <a:off x="3011186" y="2628900"/>
              <a:ext cx="196622" cy="107382"/>
            </a:xfrm>
            <a:prstGeom prst="rect">
              <a:avLst/>
            </a:prstGeom>
          </p:spPr>
        </p:pic>
      </p:grpSp>
      <p:sp>
        <p:nvSpPr>
          <p:cNvPr id="20" name="Shape 114"/>
          <p:cNvSpPr txBox="1">
            <a:spLocks/>
          </p:cNvSpPr>
          <p:nvPr/>
        </p:nvSpPr>
        <p:spPr>
          <a:xfrm>
            <a:off x="282942" y="5990944"/>
            <a:ext cx="5984168" cy="656738"/>
          </a:xfrm>
          <a:prstGeom prst="rect">
            <a:avLst/>
          </a:prstGeom>
        </p:spPr>
        <p:txBody>
          <a:bodyPr vert="horz" lIns="91425" tIns="91425" rIns="91425" bIns="91425" rtlCol="0" anchor="t" anchorCtr="0">
            <a:noAutofit/>
          </a:bodyPr>
          <a:lstStyle>
            <a:lvl1pPr algn="l"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2000" dirty="0" smtClean="0">
                <a:solidFill>
                  <a:srgbClr val="000000"/>
                </a:solidFill>
              </a:rPr>
              <a:t>Lucifer yellow injected hippocampal CA1 pyramidal cells of transgenic mice overexpressing Dyrk1A</a:t>
            </a:r>
            <a:endParaRPr lang="en-GB" sz="2000" dirty="0">
              <a:solidFill>
                <a:srgbClr val="000000"/>
              </a:solidFill>
            </a:endParaRPr>
          </a:p>
        </p:txBody>
      </p:sp>
    </p:spTree>
    <p:extLst>
      <p:ext uri="{BB962C8B-B14F-4D97-AF65-F5344CB8AC3E}">
        <p14:creationId xmlns:p14="http://schemas.microsoft.com/office/powerpoint/2010/main" val="67921779"/>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6146" name="Picture 2" descr="max_14_mid_left_1-8-cropped_8bit_dimensions.tif"/>
          <p:cNvPicPr>
            <a:picLocks noChangeAspect="1" noChangeArrowheads="1"/>
          </p:cNvPicPr>
          <p:nvPr/>
        </p:nvPicPr>
        <p:blipFill rotWithShape="1">
          <a:blip r:embed="rId2">
            <a:extLst>
              <a:ext uri="{28A0092B-C50C-407E-A947-70E740481C1C}">
                <a14:useLocalDpi xmlns:a14="http://schemas.microsoft.com/office/drawing/2010/main" val="0"/>
              </a:ext>
            </a:extLst>
          </a:blip>
          <a:srcRect l="19910"/>
          <a:stretch/>
        </p:blipFill>
        <p:spPr bwMode="auto">
          <a:xfrm rot="10800000" flipV="1">
            <a:off x="179189" y="2010616"/>
            <a:ext cx="6592314" cy="3174124"/>
          </a:xfrm>
          <a:prstGeom prst="rect">
            <a:avLst/>
          </a:prstGeom>
          <a:noFill/>
          <a:extLst>
            <a:ext uri="{909E8E84-426E-40dd-AFC4-6F175D3DCCD1}">
              <a14:hiddenFill xmlns="" xmlns:a14="http://schemas.microsoft.com/office/drawing/2010/main">
                <a:solidFill>
                  <a:srgbClr val="FFFFFF"/>
                </a:solidFill>
              </a14:hiddenFill>
            </a:ext>
          </a:extLst>
        </p:spPr>
      </p:pic>
      <p:sp>
        <p:nvSpPr>
          <p:cNvPr id="7" name="Shape 114"/>
          <p:cNvSpPr txBox="1">
            <a:spLocks noGrp="1"/>
          </p:cNvSpPr>
          <p:nvPr>
            <p:ph type="title"/>
          </p:nvPr>
        </p:nvSpPr>
        <p:spPr>
          <a:xfrm>
            <a:off x="791635" y="105267"/>
            <a:ext cx="10870593" cy="572700"/>
          </a:xfrm>
          <a:prstGeom prst="rect">
            <a:avLst/>
          </a:prstGeom>
        </p:spPr>
        <p:txBody>
          <a:bodyPr vert="horz" lIns="91425" tIns="91425" rIns="91425" bIns="91425" rtlCol="0" anchor="t" anchorCtr="0">
            <a:noAutofit/>
          </a:bodyPr>
          <a:lstStyle/>
          <a:p>
            <a:r>
              <a:rPr lang="en-US" sz="3600" dirty="0">
                <a:solidFill>
                  <a:schemeClr val="bg1">
                    <a:lumMod val="85000"/>
                  </a:schemeClr>
                </a:solidFill>
              </a:rPr>
              <a:t>Exploring position-dependent within-class variability in CA1 hippocampal pyramids</a:t>
            </a:r>
          </a:p>
        </p:txBody>
      </p:sp>
      <p:sp>
        <p:nvSpPr>
          <p:cNvPr id="6" name="Rectangle 5"/>
          <p:cNvSpPr/>
          <p:nvPr/>
        </p:nvSpPr>
        <p:spPr>
          <a:xfrm>
            <a:off x="4321874" y="2010616"/>
            <a:ext cx="1904880" cy="369332"/>
          </a:xfrm>
          <a:prstGeom prst="rect">
            <a:avLst/>
          </a:prstGeom>
        </p:spPr>
        <p:txBody>
          <a:bodyPr wrap="none">
            <a:spAutoFit/>
          </a:bodyPr>
          <a:lstStyle/>
          <a:p>
            <a:r>
              <a:rPr lang="ca-ES" dirty="0">
                <a:solidFill>
                  <a:schemeClr val="bg1">
                    <a:lumMod val="85000"/>
                  </a:schemeClr>
                </a:solidFill>
              </a:rPr>
              <a:t>Bregma -1.3 &lt; -2.3</a:t>
            </a:r>
            <a:endParaRPr lang="en-US" dirty="0">
              <a:solidFill>
                <a:schemeClr val="bg1">
                  <a:lumMod val="85000"/>
                </a:schemeClr>
              </a:solidFill>
            </a:endParaRPr>
          </a:p>
        </p:txBody>
      </p:sp>
      <p:pic>
        <p:nvPicPr>
          <p:cNvPr id="6148" name="Picture 4" descr="http://neuromorpho.org/rotatingImages/control-13-wt.CNG.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973283" y="1348232"/>
            <a:ext cx="3429000" cy="4152901"/>
          </a:xfrm>
          <a:prstGeom prst="rect">
            <a:avLst/>
          </a:prstGeom>
          <a:noFill/>
          <a:extLst>
            <a:ext uri="{909E8E84-426E-40dd-AFC4-6F175D3DCCD1}">
              <a14:hiddenFill xmlns="" xmlns:a14="http://schemas.microsoft.com/office/drawing/2010/main">
                <a:solidFill>
                  <a:srgbClr val="FFFFFF"/>
                </a:solidFill>
              </a14:hiddenFill>
            </a:ext>
          </a:extLst>
        </p:spPr>
      </p:pic>
      <p:sp>
        <p:nvSpPr>
          <p:cNvPr id="10" name="TextBox 9"/>
          <p:cNvSpPr txBox="1"/>
          <p:nvPr/>
        </p:nvSpPr>
        <p:spPr>
          <a:xfrm>
            <a:off x="6216038" y="2010616"/>
            <a:ext cx="926857" cy="369332"/>
          </a:xfrm>
          <a:prstGeom prst="rect">
            <a:avLst/>
          </a:prstGeom>
          <a:noFill/>
        </p:spPr>
        <p:txBody>
          <a:bodyPr wrap="none" rtlCol="0">
            <a:spAutoFit/>
          </a:bodyPr>
          <a:lstStyle/>
          <a:p>
            <a:r>
              <a:rPr lang="ca-ES" dirty="0" smtClean="0">
                <a:solidFill>
                  <a:schemeClr val="bg1"/>
                </a:solidFill>
              </a:rPr>
              <a:t>N </a:t>
            </a:r>
            <a:r>
              <a:rPr lang="ca-ES" dirty="0" err="1" smtClean="0">
                <a:solidFill>
                  <a:schemeClr val="bg1"/>
                </a:solidFill>
              </a:rPr>
              <a:t>br</a:t>
            </a:r>
            <a:r>
              <a:rPr lang="ca-ES" dirty="0" smtClean="0">
                <a:solidFill>
                  <a:schemeClr val="bg1"/>
                </a:solidFill>
              </a:rPr>
              <a:t> = 4</a:t>
            </a:r>
            <a:endParaRPr lang="en-US" dirty="0">
              <a:solidFill>
                <a:schemeClr val="bg1"/>
              </a:solidFill>
            </a:endParaRPr>
          </a:p>
        </p:txBody>
      </p:sp>
      <p:sp>
        <p:nvSpPr>
          <p:cNvPr id="14" name="TextBox 13"/>
          <p:cNvSpPr txBox="1"/>
          <p:nvPr/>
        </p:nvSpPr>
        <p:spPr>
          <a:xfrm>
            <a:off x="6226754" y="2353478"/>
            <a:ext cx="963725" cy="369332"/>
          </a:xfrm>
          <a:prstGeom prst="rect">
            <a:avLst/>
          </a:prstGeom>
          <a:noFill/>
        </p:spPr>
        <p:txBody>
          <a:bodyPr wrap="none" rtlCol="0">
            <a:spAutoFit/>
          </a:bodyPr>
          <a:lstStyle/>
          <a:p>
            <a:r>
              <a:rPr lang="ca-ES" dirty="0" smtClean="0">
                <a:solidFill>
                  <a:schemeClr val="bg1"/>
                </a:solidFill>
              </a:rPr>
              <a:t>N </a:t>
            </a:r>
            <a:r>
              <a:rPr lang="ca-ES" dirty="0" err="1" smtClean="0">
                <a:solidFill>
                  <a:schemeClr val="bg1"/>
                </a:solidFill>
              </a:rPr>
              <a:t>n</a:t>
            </a:r>
            <a:r>
              <a:rPr lang="ca-ES" dirty="0" smtClean="0">
                <a:solidFill>
                  <a:schemeClr val="bg1"/>
                </a:solidFill>
              </a:rPr>
              <a:t> = 20</a:t>
            </a:r>
            <a:endParaRPr lang="en-US" dirty="0">
              <a:solidFill>
                <a:schemeClr val="bg1"/>
              </a:solidFill>
            </a:endParaRPr>
          </a:p>
        </p:txBody>
      </p:sp>
      <p:sp>
        <p:nvSpPr>
          <p:cNvPr id="3" name="Slide Number Placeholder 2"/>
          <p:cNvSpPr>
            <a:spLocks noGrp="1"/>
          </p:cNvSpPr>
          <p:nvPr>
            <p:ph type="sldNum" sz="quarter" idx="12"/>
          </p:nvPr>
        </p:nvSpPr>
        <p:spPr/>
        <p:txBody>
          <a:bodyPr/>
          <a:lstStyle/>
          <a:p>
            <a:fld id="{2BC1C898-5861-4646-8145-B26DFD443158}" type="slidenum">
              <a:rPr lang="en-US" smtClean="0"/>
              <a:t>55</a:t>
            </a:fld>
            <a:endParaRPr lang="en-US"/>
          </a:p>
        </p:txBody>
      </p:sp>
    </p:spTree>
    <p:extLst>
      <p:ext uri="{BB962C8B-B14F-4D97-AF65-F5344CB8AC3E}">
        <p14:creationId xmlns:p14="http://schemas.microsoft.com/office/powerpoint/2010/main" val="2002745271"/>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09371" y="183906"/>
            <a:ext cx="8944429" cy="1325563"/>
          </a:xfrm>
        </p:spPr>
        <p:txBody>
          <a:bodyPr>
            <a:normAutofit/>
          </a:bodyPr>
          <a:lstStyle/>
          <a:p>
            <a:r>
              <a:rPr lang="en-US" sz="3600" smtClean="0"/>
              <a:t>Position-dependent variations in CA1 apical dendritic tree architecture</a:t>
            </a:r>
            <a:endParaRPr lang="en-US" sz="3600"/>
          </a:p>
        </p:txBody>
      </p:sp>
      <p:grpSp>
        <p:nvGrpSpPr>
          <p:cNvPr id="15" name="Group 14"/>
          <p:cNvGrpSpPr/>
          <p:nvPr/>
        </p:nvGrpSpPr>
        <p:grpSpPr>
          <a:xfrm>
            <a:off x="4183045" y="1673901"/>
            <a:ext cx="7751099" cy="4485603"/>
            <a:chOff x="2773528" y="2332240"/>
            <a:chExt cx="6101709" cy="3531096"/>
          </a:xfrm>
        </p:grpSpPr>
        <p:grpSp>
          <p:nvGrpSpPr>
            <p:cNvPr id="5" name="Group 4"/>
            <p:cNvGrpSpPr/>
            <p:nvPr/>
          </p:nvGrpSpPr>
          <p:grpSpPr>
            <a:xfrm>
              <a:off x="2773528" y="2801090"/>
              <a:ext cx="6101709" cy="3062246"/>
              <a:chOff x="5923128" y="2864829"/>
              <a:chExt cx="5217813" cy="2618648"/>
            </a:xfrm>
          </p:grpSpPr>
          <p:grpSp>
            <p:nvGrpSpPr>
              <p:cNvPr id="6" name="Group 5"/>
              <p:cNvGrpSpPr/>
              <p:nvPr/>
            </p:nvGrpSpPr>
            <p:grpSpPr>
              <a:xfrm>
                <a:off x="5923128" y="2864829"/>
                <a:ext cx="2781300" cy="2618648"/>
                <a:chOff x="8978900" y="2613752"/>
                <a:chExt cx="2781300" cy="2618648"/>
              </a:xfrm>
            </p:grpSpPr>
            <p:pic>
              <p:nvPicPr>
                <p:cNvPr id="11" name="Picture 10"/>
                <p:cNvPicPr>
                  <a:picLocks noChangeAspect="1"/>
                </p:cNvPicPr>
                <p:nvPr/>
              </p:nvPicPr>
              <p:blipFill rotWithShape="1">
                <a:blip r:embed="rId3">
                  <a:duotone>
                    <a:schemeClr val="accent6">
                      <a:shade val="45000"/>
                      <a:satMod val="135000"/>
                    </a:schemeClr>
                    <a:prstClr val="white"/>
                  </a:duotone>
                </a:blip>
                <a:srcRect l="41171" t="6661" r="36016" b="25477"/>
                <a:stretch/>
              </p:blipFill>
              <p:spPr>
                <a:xfrm>
                  <a:off x="8978900" y="2613752"/>
                  <a:ext cx="2781300" cy="2618648"/>
                </a:xfrm>
                <a:prstGeom prst="rect">
                  <a:avLst/>
                </a:prstGeom>
              </p:spPr>
            </p:pic>
            <p:pic>
              <p:nvPicPr>
                <p:cNvPr id="12" name="Picture 11"/>
                <p:cNvPicPr>
                  <a:picLocks noChangeAspect="1"/>
                </p:cNvPicPr>
                <p:nvPr/>
              </p:nvPicPr>
              <p:blipFill rotWithShape="1">
                <a:blip r:embed="rId3">
                  <a:duotone>
                    <a:schemeClr val="accent6">
                      <a:shade val="45000"/>
                      <a:satMod val="135000"/>
                    </a:schemeClr>
                    <a:prstClr val="white"/>
                  </a:duotone>
                </a:blip>
                <a:srcRect l="41138" t="74193" r="54545" b="11325"/>
                <a:stretch/>
              </p:blipFill>
              <p:spPr>
                <a:xfrm>
                  <a:off x="11091863" y="3324225"/>
                  <a:ext cx="526255" cy="558800"/>
                </a:xfrm>
                <a:prstGeom prst="rect">
                  <a:avLst/>
                </a:prstGeom>
              </p:spPr>
            </p:pic>
          </p:grpSp>
          <p:grpSp>
            <p:nvGrpSpPr>
              <p:cNvPr id="7" name="Group 6"/>
              <p:cNvGrpSpPr/>
              <p:nvPr/>
            </p:nvGrpSpPr>
            <p:grpSpPr>
              <a:xfrm>
                <a:off x="8940452" y="3016111"/>
                <a:ext cx="2200489" cy="2235981"/>
                <a:chOff x="8846545" y="2831779"/>
                <a:chExt cx="2363118" cy="2401233"/>
              </a:xfrm>
            </p:grpSpPr>
            <p:pic>
              <p:nvPicPr>
                <p:cNvPr id="9" name="Picture 8"/>
                <p:cNvPicPr>
                  <a:picLocks noChangeAspect="1"/>
                </p:cNvPicPr>
                <p:nvPr/>
              </p:nvPicPr>
              <p:blipFill rotWithShape="1">
                <a:blip r:embed="rId4">
                  <a:duotone>
                    <a:schemeClr val="accent2">
                      <a:shade val="45000"/>
                      <a:satMod val="135000"/>
                    </a:schemeClr>
                    <a:prstClr val="white"/>
                  </a:duotone>
                </a:blip>
                <a:srcRect l="42910" t="6775" r="37708" b="31404"/>
                <a:stretch/>
              </p:blipFill>
              <p:spPr>
                <a:xfrm>
                  <a:off x="8846545" y="2831779"/>
                  <a:ext cx="2363118" cy="2401233"/>
                </a:xfrm>
                <a:prstGeom prst="rect">
                  <a:avLst/>
                </a:prstGeom>
              </p:spPr>
            </p:pic>
            <p:pic>
              <p:nvPicPr>
                <p:cNvPr id="10" name="Picture 9"/>
                <p:cNvPicPr>
                  <a:picLocks noChangeAspect="1"/>
                </p:cNvPicPr>
                <p:nvPr/>
              </p:nvPicPr>
              <p:blipFill rotWithShape="1">
                <a:blip r:embed="rId4">
                  <a:duotone>
                    <a:schemeClr val="accent2">
                      <a:shade val="45000"/>
                      <a:satMod val="135000"/>
                    </a:schemeClr>
                    <a:prstClr val="white"/>
                  </a:duotone>
                </a:blip>
                <a:srcRect l="43151" t="68939" r="54048" b="12057"/>
                <a:stretch/>
              </p:blipFill>
              <p:spPr>
                <a:xfrm>
                  <a:off x="10625731" y="3388015"/>
                  <a:ext cx="341523" cy="738130"/>
                </a:xfrm>
                <a:prstGeom prst="rect">
                  <a:avLst/>
                </a:prstGeom>
              </p:spPr>
            </p:pic>
          </p:grpSp>
          <p:cxnSp>
            <p:nvCxnSpPr>
              <p:cNvPr id="8" name="Straight Connector 7"/>
              <p:cNvCxnSpPr/>
              <p:nvPr/>
            </p:nvCxnSpPr>
            <p:spPr>
              <a:xfrm flipV="1">
                <a:off x="8940452" y="5392588"/>
                <a:ext cx="657752" cy="3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13" name="TextBox 12"/>
            <p:cNvSpPr txBox="1"/>
            <p:nvPr/>
          </p:nvSpPr>
          <p:spPr>
            <a:xfrm>
              <a:off x="3550698" y="2332240"/>
              <a:ext cx="1113243" cy="363425"/>
            </a:xfrm>
            <a:prstGeom prst="rect">
              <a:avLst/>
            </a:prstGeom>
            <a:noFill/>
          </p:spPr>
          <p:txBody>
            <a:bodyPr wrap="none" rtlCol="0">
              <a:spAutoFit/>
            </a:bodyPr>
            <a:lstStyle/>
            <a:p>
              <a:r>
                <a:rPr lang="ca-ES" sz="2400" dirty="0" err="1" smtClean="0">
                  <a:solidFill>
                    <a:srgbClr val="649742"/>
                  </a:solidFill>
                </a:rPr>
                <a:t>Wild-type</a:t>
              </a:r>
              <a:endParaRPr lang="en-US" sz="2400" dirty="0">
                <a:solidFill>
                  <a:srgbClr val="649742"/>
                </a:solidFill>
              </a:endParaRPr>
            </a:p>
          </p:txBody>
        </p:sp>
        <p:sp>
          <p:nvSpPr>
            <p:cNvPr id="14" name="TextBox 13"/>
            <p:cNvSpPr txBox="1"/>
            <p:nvPr/>
          </p:nvSpPr>
          <p:spPr>
            <a:xfrm>
              <a:off x="6922896" y="2332240"/>
              <a:ext cx="1075184" cy="363425"/>
            </a:xfrm>
            <a:prstGeom prst="rect">
              <a:avLst/>
            </a:prstGeom>
            <a:noFill/>
          </p:spPr>
          <p:txBody>
            <a:bodyPr wrap="none" rtlCol="0">
              <a:spAutoFit/>
            </a:bodyPr>
            <a:lstStyle/>
            <a:p>
              <a:r>
                <a:rPr lang="ca-ES" sz="2400" dirty="0" smtClean="0">
                  <a:solidFill>
                    <a:srgbClr val="BE5108"/>
                  </a:solidFill>
                </a:rPr>
                <a:t>TgDyrk1A</a:t>
              </a:r>
              <a:endParaRPr lang="en-US" sz="2400" dirty="0">
                <a:solidFill>
                  <a:srgbClr val="BE5108"/>
                </a:solidFill>
              </a:endParaRPr>
            </a:p>
          </p:txBody>
        </p:sp>
      </p:grpSp>
      <p:sp>
        <p:nvSpPr>
          <p:cNvPr id="16" name="TextBox 15"/>
          <p:cNvSpPr txBox="1"/>
          <p:nvPr/>
        </p:nvSpPr>
        <p:spPr>
          <a:xfrm>
            <a:off x="8871344" y="6131061"/>
            <a:ext cx="663964" cy="276999"/>
          </a:xfrm>
          <a:prstGeom prst="rect">
            <a:avLst/>
          </a:prstGeom>
          <a:noFill/>
        </p:spPr>
        <p:txBody>
          <a:bodyPr wrap="none" rtlCol="0">
            <a:spAutoFit/>
          </a:bodyPr>
          <a:lstStyle/>
          <a:p>
            <a:r>
              <a:rPr lang="ca-ES" sz="1200" dirty="0" smtClean="0"/>
              <a:t>400 </a:t>
            </a:r>
            <a:r>
              <a:rPr lang="el-GR" sz="1200" dirty="0" smtClean="0"/>
              <a:t>μ</a:t>
            </a:r>
            <a:r>
              <a:rPr lang="ca-ES" sz="1200" dirty="0" smtClean="0"/>
              <a:t>m</a:t>
            </a:r>
            <a:endParaRPr lang="en-US" sz="1200" dirty="0"/>
          </a:p>
        </p:txBody>
      </p:sp>
      <p:sp>
        <p:nvSpPr>
          <p:cNvPr id="17" name="Slide Number Placeholder 16"/>
          <p:cNvSpPr>
            <a:spLocks noGrp="1"/>
          </p:cNvSpPr>
          <p:nvPr>
            <p:ph type="sldNum" sz="quarter" idx="12"/>
          </p:nvPr>
        </p:nvSpPr>
        <p:spPr/>
        <p:txBody>
          <a:bodyPr/>
          <a:lstStyle/>
          <a:p>
            <a:fld id="{2BC1C898-5861-4646-8145-B26DFD443158}" type="slidenum">
              <a:rPr lang="en-US" smtClean="0"/>
              <a:t>56</a:t>
            </a:fld>
            <a:endParaRPr lang="en-US"/>
          </a:p>
        </p:txBody>
      </p:sp>
      <p:pic>
        <p:nvPicPr>
          <p:cNvPr id="19" name="Picture 18"/>
          <p:cNvPicPr>
            <a:picLocks noChangeAspect="1"/>
          </p:cNvPicPr>
          <p:nvPr/>
        </p:nvPicPr>
        <p:blipFill rotWithShape="1">
          <a:blip r:embed="rId5"/>
          <a:srcRect l="10283" t="14459" r="52300" b="6708"/>
          <a:stretch/>
        </p:blipFill>
        <p:spPr>
          <a:xfrm flipV="1">
            <a:off x="270663" y="0"/>
            <a:ext cx="1180668" cy="1676368"/>
          </a:xfrm>
          <a:prstGeom prst="rect">
            <a:avLst/>
          </a:prstGeom>
        </p:spPr>
      </p:pic>
      <p:grpSp>
        <p:nvGrpSpPr>
          <p:cNvPr id="3" name="Group 2"/>
          <p:cNvGrpSpPr/>
          <p:nvPr/>
        </p:nvGrpSpPr>
        <p:grpSpPr>
          <a:xfrm>
            <a:off x="197909" y="2582606"/>
            <a:ext cx="3347955" cy="2234077"/>
            <a:chOff x="0" y="2615597"/>
            <a:chExt cx="3918934" cy="2761935"/>
          </a:xfrm>
        </p:grpSpPr>
        <p:pic>
          <p:nvPicPr>
            <p:cNvPr id="28" name="Picture 4" descr="http://effigos.com/img/en/Mouse-Brain-Hippocampus-in-3D.jpg"/>
            <p:cNvPicPr>
              <a:picLocks noChangeAspect="1" noChangeArrowheads="1"/>
            </p:cNvPicPr>
            <p:nvPr/>
          </p:nvPicPr>
          <p:blipFill>
            <a:blip r:embed="rId6">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0" y="2615597"/>
              <a:ext cx="3918934" cy="2761935"/>
            </a:xfrm>
            <a:prstGeom prst="rect">
              <a:avLst/>
            </a:prstGeom>
            <a:noFill/>
            <a:extLst>
              <a:ext uri="{909E8E84-426E-40dd-AFC4-6F175D3DCCD1}">
                <a14:hiddenFill xmlns="" xmlns:a14="http://schemas.microsoft.com/office/drawing/2010/main">
                  <a:solidFill>
                    <a:srgbClr val="FFFFFF"/>
                  </a:solidFill>
                </a14:hiddenFill>
              </a:ext>
            </a:extLst>
          </p:spPr>
        </p:pic>
        <p:cxnSp>
          <p:nvCxnSpPr>
            <p:cNvPr id="22" name="Straight Arrow Connector 21"/>
            <p:cNvCxnSpPr/>
            <p:nvPr/>
          </p:nvCxnSpPr>
          <p:spPr>
            <a:xfrm flipV="1">
              <a:off x="2317070" y="3529315"/>
              <a:ext cx="6532" cy="55975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2317070" y="4089066"/>
              <a:ext cx="489867" cy="5892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905582" y="4089066"/>
              <a:ext cx="418020" cy="1988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532815" y="3236313"/>
              <a:ext cx="1069524" cy="276999"/>
            </a:xfrm>
            <a:prstGeom prst="rect">
              <a:avLst/>
            </a:prstGeom>
            <a:noFill/>
          </p:spPr>
          <p:txBody>
            <a:bodyPr wrap="none" rtlCol="0">
              <a:spAutoFit/>
            </a:bodyPr>
            <a:lstStyle/>
            <a:p>
              <a:r>
                <a:rPr lang="ca-ES" sz="1200" b="1" dirty="0" err="1" smtClean="0">
                  <a:solidFill>
                    <a:srgbClr val="FF0000"/>
                  </a:solidFill>
                </a:rPr>
                <a:t>Dorso</a:t>
              </a:r>
              <a:r>
                <a:rPr lang="ca-ES" sz="1200" b="1" dirty="0" smtClean="0">
                  <a:solidFill>
                    <a:srgbClr val="FF0000"/>
                  </a:solidFill>
                </a:rPr>
                <a:t>-ventral</a:t>
              </a:r>
              <a:endParaRPr lang="en-US" sz="1200" b="1" dirty="0">
                <a:solidFill>
                  <a:srgbClr val="FF0000"/>
                </a:solidFill>
              </a:endParaRPr>
            </a:p>
          </p:txBody>
        </p:sp>
        <p:sp>
          <p:nvSpPr>
            <p:cNvPr id="26" name="TextBox 25"/>
            <p:cNvSpPr txBox="1"/>
            <p:nvPr/>
          </p:nvSpPr>
          <p:spPr>
            <a:xfrm>
              <a:off x="1285311" y="4258465"/>
              <a:ext cx="1263312" cy="276999"/>
            </a:xfrm>
            <a:prstGeom prst="rect">
              <a:avLst/>
            </a:prstGeom>
            <a:noFill/>
          </p:spPr>
          <p:txBody>
            <a:bodyPr wrap="none" rtlCol="0">
              <a:spAutoFit/>
            </a:bodyPr>
            <a:lstStyle/>
            <a:p>
              <a:r>
                <a:rPr lang="ca-ES" sz="1200" b="1" dirty="0" smtClean="0">
                  <a:solidFill>
                    <a:srgbClr val="FF0000"/>
                  </a:solidFill>
                </a:rPr>
                <a:t>Antero-posterior</a:t>
              </a:r>
              <a:endParaRPr lang="en-US" sz="1200" b="1" dirty="0">
                <a:solidFill>
                  <a:srgbClr val="FF0000"/>
                </a:solidFill>
              </a:endParaRPr>
            </a:p>
          </p:txBody>
        </p:sp>
        <p:sp>
          <p:nvSpPr>
            <p:cNvPr id="27" name="TextBox 26"/>
            <p:cNvSpPr txBox="1"/>
            <p:nvPr/>
          </p:nvSpPr>
          <p:spPr>
            <a:xfrm>
              <a:off x="2675668" y="4181131"/>
              <a:ext cx="1059906" cy="276999"/>
            </a:xfrm>
            <a:prstGeom prst="rect">
              <a:avLst/>
            </a:prstGeom>
            <a:noFill/>
          </p:spPr>
          <p:txBody>
            <a:bodyPr wrap="none" rtlCol="0">
              <a:spAutoFit/>
            </a:bodyPr>
            <a:lstStyle/>
            <a:p>
              <a:r>
                <a:rPr lang="ca-ES" sz="1200" b="1" dirty="0" smtClean="0">
                  <a:solidFill>
                    <a:srgbClr val="FF0000"/>
                  </a:solidFill>
                </a:rPr>
                <a:t>Medio-lateral</a:t>
              </a:r>
              <a:endParaRPr lang="en-US" sz="1200" b="1" dirty="0">
                <a:solidFill>
                  <a:srgbClr val="FF0000"/>
                </a:solidFill>
              </a:endParaRPr>
            </a:p>
          </p:txBody>
        </p:sp>
      </p:grpSp>
    </p:spTree>
    <p:extLst>
      <p:ext uri="{BB962C8B-B14F-4D97-AF65-F5344CB8AC3E}">
        <p14:creationId xmlns:p14="http://schemas.microsoft.com/office/powerpoint/2010/main" val="3857451664"/>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964007" y="252794"/>
            <a:ext cx="10515600" cy="1325563"/>
          </a:xfrm>
        </p:spPr>
        <p:txBody>
          <a:bodyPr>
            <a:normAutofit/>
          </a:bodyPr>
          <a:lstStyle/>
          <a:p>
            <a:r>
              <a:rPr lang="en-US" sz="3600" dirty="0" smtClean="0"/>
              <a:t>Position-dependent variations hinder genotype-dependent effects</a:t>
            </a:r>
            <a:endParaRPr lang="en-US" sz="3600" dirty="0"/>
          </a:p>
        </p:txBody>
      </p:sp>
      <p:grpSp>
        <p:nvGrpSpPr>
          <p:cNvPr id="15" name="Group 14"/>
          <p:cNvGrpSpPr/>
          <p:nvPr/>
        </p:nvGrpSpPr>
        <p:grpSpPr>
          <a:xfrm>
            <a:off x="210721" y="2476494"/>
            <a:ext cx="4951397" cy="3197955"/>
            <a:chOff x="5923128" y="2247441"/>
            <a:chExt cx="6101709" cy="3879856"/>
          </a:xfrm>
        </p:grpSpPr>
        <p:sp>
          <p:nvSpPr>
            <p:cNvPr id="8" name="TextBox 7"/>
            <p:cNvSpPr txBox="1"/>
            <p:nvPr/>
          </p:nvSpPr>
          <p:spPr>
            <a:xfrm>
              <a:off x="9504191" y="5850298"/>
              <a:ext cx="663964" cy="276999"/>
            </a:xfrm>
            <a:prstGeom prst="rect">
              <a:avLst/>
            </a:prstGeom>
            <a:noFill/>
          </p:spPr>
          <p:txBody>
            <a:bodyPr wrap="none" rtlCol="0">
              <a:spAutoFit/>
            </a:bodyPr>
            <a:lstStyle/>
            <a:p>
              <a:r>
                <a:rPr lang="ca-ES" sz="1200" dirty="0" smtClean="0"/>
                <a:t>400 </a:t>
              </a:r>
              <a:r>
                <a:rPr lang="el-GR" sz="1200" dirty="0" smtClean="0"/>
                <a:t>μ</a:t>
              </a:r>
              <a:r>
                <a:rPr lang="ca-ES" sz="1200" dirty="0" smtClean="0"/>
                <a:t>m</a:t>
              </a:r>
              <a:endParaRPr lang="en-US" sz="1200" dirty="0"/>
            </a:p>
          </p:txBody>
        </p:sp>
        <p:grpSp>
          <p:nvGrpSpPr>
            <p:cNvPr id="6" name="Group 5"/>
            <p:cNvGrpSpPr/>
            <p:nvPr/>
          </p:nvGrpSpPr>
          <p:grpSpPr>
            <a:xfrm>
              <a:off x="5923128" y="2247441"/>
              <a:ext cx="6101709" cy="3679634"/>
              <a:chOff x="5923128" y="2247441"/>
              <a:chExt cx="6101709" cy="3679634"/>
            </a:xfrm>
          </p:grpSpPr>
          <p:grpSp>
            <p:nvGrpSpPr>
              <p:cNvPr id="21" name="Group 20"/>
              <p:cNvGrpSpPr/>
              <p:nvPr/>
            </p:nvGrpSpPr>
            <p:grpSpPr>
              <a:xfrm>
                <a:off x="5923128" y="2864829"/>
                <a:ext cx="6101709" cy="3062246"/>
                <a:chOff x="5923128" y="2864829"/>
                <a:chExt cx="5217813" cy="2618648"/>
              </a:xfrm>
            </p:grpSpPr>
            <p:grpSp>
              <p:nvGrpSpPr>
                <p:cNvPr id="12" name="Group 11"/>
                <p:cNvGrpSpPr/>
                <p:nvPr/>
              </p:nvGrpSpPr>
              <p:grpSpPr>
                <a:xfrm>
                  <a:off x="5923128" y="2864829"/>
                  <a:ext cx="2781300" cy="2618648"/>
                  <a:chOff x="8978900" y="2613752"/>
                  <a:chExt cx="2781300" cy="2618648"/>
                </a:xfrm>
              </p:grpSpPr>
              <p:pic>
                <p:nvPicPr>
                  <p:cNvPr id="10" name="Picture 9"/>
                  <p:cNvPicPr>
                    <a:picLocks noChangeAspect="1"/>
                  </p:cNvPicPr>
                  <p:nvPr/>
                </p:nvPicPr>
                <p:blipFill rotWithShape="1">
                  <a:blip r:embed="rId3">
                    <a:duotone>
                      <a:schemeClr val="accent6">
                        <a:shade val="45000"/>
                        <a:satMod val="135000"/>
                      </a:schemeClr>
                      <a:prstClr val="white"/>
                    </a:duotone>
                  </a:blip>
                  <a:srcRect l="41171" t="6661" r="36016" b="25477"/>
                  <a:stretch/>
                </p:blipFill>
                <p:spPr>
                  <a:xfrm>
                    <a:off x="8978900" y="2613752"/>
                    <a:ext cx="2781300" cy="2618648"/>
                  </a:xfrm>
                  <a:prstGeom prst="rect">
                    <a:avLst/>
                  </a:prstGeom>
                </p:spPr>
              </p:pic>
              <p:pic>
                <p:nvPicPr>
                  <p:cNvPr id="11" name="Picture 10"/>
                  <p:cNvPicPr>
                    <a:picLocks noChangeAspect="1"/>
                  </p:cNvPicPr>
                  <p:nvPr/>
                </p:nvPicPr>
                <p:blipFill rotWithShape="1">
                  <a:blip r:embed="rId3">
                    <a:duotone>
                      <a:schemeClr val="accent6">
                        <a:shade val="45000"/>
                        <a:satMod val="135000"/>
                      </a:schemeClr>
                      <a:prstClr val="white"/>
                    </a:duotone>
                  </a:blip>
                  <a:srcRect l="41138" t="74193" r="54545" b="11325"/>
                  <a:stretch/>
                </p:blipFill>
                <p:spPr>
                  <a:xfrm>
                    <a:off x="11091863" y="3324225"/>
                    <a:ext cx="526255" cy="558800"/>
                  </a:xfrm>
                  <a:prstGeom prst="rect">
                    <a:avLst/>
                  </a:prstGeom>
                </p:spPr>
              </p:pic>
            </p:grpSp>
            <p:grpSp>
              <p:nvGrpSpPr>
                <p:cNvPr id="18" name="Group 17"/>
                <p:cNvGrpSpPr/>
                <p:nvPr/>
              </p:nvGrpSpPr>
              <p:grpSpPr>
                <a:xfrm>
                  <a:off x="8940452" y="3016111"/>
                  <a:ext cx="2200489" cy="2235981"/>
                  <a:chOff x="8846545" y="2831779"/>
                  <a:chExt cx="2363118" cy="2401233"/>
                </a:xfrm>
              </p:grpSpPr>
              <p:pic>
                <p:nvPicPr>
                  <p:cNvPr id="16" name="Picture 15"/>
                  <p:cNvPicPr>
                    <a:picLocks noChangeAspect="1"/>
                  </p:cNvPicPr>
                  <p:nvPr/>
                </p:nvPicPr>
                <p:blipFill rotWithShape="1">
                  <a:blip r:embed="rId4">
                    <a:duotone>
                      <a:schemeClr val="accent2">
                        <a:shade val="45000"/>
                        <a:satMod val="135000"/>
                      </a:schemeClr>
                      <a:prstClr val="white"/>
                    </a:duotone>
                  </a:blip>
                  <a:srcRect l="42910" t="6775" r="37708" b="31404"/>
                  <a:stretch/>
                </p:blipFill>
                <p:spPr>
                  <a:xfrm>
                    <a:off x="8846545" y="2831779"/>
                    <a:ext cx="2363118" cy="2401233"/>
                  </a:xfrm>
                  <a:prstGeom prst="rect">
                    <a:avLst/>
                  </a:prstGeom>
                </p:spPr>
              </p:pic>
              <p:pic>
                <p:nvPicPr>
                  <p:cNvPr id="17" name="Picture 16"/>
                  <p:cNvPicPr>
                    <a:picLocks noChangeAspect="1"/>
                  </p:cNvPicPr>
                  <p:nvPr/>
                </p:nvPicPr>
                <p:blipFill rotWithShape="1">
                  <a:blip r:embed="rId4">
                    <a:duotone>
                      <a:schemeClr val="accent2">
                        <a:shade val="45000"/>
                        <a:satMod val="135000"/>
                      </a:schemeClr>
                      <a:prstClr val="white"/>
                    </a:duotone>
                  </a:blip>
                  <a:srcRect l="43151" t="68939" r="54048" b="12057"/>
                  <a:stretch/>
                </p:blipFill>
                <p:spPr>
                  <a:xfrm>
                    <a:off x="10625731" y="3388015"/>
                    <a:ext cx="341523" cy="738130"/>
                  </a:xfrm>
                  <a:prstGeom prst="rect">
                    <a:avLst/>
                  </a:prstGeom>
                </p:spPr>
              </p:pic>
            </p:grpSp>
            <p:cxnSp>
              <p:nvCxnSpPr>
                <p:cNvPr id="7" name="Straight Connector 6"/>
                <p:cNvCxnSpPr/>
                <p:nvPr/>
              </p:nvCxnSpPr>
              <p:spPr>
                <a:xfrm flipV="1">
                  <a:off x="8940452" y="5392588"/>
                  <a:ext cx="657752" cy="317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9" name="TextBox 8"/>
              <p:cNvSpPr txBox="1"/>
              <p:nvPr/>
            </p:nvSpPr>
            <p:spPr>
              <a:xfrm>
                <a:off x="6643171" y="2247441"/>
                <a:ext cx="1106393" cy="369332"/>
              </a:xfrm>
              <a:prstGeom prst="rect">
                <a:avLst/>
              </a:prstGeom>
              <a:noFill/>
            </p:spPr>
            <p:txBody>
              <a:bodyPr wrap="none" rtlCol="0">
                <a:spAutoFit/>
              </a:bodyPr>
              <a:lstStyle/>
              <a:p>
                <a:r>
                  <a:rPr lang="ca-ES" dirty="0" err="1" smtClean="0">
                    <a:solidFill>
                      <a:srgbClr val="649742"/>
                    </a:solidFill>
                  </a:rPr>
                  <a:t>Wild-type</a:t>
                </a:r>
                <a:endParaRPr lang="en-US" dirty="0">
                  <a:solidFill>
                    <a:srgbClr val="649742"/>
                  </a:solidFill>
                </a:endParaRPr>
              </a:p>
            </p:txBody>
          </p:sp>
          <p:sp>
            <p:nvSpPr>
              <p:cNvPr id="20" name="TextBox 19"/>
              <p:cNvSpPr txBox="1"/>
              <p:nvPr/>
            </p:nvSpPr>
            <p:spPr>
              <a:xfrm>
                <a:off x="10015369" y="2247441"/>
                <a:ext cx="1070165" cy="369332"/>
              </a:xfrm>
              <a:prstGeom prst="rect">
                <a:avLst/>
              </a:prstGeom>
              <a:noFill/>
            </p:spPr>
            <p:txBody>
              <a:bodyPr wrap="none" rtlCol="0">
                <a:spAutoFit/>
              </a:bodyPr>
              <a:lstStyle/>
              <a:p>
                <a:r>
                  <a:rPr lang="ca-ES" dirty="0" smtClean="0">
                    <a:solidFill>
                      <a:srgbClr val="BE5108"/>
                    </a:solidFill>
                  </a:rPr>
                  <a:t>TgDyrk1A</a:t>
                </a:r>
                <a:endParaRPr lang="en-US" dirty="0">
                  <a:solidFill>
                    <a:srgbClr val="BE5108"/>
                  </a:solidFill>
                </a:endParaRPr>
              </a:p>
            </p:txBody>
          </p:sp>
        </p:grpSp>
      </p:grpSp>
      <p:sp>
        <p:nvSpPr>
          <p:cNvPr id="5" name="Slide Number Placeholder 4"/>
          <p:cNvSpPr>
            <a:spLocks noGrp="1"/>
          </p:cNvSpPr>
          <p:nvPr>
            <p:ph type="sldNum" sz="quarter" idx="12"/>
          </p:nvPr>
        </p:nvSpPr>
        <p:spPr/>
        <p:txBody>
          <a:bodyPr/>
          <a:lstStyle/>
          <a:p>
            <a:fld id="{2BC1C898-5861-4646-8145-B26DFD443158}" type="slidenum">
              <a:rPr lang="en-US" smtClean="0"/>
              <a:t>57</a:t>
            </a:fld>
            <a:endParaRPr lang="en-US"/>
          </a:p>
        </p:txBody>
      </p:sp>
      <p:pic>
        <p:nvPicPr>
          <p:cNvPr id="22" name="Picture 21"/>
          <p:cNvPicPr>
            <a:picLocks noChangeAspect="1"/>
          </p:cNvPicPr>
          <p:nvPr/>
        </p:nvPicPr>
        <p:blipFill rotWithShape="1">
          <a:blip r:embed="rId5"/>
          <a:srcRect l="10283" t="14459" r="52300" b="6708"/>
          <a:stretch/>
        </p:blipFill>
        <p:spPr>
          <a:xfrm flipV="1">
            <a:off x="270663" y="0"/>
            <a:ext cx="1180668" cy="1676368"/>
          </a:xfrm>
          <a:prstGeom prst="rect">
            <a:avLst/>
          </a:prstGeom>
        </p:spPr>
      </p:pic>
      <p:grpSp>
        <p:nvGrpSpPr>
          <p:cNvPr id="19" name="Group 18"/>
          <p:cNvGrpSpPr/>
          <p:nvPr/>
        </p:nvGrpSpPr>
        <p:grpSpPr>
          <a:xfrm>
            <a:off x="5343536" y="1583568"/>
            <a:ext cx="6637658" cy="4882664"/>
            <a:chOff x="5343536" y="1583568"/>
            <a:chExt cx="6637658" cy="4882664"/>
          </a:xfrm>
        </p:grpSpPr>
        <p:grpSp>
          <p:nvGrpSpPr>
            <p:cNvPr id="14" name="Group 13"/>
            <p:cNvGrpSpPr/>
            <p:nvPr/>
          </p:nvGrpSpPr>
          <p:grpSpPr>
            <a:xfrm>
              <a:off x="5343536" y="1583568"/>
              <a:ext cx="6637658" cy="4882664"/>
              <a:chOff x="198187" y="1867268"/>
              <a:chExt cx="5520332" cy="4576679"/>
            </a:xfrm>
          </p:grpSpPr>
          <p:pic>
            <p:nvPicPr>
              <p:cNvPr id="4" name="image49.png"/>
              <p:cNvPicPr/>
              <p:nvPr/>
            </p:nvPicPr>
            <p:blipFill rotWithShape="1">
              <a:blip r:embed="rId6" cstate="print">
                <a:extLst>
                  <a:ext uri="{28A0092B-C50C-407E-A947-70E740481C1C}">
                    <a14:useLocalDpi xmlns:a14="http://schemas.microsoft.com/office/drawing/2010/main" val="0"/>
                  </a:ext>
                </a:extLst>
              </a:blip>
              <a:srcRect r="37013"/>
              <a:stretch/>
            </p:blipFill>
            <p:spPr bwMode="auto">
              <a:xfrm>
                <a:off x="198187" y="1867268"/>
                <a:ext cx="5120573" cy="4576679"/>
              </a:xfrm>
              <a:prstGeom prst="rect">
                <a:avLst/>
              </a:prstGeom>
              <a:noFill/>
              <a:ln>
                <a:noFill/>
              </a:ln>
            </p:spPr>
          </p:pic>
          <p:pic>
            <p:nvPicPr>
              <p:cNvPr id="13" name="image49.png"/>
              <p:cNvPicPr/>
              <p:nvPr/>
            </p:nvPicPr>
            <p:blipFill rotWithShape="1">
              <a:blip r:embed="rId6" cstate="print">
                <a:extLst>
                  <a:ext uri="{28A0092B-C50C-407E-A947-70E740481C1C}">
                    <a14:useLocalDpi xmlns:a14="http://schemas.microsoft.com/office/drawing/2010/main" val="0"/>
                  </a:ext>
                </a:extLst>
              </a:blip>
              <a:srcRect l="61956" t="60568" r="29608" b="23282"/>
              <a:stretch/>
            </p:blipFill>
            <p:spPr bwMode="auto">
              <a:xfrm>
                <a:off x="5032719" y="4702717"/>
                <a:ext cx="685800" cy="739141"/>
              </a:xfrm>
              <a:prstGeom prst="rect">
                <a:avLst/>
              </a:prstGeom>
              <a:noFill/>
              <a:ln>
                <a:noFill/>
              </a:ln>
            </p:spPr>
          </p:pic>
        </p:grpSp>
        <p:sp>
          <p:nvSpPr>
            <p:cNvPr id="3" name="Rectangle 2"/>
            <p:cNvSpPr/>
            <p:nvPr/>
          </p:nvSpPr>
          <p:spPr>
            <a:xfrm>
              <a:off x="7637929" y="3453129"/>
              <a:ext cx="1434353" cy="20248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2422999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12"/>
          </p:nvPr>
        </p:nvSpPr>
        <p:spPr/>
        <p:txBody>
          <a:bodyPr/>
          <a:lstStyle/>
          <a:p>
            <a:fld id="{2BC1C898-5861-4646-8145-B26DFD443158}" type="slidenum">
              <a:rPr lang="en-US" smtClean="0"/>
              <a:t>58</a:t>
            </a:fld>
            <a:endParaRPr lang="en-US"/>
          </a:p>
        </p:txBody>
      </p:sp>
      <p:pic>
        <p:nvPicPr>
          <p:cNvPr id="7" name="Picture 6"/>
          <p:cNvPicPr>
            <a:picLocks noChangeAspect="1"/>
          </p:cNvPicPr>
          <p:nvPr/>
        </p:nvPicPr>
        <p:blipFill rotWithShape="1">
          <a:blip r:embed="rId3"/>
          <a:srcRect l="10283" t="14459" r="52300" b="6708"/>
          <a:stretch/>
        </p:blipFill>
        <p:spPr>
          <a:xfrm flipV="1">
            <a:off x="270663" y="0"/>
            <a:ext cx="1180668" cy="1676368"/>
          </a:xfrm>
          <a:prstGeom prst="rect">
            <a:avLst/>
          </a:prstGeom>
        </p:spPr>
      </p:pic>
      <p:pic>
        <p:nvPicPr>
          <p:cNvPr id="5" name="image23.png"/>
          <p:cNvPicPr/>
          <p:nvPr/>
        </p:nvPicPr>
        <p:blipFill rotWithShape="1">
          <a:blip r:embed="rId4">
            <a:extLst>
              <a:ext uri="{28A0092B-C50C-407E-A947-70E740481C1C}">
                <a14:useLocalDpi xmlns:a14="http://schemas.microsoft.com/office/drawing/2010/main" val="0"/>
              </a:ext>
            </a:extLst>
          </a:blip>
          <a:srcRect r="18535" b="8674"/>
          <a:stretch/>
        </p:blipFill>
        <p:spPr bwMode="auto">
          <a:xfrm>
            <a:off x="4735101" y="2105221"/>
            <a:ext cx="6349666" cy="4358231"/>
          </a:xfrm>
          <a:prstGeom prst="rect">
            <a:avLst/>
          </a:prstGeom>
          <a:noFill/>
          <a:ln>
            <a:noFill/>
          </a:ln>
        </p:spPr>
      </p:pic>
      <mc:AlternateContent xmlns:mc="http://schemas.openxmlformats.org/markup-compatibility/2006" xmlns:a14="http://schemas.microsoft.com/office/drawing/2010/main">
        <mc:Choice Requires="a14">
          <p:sp>
            <p:nvSpPr>
              <p:cNvPr id="12" name="TextBox 11"/>
              <p:cNvSpPr txBox="1"/>
              <p:nvPr/>
            </p:nvSpPr>
            <p:spPr>
              <a:xfrm>
                <a:off x="341040" y="4155864"/>
                <a:ext cx="4229235" cy="460575"/>
              </a:xfrm>
              <a:prstGeom prst="rect">
                <a:avLst/>
              </a:prstGeom>
              <a:noFill/>
            </p:spPr>
            <p:txBody>
              <a:bodyPr wrap="none" rtlCol="0">
                <a:spAutoFit/>
              </a:bodyPr>
              <a:lstStyle/>
              <a:p>
                <a:r>
                  <a:rPr lang="ca-ES" dirty="0" smtClean="0">
                    <a:solidFill>
                      <a:srgbClr val="F16969"/>
                    </a:solidFill>
                  </a:rPr>
                  <a:t>TgDyrk1A 	</a:t>
                </a:r>
                <a14:m>
                  <m:oMath xmlns:m="http://schemas.openxmlformats.org/officeDocument/2006/math">
                    <m:r>
                      <a:rPr lang="ca-ES" sz="2400" i="1" smtClean="0">
                        <a:solidFill>
                          <a:srgbClr val="F66A6A"/>
                        </a:solidFill>
                        <a:latin typeface="Cambria Math" panose="02040503050406030204" pitchFamily="18" charset="0"/>
                      </a:rPr>
                      <m:t>𝐿</m:t>
                    </m:r>
                    <m:r>
                      <a:rPr lang="ca-ES" sz="2400" i="1">
                        <a:solidFill>
                          <a:srgbClr val="F66A6A"/>
                        </a:solidFill>
                        <a:latin typeface="Cambria Math" panose="02040503050406030204" pitchFamily="18" charset="0"/>
                        <a:ea typeface="Cambria Math" panose="02040503050406030204" pitchFamily="18" charset="0"/>
                      </a:rPr>
                      <m:t>~</m:t>
                    </m:r>
                    <m:sSup>
                      <m:sSupPr>
                        <m:ctrlPr>
                          <a:rPr lang="ca-ES" sz="2400" i="1">
                            <a:solidFill>
                              <a:srgbClr val="F66A6A"/>
                            </a:solidFill>
                            <a:latin typeface="Cambria Math" panose="02040503050406030204" pitchFamily="18" charset="0"/>
                            <a:ea typeface="Cambria Math" panose="02040503050406030204" pitchFamily="18" charset="0"/>
                          </a:rPr>
                        </m:ctrlPr>
                      </m:sSupPr>
                      <m:e>
                        <m:r>
                          <a:rPr lang="ca-ES" sz="2400" i="1">
                            <a:solidFill>
                              <a:srgbClr val="F66A6A"/>
                            </a:solidFill>
                            <a:latin typeface="Cambria Math" panose="02040503050406030204" pitchFamily="18" charset="0"/>
                            <a:ea typeface="Cambria Math" panose="02040503050406030204" pitchFamily="18" charset="0"/>
                          </a:rPr>
                          <m:t>𝑏𝑝</m:t>
                        </m:r>
                      </m:e>
                      <m:sup>
                        <m:r>
                          <a:rPr lang="ca-ES" sz="2400" i="1">
                            <a:solidFill>
                              <a:srgbClr val="F66A6A"/>
                            </a:solidFill>
                            <a:latin typeface="Cambria Math" panose="02040503050406030204" pitchFamily="18" charset="0"/>
                            <a:ea typeface="Cambria Math" panose="02040503050406030204" pitchFamily="18" charset="0"/>
                          </a:rPr>
                          <m:t>0.</m:t>
                        </m:r>
                        <m:r>
                          <a:rPr lang="ca-ES" sz="2400" b="0" i="1" smtClean="0">
                            <a:solidFill>
                              <a:srgbClr val="F66A6A"/>
                            </a:solidFill>
                            <a:latin typeface="Cambria Math" panose="02040503050406030204" pitchFamily="18" charset="0"/>
                            <a:ea typeface="Cambria Math" panose="02040503050406030204" pitchFamily="18" charset="0"/>
                          </a:rPr>
                          <m:t>66</m:t>
                        </m:r>
                      </m:sup>
                    </m:sSup>
                  </m:oMath>
                </a14:m>
                <a:r>
                  <a:rPr lang="ca-ES" dirty="0" smtClean="0">
                    <a:solidFill>
                      <a:srgbClr val="F16969"/>
                    </a:solidFill>
                  </a:rPr>
                  <a:t> s.e.=0.06</a:t>
                </a:r>
                <a:endParaRPr lang="en-GB" dirty="0">
                  <a:solidFill>
                    <a:srgbClr val="F16969"/>
                  </a:solidFill>
                </a:endParaRPr>
              </a:p>
            </p:txBody>
          </p:sp>
        </mc:Choice>
        <mc:Fallback xmlns="">
          <p:sp>
            <p:nvSpPr>
              <p:cNvPr id="12" name="TextBox 11"/>
              <p:cNvSpPr txBox="1">
                <a:spLocks noRot="1" noChangeAspect="1" noMove="1" noResize="1" noEditPoints="1" noAdjustHandles="1" noChangeArrowheads="1" noChangeShapeType="1" noTextEdit="1"/>
              </p:cNvSpPr>
              <p:nvPr/>
            </p:nvSpPr>
            <p:spPr>
              <a:xfrm>
                <a:off x="341040" y="4155864"/>
                <a:ext cx="4229235" cy="460575"/>
              </a:xfrm>
              <a:prstGeom prst="rect">
                <a:avLst/>
              </a:prstGeom>
              <a:blipFill>
                <a:blip r:embed="rId5"/>
                <a:stretch>
                  <a:fillRect l="-1297" b="-21333"/>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TextBox 13"/>
              <p:cNvSpPr txBox="1"/>
              <p:nvPr/>
            </p:nvSpPr>
            <p:spPr>
              <a:xfrm>
                <a:off x="341040" y="3699737"/>
                <a:ext cx="4112216" cy="460575"/>
              </a:xfrm>
              <a:prstGeom prst="rect">
                <a:avLst/>
              </a:prstGeom>
              <a:noFill/>
            </p:spPr>
            <p:txBody>
              <a:bodyPr wrap="none" rtlCol="0">
                <a:spAutoFit/>
              </a:bodyPr>
              <a:lstStyle/>
              <a:p>
                <a:r>
                  <a:rPr lang="ca-ES" dirty="0" smtClean="0">
                    <a:solidFill>
                      <a:schemeClr val="accent1"/>
                    </a:solidFill>
                  </a:rPr>
                  <a:t>Wild-type 	</a:t>
                </a:r>
                <a14:m>
                  <m:oMath xmlns:m="http://schemas.openxmlformats.org/officeDocument/2006/math">
                    <m:r>
                      <a:rPr lang="ca-ES" sz="2400" i="1" smtClean="0">
                        <a:solidFill>
                          <a:srgbClr val="78ADDC"/>
                        </a:solidFill>
                        <a:latin typeface="Cambria Math" panose="02040503050406030204" pitchFamily="18" charset="0"/>
                      </a:rPr>
                      <m:t>𝐿</m:t>
                    </m:r>
                    <m:r>
                      <a:rPr lang="ca-ES" sz="2400" i="1">
                        <a:solidFill>
                          <a:srgbClr val="78ADDC"/>
                        </a:solidFill>
                        <a:latin typeface="Cambria Math" panose="02040503050406030204" pitchFamily="18" charset="0"/>
                        <a:ea typeface="Cambria Math" panose="02040503050406030204" pitchFamily="18" charset="0"/>
                      </a:rPr>
                      <m:t>~</m:t>
                    </m:r>
                    <m:sSup>
                      <m:sSupPr>
                        <m:ctrlPr>
                          <a:rPr lang="ca-ES" sz="2400" i="1">
                            <a:solidFill>
                              <a:srgbClr val="78ADDC"/>
                            </a:solidFill>
                            <a:latin typeface="Cambria Math" panose="02040503050406030204" pitchFamily="18" charset="0"/>
                            <a:ea typeface="Cambria Math" panose="02040503050406030204" pitchFamily="18" charset="0"/>
                          </a:rPr>
                        </m:ctrlPr>
                      </m:sSupPr>
                      <m:e>
                        <m:r>
                          <a:rPr lang="ca-ES" sz="2400" i="1">
                            <a:solidFill>
                              <a:srgbClr val="78ADDC"/>
                            </a:solidFill>
                            <a:latin typeface="Cambria Math" panose="02040503050406030204" pitchFamily="18" charset="0"/>
                            <a:ea typeface="Cambria Math" panose="02040503050406030204" pitchFamily="18" charset="0"/>
                          </a:rPr>
                          <m:t>𝑏𝑝</m:t>
                        </m:r>
                      </m:e>
                      <m:sup>
                        <m:r>
                          <a:rPr lang="ca-ES" sz="2400" i="1">
                            <a:solidFill>
                              <a:srgbClr val="78ADDC"/>
                            </a:solidFill>
                            <a:latin typeface="Cambria Math" panose="02040503050406030204" pitchFamily="18" charset="0"/>
                            <a:ea typeface="Cambria Math" panose="02040503050406030204" pitchFamily="18" charset="0"/>
                          </a:rPr>
                          <m:t>0.</m:t>
                        </m:r>
                        <m:r>
                          <a:rPr lang="ca-ES" sz="2400" b="0" i="1" smtClean="0">
                            <a:solidFill>
                              <a:srgbClr val="78ADDC"/>
                            </a:solidFill>
                            <a:latin typeface="Cambria Math" panose="02040503050406030204" pitchFamily="18" charset="0"/>
                            <a:ea typeface="Cambria Math" panose="02040503050406030204" pitchFamily="18" charset="0"/>
                          </a:rPr>
                          <m:t>72</m:t>
                        </m:r>
                      </m:sup>
                    </m:sSup>
                  </m:oMath>
                </a14:m>
                <a:r>
                  <a:rPr lang="en-GB" dirty="0" smtClean="0">
                    <a:solidFill>
                      <a:srgbClr val="78ADDC"/>
                    </a:solidFill>
                  </a:rPr>
                  <a:t> </a:t>
                </a:r>
                <a:r>
                  <a:rPr lang="en-GB" dirty="0" err="1" smtClean="0">
                    <a:solidFill>
                      <a:srgbClr val="78ADDC"/>
                    </a:solidFill>
                  </a:rPr>
                  <a:t>s.e</a:t>
                </a:r>
                <a:r>
                  <a:rPr lang="en-GB" dirty="0" err="1" smtClean="0">
                    <a:solidFill>
                      <a:schemeClr val="accent1"/>
                    </a:solidFill>
                  </a:rPr>
                  <a:t>.</a:t>
                </a:r>
                <a:r>
                  <a:rPr lang="en-GB" dirty="0" smtClean="0">
                    <a:solidFill>
                      <a:schemeClr val="accent1"/>
                    </a:solidFill>
                  </a:rPr>
                  <a:t>=0.06</a:t>
                </a:r>
                <a:endParaRPr lang="en-GB" dirty="0">
                  <a:solidFill>
                    <a:schemeClr val="accent1"/>
                  </a:solidFill>
                </a:endParaRPr>
              </a:p>
            </p:txBody>
          </p:sp>
        </mc:Choice>
        <mc:Fallback xmlns="">
          <p:sp>
            <p:nvSpPr>
              <p:cNvPr id="14" name="TextBox 13"/>
              <p:cNvSpPr txBox="1">
                <a:spLocks noRot="1" noChangeAspect="1" noMove="1" noResize="1" noEditPoints="1" noAdjustHandles="1" noChangeArrowheads="1" noChangeShapeType="1" noTextEdit="1"/>
              </p:cNvSpPr>
              <p:nvPr/>
            </p:nvSpPr>
            <p:spPr>
              <a:xfrm>
                <a:off x="341040" y="3699737"/>
                <a:ext cx="4112216" cy="460575"/>
              </a:xfrm>
              <a:prstGeom prst="rect">
                <a:avLst/>
              </a:prstGeom>
              <a:blipFill>
                <a:blip r:embed="rId6"/>
                <a:stretch>
                  <a:fillRect l="-1333" r="-593" b="-21333"/>
                </a:stretch>
              </a:blipFill>
            </p:spPr>
            <p:txBody>
              <a:bodyPr/>
              <a:lstStyle/>
              <a:p>
                <a:r>
                  <a:rPr lang="en-GB">
                    <a:noFill/>
                  </a:rPr>
                  <a:t> </a:t>
                </a:r>
              </a:p>
            </p:txBody>
          </p:sp>
        </mc:Fallback>
      </mc:AlternateContent>
      <p:sp>
        <p:nvSpPr>
          <p:cNvPr id="9" name="Title 1"/>
          <p:cNvSpPr>
            <a:spLocks noGrp="1"/>
          </p:cNvSpPr>
          <p:nvPr>
            <p:ph type="title"/>
          </p:nvPr>
        </p:nvSpPr>
        <p:spPr>
          <a:xfrm>
            <a:off x="1964007" y="252794"/>
            <a:ext cx="10515600" cy="1325563"/>
          </a:xfrm>
        </p:spPr>
        <p:txBody>
          <a:bodyPr>
            <a:normAutofit/>
          </a:bodyPr>
          <a:lstStyle/>
          <a:p>
            <a:r>
              <a:rPr lang="en-US" sz="3600" dirty="0" smtClean="0"/>
              <a:t>Position-dependent variations hinder genotype-dependent effects</a:t>
            </a:r>
            <a:endParaRPr lang="en-US" sz="3600" dirty="0"/>
          </a:p>
        </p:txBody>
      </p:sp>
    </p:spTree>
    <p:extLst>
      <p:ext uri="{BB962C8B-B14F-4D97-AF65-F5344CB8AC3E}">
        <p14:creationId xmlns:p14="http://schemas.microsoft.com/office/powerpoint/2010/main" val="151072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dissolve">
                                      <p:cBhvr>
                                        <p:cTn id="1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52.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14288" y="2442882"/>
            <a:ext cx="7980369" cy="3295969"/>
          </a:xfrm>
          <a:prstGeom prst="rect">
            <a:avLst/>
          </a:prstGeom>
          <a:noFill/>
          <a:ln>
            <a:noFill/>
          </a:ln>
        </p:spPr>
      </p:pic>
      <p:pic>
        <p:nvPicPr>
          <p:cNvPr id="5" name="image20.png"/>
          <p:cNvPicPr/>
          <p:nvPr/>
        </p:nvPicPr>
        <p:blipFill>
          <a:blip r:embed="rId4">
            <a:extLst>
              <a:ext uri="{28A0092B-C50C-407E-A947-70E740481C1C}">
                <a14:useLocalDpi xmlns:a14="http://schemas.microsoft.com/office/drawing/2010/main" val="0"/>
              </a:ext>
            </a:extLst>
          </a:blip>
          <a:srcRect/>
          <a:stretch>
            <a:fillRect/>
          </a:stretch>
        </p:blipFill>
        <p:spPr bwMode="auto">
          <a:xfrm>
            <a:off x="549416" y="2894269"/>
            <a:ext cx="3284708" cy="2608869"/>
          </a:xfrm>
          <a:prstGeom prst="rect">
            <a:avLst/>
          </a:prstGeom>
          <a:noFill/>
          <a:ln>
            <a:noFill/>
          </a:ln>
        </p:spPr>
      </p:pic>
      <p:sp>
        <p:nvSpPr>
          <p:cNvPr id="6" name="Title 1"/>
          <p:cNvSpPr txBox="1">
            <a:spLocks/>
          </p:cNvSpPr>
          <p:nvPr/>
        </p:nvSpPr>
        <p:spPr>
          <a:xfrm>
            <a:off x="1797671" y="379431"/>
            <a:ext cx="10029254"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600" smtClean="0"/>
              <a:t>Genotype-dependent dendritic complexity differences in medial but not lateral CA1 dendritic trees</a:t>
            </a:r>
            <a:endParaRPr lang="en-US" sz="3600"/>
          </a:p>
        </p:txBody>
      </p:sp>
      <p:sp>
        <p:nvSpPr>
          <p:cNvPr id="3" name="Slide Number Placeholder 2"/>
          <p:cNvSpPr>
            <a:spLocks noGrp="1"/>
          </p:cNvSpPr>
          <p:nvPr>
            <p:ph type="sldNum" sz="quarter" idx="12"/>
          </p:nvPr>
        </p:nvSpPr>
        <p:spPr/>
        <p:txBody>
          <a:bodyPr/>
          <a:lstStyle/>
          <a:p>
            <a:fld id="{2BC1C898-5861-4646-8145-B26DFD443158}" type="slidenum">
              <a:rPr lang="en-US" smtClean="0"/>
              <a:t>59</a:t>
            </a:fld>
            <a:endParaRPr lang="en-US"/>
          </a:p>
        </p:txBody>
      </p:sp>
      <p:pic>
        <p:nvPicPr>
          <p:cNvPr id="8" name="Picture 7"/>
          <p:cNvPicPr>
            <a:picLocks noChangeAspect="1"/>
          </p:cNvPicPr>
          <p:nvPr/>
        </p:nvPicPr>
        <p:blipFill rotWithShape="1">
          <a:blip r:embed="rId5"/>
          <a:srcRect l="10283" t="14459" r="52300" b="6708"/>
          <a:stretch/>
        </p:blipFill>
        <p:spPr>
          <a:xfrm flipV="1">
            <a:off x="270663" y="0"/>
            <a:ext cx="1180668" cy="1676368"/>
          </a:xfrm>
          <a:prstGeom prst="rect">
            <a:avLst/>
          </a:prstGeom>
        </p:spPr>
      </p:pic>
      <p:sp>
        <p:nvSpPr>
          <p:cNvPr id="2" name="TextBox 1"/>
          <p:cNvSpPr txBox="1"/>
          <p:nvPr/>
        </p:nvSpPr>
        <p:spPr>
          <a:xfrm>
            <a:off x="8400178" y="5403987"/>
            <a:ext cx="1183341" cy="338554"/>
          </a:xfrm>
          <a:prstGeom prst="rect">
            <a:avLst/>
          </a:prstGeom>
          <a:solidFill>
            <a:schemeClr val="bg1"/>
          </a:solidFill>
        </p:spPr>
        <p:txBody>
          <a:bodyPr wrap="square" rtlCol="0">
            <a:spAutoFit/>
          </a:bodyPr>
          <a:lstStyle/>
          <a:p>
            <a:r>
              <a:rPr lang="ca-ES" sz="1600" dirty="0" smtClean="0"/>
              <a:t>Medial</a:t>
            </a:r>
            <a:endParaRPr lang="en-GB" sz="1600" dirty="0"/>
          </a:p>
        </p:txBody>
      </p:sp>
      <p:sp>
        <p:nvSpPr>
          <p:cNvPr id="9" name="TextBox 8"/>
          <p:cNvSpPr txBox="1"/>
          <p:nvPr/>
        </p:nvSpPr>
        <p:spPr>
          <a:xfrm>
            <a:off x="9823193" y="5400297"/>
            <a:ext cx="1183341" cy="338554"/>
          </a:xfrm>
          <a:prstGeom prst="rect">
            <a:avLst/>
          </a:prstGeom>
          <a:solidFill>
            <a:schemeClr val="bg1"/>
          </a:solidFill>
        </p:spPr>
        <p:txBody>
          <a:bodyPr wrap="square" rtlCol="0">
            <a:spAutoFit/>
          </a:bodyPr>
          <a:lstStyle/>
          <a:p>
            <a:r>
              <a:rPr lang="ca-ES" sz="1600" dirty="0" smtClean="0"/>
              <a:t>Lateral</a:t>
            </a:r>
            <a:endParaRPr lang="en-GB" sz="1600" dirty="0"/>
          </a:p>
        </p:txBody>
      </p:sp>
      <p:sp>
        <p:nvSpPr>
          <p:cNvPr id="10" name="TextBox 9"/>
          <p:cNvSpPr txBox="1"/>
          <p:nvPr/>
        </p:nvSpPr>
        <p:spPr>
          <a:xfrm>
            <a:off x="5056343" y="5403987"/>
            <a:ext cx="1183341" cy="338554"/>
          </a:xfrm>
          <a:prstGeom prst="rect">
            <a:avLst/>
          </a:prstGeom>
          <a:solidFill>
            <a:schemeClr val="bg1"/>
          </a:solidFill>
        </p:spPr>
        <p:txBody>
          <a:bodyPr wrap="square" rtlCol="0">
            <a:spAutoFit/>
          </a:bodyPr>
          <a:lstStyle/>
          <a:p>
            <a:r>
              <a:rPr lang="ca-ES" sz="1600" dirty="0" smtClean="0"/>
              <a:t>Medial</a:t>
            </a:r>
            <a:endParaRPr lang="en-GB" sz="1600" dirty="0"/>
          </a:p>
        </p:txBody>
      </p:sp>
      <p:sp>
        <p:nvSpPr>
          <p:cNvPr id="11" name="TextBox 10"/>
          <p:cNvSpPr txBox="1"/>
          <p:nvPr/>
        </p:nvSpPr>
        <p:spPr>
          <a:xfrm>
            <a:off x="6443500" y="5400297"/>
            <a:ext cx="1183341" cy="338554"/>
          </a:xfrm>
          <a:prstGeom prst="rect">
            <a:avLst/>
          </a:prstGeom>
          <a:solidFill>
            <a:schemeClr val="bg1"/>
          </a:solidFill>
        </p:spPr>
        <p:txBody>
          <a:bodyPr wrap="square" rtlCol="0">
            <a:spAutoFit/>
          </a:bodyPr>
          <a:lstStyle/>
          <a:p>
            <a:r>
              <a:rPr lang="ca-ES" sz="1600" dirty="0" smtClean="0"/>
              <a:t>Lateral</a:t>
            </a:r>
            <a:endParaRPr lang="en-GB" sz="1600" dirty="0"/>
          </a:p>
        </p:txBody>
      </p:sp>
      <p:pic>
        <p:nvPicPr>
          <p:cNvPr id="7" name="Picture 6"/>
          <p:cNvPicPr>
            <a:picLocks noChangeAspect="1"/>
          </p:cNvPicPr>
          <p:nvPr/>
        </p:nvPicPr>
        <p:blipFill>
          <a:blip r:embed="rId6"/>
          <a:stretch>
            <a:fillRect/>
          </a:stretch>
        </p:blipFill>
        <p:spPr>
          <a:xfrm>
            <a:off x="814503" y="2953891"/>
            <a:ext cx="1704701" cy="664114"/>
          </a:xfrm>
          <a:prstGeom prst="rect">
            <a:avLst/>
          </a:prstGeom>
        </p:spPr>
      </p:pic>
    </p:spTree>
    <p:extLst>
      <p:ext uri="{BB962C8B-B14F-4D97-AF65-F5344CB8AC3E}">
        <p14:creationId xmlns:p14="http://schemas.microsoft.com/office/powerpoint/2010/main" val="887530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p:cNvGrpSpPr/>
          <p:nvPr/>
        </p:nvGrpSpPr>
        <p:grpSpPr>
          <a:xfrm>
            <a:off x="4197049" y="1768998"/>
            <a:ext cx="4816927" cy="4272405"/>
            <a:chOff x="2841172" y="1690688"/>
            <a:chExt cx="5633357" cy="4996543"/>
          </a:xfrm>
        </p:grpSpPr>
        <p:pic>
          <p:nvPicPr>
            <p:cNvPr id="5" name="Picture 4"/>
            <p:cNvPicPr>
              <a:picLocks noChangeAspect="1"/>
            </p:cNvPicPr>
            <p:nvPr/>
          </p:nvPicPr>
          <p:blipFill rotWithShape="1">
            <a:blip r:embed="rId3"/>
            <a:srcRect l="15572" t="18223" r="41132" b="13473"/>
            <a:stretch/>
          </p:blipFill>
          <p:spPr>
            <a:xfrm>
              <a:off x="2841172" y="1690688"/>
              <a:ext cx="5633357" cy="4996543"/>
            </a:xfrm>
            <a:prstGeom prst="rect">
              <a:avLst/>
            </a:prstGeom>
          </p:spPr>
        </p:pic>
        <p:sp>
          <p:nvSpPr>
            <p:cNvPr id="6" name="Rectangle 5"/>
            <p:cNvSpPr/>
            <p:nvPr/>
          </p:nvSpPr>
          <p:spPr>
            <a:xfrm>
              <a:off x="3363686" y="1828800"/>
              <a:ext cx="587828" cy="636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6" name="TextBox 15"/>
          <p:cNvSpPr txBox="1"/>
          <p:nvPr/>
        </p:nvSpPr>
        <p:spPr>
          <a:xfrm>
            <a:off x="602222" y="4535625"/>
            <a:ext cx="3524675" cy="1631216"/>
          </a:xfrm>
          <a:prstGeom prst="rect">
            <a:avLst/>
          </a:prstGeom>
          <a:noFill/>
        </p:spPr>
        <p:txBody>
          <a:bodyPr wrap="square" rtlCol="0">
            <a:spAutoFit/>
          </a:bodyPr>
          <a:lstStyle>
            <a:defPPr>
              <a:defRPr lang="en-US"/>
            </a:defPPr>
            <a:lvl1pPr>
              <a:defRPr sz="2000"/>
            </a:lvl1pPr>
          </a:lstStyle>
          <a:p>
            <a:r>
              <a:rPr lang="ca-ES" dirty="0"/>
              <a:t>+ Minimal material</a:t>
            </a:r>
          </a:p>
          <a:p>
            <a:endParaRPr lang="ca-ES" dirty="0"/>
          </a:p>
          <a:p>
            <a:r>
              <a:rPr lang="ca-ES" dirty="0"/>
              <a:t>+ Low conduction time</a:t>
            </a:r>
          </a:p>
          <a:p>
            <a:endParaRPr lang="ca-ES" dirty="0"/>
          </a:p>
          <a:p>
            <a:r>
              <a:rPr lang="ca-ES" dirty="0">
                <a:solidFill>
                  <a:srgbClr val="800000"/>
                </a:solidFill>
              </a:rPr>
              <a:t>- Missing connections</a:t>
            </a:r>
          </a:p>
        </p:txBody>
      </p:sp>
      <p:sp>
        <p:nvSpPr>
          <p:cNvPr id="22" name="Slide Number Placeholder 21"/>
          <p:cNvSpPr>
            <a:spLocks noGrp="1"/>
          </p:cNvSpPr>
          <p:nvPr>
            <p:ph type="sldNum" sz="quarter" idx="12"/>
          </p:nvPr>
        </p:nvSpPr>
        <p:spPr/>
        <p:txBody>
          <a:bodyPr/>
          <a:lstStyle/>
          <a:p>
            <a:fld id="{2BC1C898-5861-4646-8145-B26DFD443158}" type="slidenum">
              <a:rPr lang="en-US" smtClean="0"/>
              <a:t>6</a:t>
            </a:fld>
            <a:endParaRPr lang="en-US"/>
          </a:p>
        </p:txBody>
      </p:sp>
      <p:sp>
        <p:nvSpPr>
          <p:cNvPr id="10" name="TextBox 9"/>
          <p:cNvSpPr txBox="1">
            <a:spLocks noChangeArrowheads="1"/>
          </p:cNvSpPr>
          <p:nvPr/>
        </p:nvSpPr>
        <p:spPr bwMode="auto">
          <a:xfrm>
            <a:off x="5508777" y="6114311"/>
            <a:ext cx="59312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a:solidFill>
                  <a:srgbClr val="000000"/>
                </a:solidFill>
                <a:latin typeface="Calibri" pitchFamily="34" charset="0"/>
              </a:rPr>
              <a:t>(</a:t>
            </a:r>
            <a:r>
              <a:rPr lang="es-ES" altLang="es-ES" sz="1200" dirty="0" err="1" smtClean="0">
                <a:solidFill>
                  <a:srgbClr val="000000"/>
                </a:solidFill>
                <a:latin typeface="Calibri" pitchFamily="34" charset="0"/>
              </a:rPr>
              <a:t>Schröter</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Paulsen</a:t>
            </a:r>
            <a:r>
              <a:rPr lang="es-ES" altLang="es-ES" sz="1200" dirty="0" smtClean="0">
                <a:solidFill>
                  <a:srgbClr val="000000"/>
                </a:solidFill>
                <a:latin typeface="Calibri" pitchFamily="34" charset="0"/>
              </a:rPr>
              <a:t> &amp; </a:t>
            </a:r>
            <a:r>
              <a:rPr lang="es-ES" altLang="es-ES" sz="1200" dirty="0" err="1" smtClean="0">
                <a:solidFill>
                  <a:srgbClr val="000000"/>
                </a:solidFill>
                <a:latin typeface="Calibri" pitchFamily="34" charset="0"/>
              </a:rPr>
              <a:t>Bullmore</a:t>
            </a:r>
            <a:r>
              <a:rPr lang="es-ES" altLang="es-ES" sz="1200" dirty="0" smtClean="0">
                <a:solidFill>
                  <a:srgbClr val="000000"/>
                </a:solidFill>
                <a:latin typeface="Calibri" pitchFamily="34" charset="0"/>
              </a:rPr>
              <a:t>, 2017)</a:t>
            </a:r>
            <a:endParaRPr lang="es-ES" altLang="es-ES" sz="1200" dirty="0">
              <a:solidFill>
                <a:srgbClr val="000000"/>
              </a:solidFill>
              <a:latin typeface="Calibri" pitchFamily="34" charset="0"/>
            </a:endParaRPr>
          </a:p>
        </p:txBody>
      </p:sp>
      <p:sp>
        <p:nvSpPr>
          <p:cNvPr id="11" name="Title 1"/>
          <p:cNvSpPr>
            <a:spLocks noGrp="1"/>
          </p:cNvSpPr>
          <p:nvPr>
            <p:ph type="title"/>
          </p:nvPr>
        </p:nvSpPr>
        <p:spPr>
          <a:xfrm>
            <a:off x="617763" y="96203"/>
            <a:ext cx="10515600" cy="1325563"/>
          </a:xfrm>
        </p:spPr>
        <p:txBody>
          <a:bodyPr>
            <a:normAutofit/>
          </a:bodyPr>
          <a:lstStyle/>
          <a:p>
            <a:r>
              <a:rPr lang="en-AU" sz="3600" dirty="0" smtClean="0"/>
              <a:t>Neuronal design: </a:t>
            </a:r>
            <a:r>
              <a:rPr lang="en-US" sz="3600" dirty="0"/>
              <a:t>the </a:t>
            </a:r>
            <a:r>
              <a:rPr lang="en-AU" sz="3600" dirty="0" smtClean="0"/>
              <a:t>optimality </a:t>
            </a:r>
            <a:r>
              <a:rPr lang="en-US" sz="3600" dirty="0" smtClean="0"/>
              <a:t>of </a:t>
            </a:r>
            <a:r>
              <a:rPr lang="en-US" sz="3600" dirty="0"/>
              <a:t>dendritic tree </a:t>
            </a:r>
            <a:r>
              <a:rPr lang="en-US" sz="3600" dirty="0" smtClean="0"/>
              <a:t>morphology</a:t>
            </a:r>
            <a:endParaRPr lang="en-AU" sz="3600" dirty="0"/>
          </a:p>
        </p:txBody>
      </p:sp>
    </p:spTree>
    <p:extLst>
      <p:ext uri="{BB962C8B-B14F-4D97-AF65-F5344CB8AC3E}">
        <p14:creationId xmlns:p14="http://schemas.microsoft.com/office/powerpoint/2010/main" val="249548278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8198" name="Picture 6" descr="Resultat d'imatges de hippocampus 3d mous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392494" y="1390134"/>
            <a:ext cx="5892722" cy="4507493"/>
          </a:xfrm>
          <a:prstGeom prst="rect">
            <a:avLst/>
          </a:prstGeom>
          <a:noFill/>
          <a:extLst>
            <a:ext uri="{909E8E84-426E-40dd-AFC4-6F175D3DCCD1}">
              <a14:hiddenFill xmlns="" xmlns:a14="http://schemas.microsoft.com/office/drawing/2010/main">
                <a:solidFill>
                  <a:srgbClr val="FFFFFF"/>
                </a:solidFill>
              </a14:hiddenFill>
            </a:ext>
          </a:extLst>
        </p:spPr>
      </p:pic>
      <p:sp>
        <p:nvSpPr>
          <p:cNvPr id="16" name="Rectangle 15"/>
          <p:cNvSpPr/>
          <p:nvPr/>
        </p:nvSpPr>
        <p:spPr>
          <a:xfrm>
            <a:off x="2462742" y="368926"/>
            <a:ext cx="8698744" cy="1008965"/>
          </a:xfrm>
          <a:prstGeom prst="rect">
            <a:avLst/>
          </a:prstGeom>
        </p:spPr>
        <p:txBody>
          <a:bodyPr vert="horz" lIns="91425" tIns="91425" rIns="91425" bIns="91425" rtlCol="0" anchor="t" anchorCtr="0">
            <a:noAutofit/>
          </a:bodyPr>
          <a:lstStyle/>
          <a:p>
            <a:pPr>
              <a:lnSpc>
                <a:spcPct val="90000"/>
              </a:lnSpc>
              <a:spcBef>
                <a:spcPct val="0"/>
              </a:spcBef>
            </a:pPr>
            <a:r>
              <a:rPr lang="en-US" sz="3600" dirty="0" smtClean="0">
                <a:solidFill>
                  <a:schemeClr val="bg1">
                    <a:lumMod val="85000"/>
                  </a:schemeClr>
                </a:solidFill>
                <a:latin typeface="+mj-lt"/>
                <a:ea typeface="+mj-ea"/>
                <a:cs typeface="+mj-cs"/>
              </a:rPr>
              <a:t>The need of mesoscopic perspectives</a:t>
            </a:r>
            <a:endParaRPr lang="en-US" sz="3600" dirty="0">
              <a:solidFill>
                <a:schemeClr val="bg1">
                  <a:lumMod val="85000"/>
                </a:schemeClr>
              </a:solidFill>
              <a:latin typeface="+mj-lt"/>
              <a:ea typeface="+mj-ea"/>
              <a:cs typeface="+mj-cs"/>
            </a:endParaRPr>
          </a:p>
        </p:txBody>
      </p:sp>
      <p:sp>
        <p:nvSpPr>
          <p:cNvPr id="3" name="Slide Number Placeholder 2"/>
          <p:cNvSpPr>
            <a:spLocks noGrp="1"/>
          </p:cNvSpPr>
          <p:nvPr>
            <p:ph type="sldNum" sz="quarter" idx="12"/>
          </p:nvPr>
        </p:nvSpPr>
        <p:spPr/>
        <p:txBody>
          <a:bodyPr/>
          <a:lstStyle/>
          <a:p>
            <a:fld id="{2BC1C898-5861-4646-8145-B26DFD443158}" type="slidenum">
              <a:rPr lang="en-US" smtClean="0"/>
              <a:t>60</a:t>
            </a:fld>
            <a:endParaRPr lang="en-US"/>
          </a:p>
        </p:txBody>
      </p:sp>
      <p:pic>
        <p:nvPicPr>
          <p:cNvPr id="8" name="Picture 7"/>
          <p:cNvPicPr>
            <a:picLocks noChangeAspect="1"/>
          </p:cNvPicPr>
          <p:nvPr/>
        </p:nvPicPr>
        <p:blipFill rotWithShape="1">
          <a:blip r:embed="rId4"/>
          <a:srcRect l="14626" b="11550"/>
          <a:stretch/>
        </p:blipFill>
        <p:spPr>
          <a:xfrm>
            <a:off x="359152" y="368926"/>
            <a:ext cx="1800000" cy="1314732"/>
          </a:xfrm>
          <a:prstGeom prst="rect">
            <a:avLst/>
          </a:prstGeom>
        </p:spPr>
      </p:pic>
    </p:spTree>
    <p:extLst>
      <p:ext uri="{BB962C8B-B14F-4D97-AF65-F5344CB8AC3E}">
        <p14:creationId xmlns:p14="http://schemas.microsoft.com/office/powerpoint/2010/main" val="423905959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434772" y="278696"/>
            <a:ext cx="9043932" cy="1325563"/>
          </a:xfrm>
        </p:spPr>
        <p:txBody>
          <a:bodyPr>
            <a:normAutofit/>
          </a:bodyPr>
          <a:lstStyle/>
          <a:p>
            <a:r>
              <a:rPr lang="ca-ES" sz="3600" dirty="0" smtClean="0"/>
              <a:t>Genetic labelling as a useful tool for mesoscopic analysis: the Thy1-YFP model</a:t>
            </a:r>
            <a:endParaRPr lang="en-GB" sz="3600" dirty="0"/>
          </a:p>
        </p:txBody>
      </p:sp>
      <p:sp>
        <p:nvSpPr>
          <p:cNvPr id="6" name="Slide Number Placeholder 5"/>
          <p:cNvSpPr>
            <a:spLocks noGrp="1"/>
          </p:cNvSpPr>
          <p:nvPr>
            <p:ph type="sldNum" sz="quarter" idx="12"/>
          </p:nvPr>
        </p:nvSpPr>
        <p:spPr/>
        <p:txBody>
          <a:bodyPr/>
          <a:lstStyle/>
          <a:p>
            <a:fld id="{2BC1C898-5861-4646-8145-B26DFD443158}" type="slidenum">
              <a:rPr lang="en-US" smtClean="0"/>
              <a:t>61</a:t>
            </a:fld>
            <a:endParaRPr lang="en-US"/>
          </a:p>
        </p:txBody>
      </p:sp>
      <p:pic>
        <p:nvPicPr>
          <p:cNvPr id="8" name="Picture 7"/>
          <p:cNvPicPr>
            <a:picLocks noChangeAspect="1"/>
          </p:cNvPicPr>
          <p:nvPr/>
        </p:nvPicPr>
        <p:blipFill rotWithShape="1">
          <a:blip r:embed="rId3"/>
          <a:srcRect l="14626" b="11550"/>
          <a:stretch/>
        </p:blipFill>
        <p:spPr>
          <a:xfrm>
            <a:off x="359152" y="368926"/>
            <a:ext cx="1800000" cy="1314732"/>
          </a:xfrm>
          <a:prstGeom prst="rect">
            <a:avLst/>
          </a:prstGeom>
        </p:spPr>
      </p:pic>
      <p:grpSp>
        <p:nvGrpSpPr>
          <p:cNvPr id="16" name="Group 15"/>
          <p:cNvGrpSpPr/>
          <p:nvPr/>
        </p:nvGrpSpPr>
        <p:grpSpPr>
          <a:xfrm>
            <a:off x="395817" y="2787587"/>
            <a:ext cx="5958881" cy="2418342"/>
            <a:chOff x="560741" y="2787587"/>
            <a:chExt cx="5958881" cy="2418342"/>
          </a:xfrm>
        </p:grpSpPr>
        <p:pic>
          <p:nvPicPr>
            <p:cNvPr id="3" name="Picture 2"/>
            <p:cNvPicPr>
              <a:picLocks noChangeAspect="1"/>
            </p:cNvPicPr>
            <p:nvPr/>
          </p:nvPicPr>
          <p:blipFill rotWithShape="1">
            <a:blip r:embed="rId4"/>
            <a:srcRect l="23826" t="24895"/>
            <a:stretch/>
          </p:blipFill>
          <p:spPr>
            <a:xfrm>
              <a:off x="3735486" y="3147940"/>
              <a:ext cx="2784136" cy="2057989"/>
            </a:xfrm>
            <a:prstGeom prst="rect">
              <a:avLst/>
            </a:prstGeom>
          </p:spPr>
        </p:pic>
        <p:sp>
          <p:nvSpPr>
            <p:cNvPr id="5" name="TextBox 4"/>
            <p:cNvSpPr txBox="1"/>
            <p:nvPr/>
          </p:nvSpPr>
          <p:spPr>
            <a:xfrm>
              <a:off x="1814163" y="3942422"/>
              <a:ext cx="478279" cy="369332"/>
            </a:xfrm>
            <a:prstGeom prst="rect">
              <a:avLst/>
            </a:prstGeom>
            <a:noFill/>
          </p:spPr>
          <p:txBody>
            <a:bodyPr wrap="square" rtlCol="0">
              <a:spAutoFit/>
            </a:bodyPr>
            <a:lstStyle/>
            <a:p>
              <a:r>
                <a:rPr lang="en-US" dirty="0" smtClean="0"/>
                <a:t>X</a:t>
              </a:r>
              <a:endParaRPr lang="en-US" dirty="0"/>
            </a:p>
          </p:txBody>
        </p:sp>
        <p:grpSp>
          <p:nvGrpSpPr>
            <p:cNvPr id="9" name="Group 8"/>
            <p:cNvGrpSpPr/>
            <p:nvPr/>
          </p:nvGrpSpPr>
          <p:grpSpPr>
            <a:xfrm>
              <a:off x="1997534" y="2787587"/>
              <a:ext cx="1432883" cy="2317229"/>
              <a:chOff x="2195443" y="923596"/>
              <a:chExt cx="1432883" cy="2317229"/>
            </a:xfrm>
          </p:grpSpPr>
          <p:pic>
            <p:nvPicPr>
              <p:cNvPr id="10" name="Picture 9"/>
              <p:cNvPicPr>
                <a:picLocks noChangeAspect="1"/>
              </p:cNvPicPr>
              <p:nvPr/>
            </p:nvPicPr>
            <p:blipFill rotWithShape="1">
              <a:blip r:embed="rId5"/>
              <a:srcRect l="41976" r="37276" b="61689"/>
              <a:stretch/>
            </p:blipFill>
            <p:spPr>
              <a:xfrm>
                <a:off x="2504029" y="923596"/>
                <a:ext cx="1124297" cy="1578072"/>
              </a:xfrm>
              <a:prstGeom prst="rect">
                <a:avLst/>
              </a:prstGeom>
            </p:spPr>
          </p:pic>
          <p:pic>
            <p:nvPicPr>
              <p:cNvPr id="11" name="Picture 10"/>
              <p:cNvPicPr>
                <a:picLocks noChangeAspect="1"/>
              </p:cNvPicPr>
              <p:nvPr/>
            </p:nvPicPr>
            <p:blipFill rotWithShape="1">
              <a:blip r:embed="rId5"/>
              <a:srcRect t="44043" r="63924" b="46366"/>
              <a:stretch/>
            </p:blipFill>
            <p:spPr>
              <a:xfrm>
                <a:off x="2195443" y="2667044"/>
                <a:ext cx="1261857" cy="255010"/>
              </a:xfrm>
              <a:prstGeom prst="rect">
                <a:avLst/>
              </a:prstGeom>
            </p:spPr>
          </p:pic>
          <p:sp>
            <p:nvSpPr>
              <p:cNvPr id="12" name="TextBox 11"/>
              <p:cNvSpPr txBox="1"/>
              <p:nvPr/>
            </p:nvSpPr>
            <p:spPr>
              <a:xfrm>
                <a:off x="2541848" y="2963826"/>
                <a:ext cx="776046" cy="276999"/>
              </a:xfrm>
              <a:prstGeom prst="rect">
                <a:avLst/>
              </a:prstGeom>
              <a:noFill/>
            </p:spPr>
            <p:txBody>
              <a:bodyPr wrap="none" rtlCol="0">
                <a:spAutoFit/>
              </a:bodyPr>
              <a:lstStyle/>
              <a:p>
                <a:r>
                  <a:rPr lang="ca-ES" sz="1200" dirty="0" smtClean="0"/>
                  <a:t>TgDyrk1A</a:t>
                </a:r>
                <a:endParaRPr lang="en-GB" sz="1200" dirty="0"/>
              </a:p>
            </p:txBody>
          </p:sp>
          <p:pic>
            <p:nvPicPr>
              <p:cNvPr id="13" name="Picture 12"/>
              <p:cNvPicPr>
                <a:picLocks noChangeAspect="1"/>
              </p:cNvPicPr>
              <p:nvPr/>
            </p:nvPicPr>
            <p:blipFill rotWithShape="1">
              <a:blip r:embed="rId5"/>
              <a:srcRect l="30455" t="49595" r="63923" b="46366"/>
              <a:stretch/>
            </p:blipFill>
            <p:spPr>
              <a:xfrm>
                <a:off x="3011186" y="2628900"/>
                <a:ext cx="196622" cy="107382"/>
              </a:xfrm>
              <a:prstGeom prst="rect">
                <a:avLst/>
              </a:prstGeom>
            </p:spPr>
          </p:pic>
        </p:grpSp>
        <p:pic>
          <p:nvPicPr>
            <p:cNvPr id="14" name="Picture 13"/>
            <p:cNvPicPr>
              <a:picLocks noChangeAspect="1"/>
            </p:cNvPicPr>
            <p:nvPr/>
          </p:nvPicPr>
          <p:blipFill rotWithShape="1">
            <a:blip r:embed="rId4"/>
            <a:srcRect l="53166" t="24895"/>
            <a:stretch/>
          </p:blipFill>
          <p:spPr>
            <a:xfrm>
              <a:off x="560741" y="3147940"/>
              <a:ext cx="1711768" cy="2057989"/>
            </a:xfrm>
            <a:prstGeom prst="rect">
              <a:avLst/>
            </a:prstGeom>
          </p:spPr>
        </p:pic>
        <p:sp>
          <p:nvSpPr>
            <p:cNvPr id="15" name="TextBox 14"/>
            <p:cNvSpPr txBox="1"/>
            <p:nvPr/>
          </p:nvSpPr>
          <p:spPr>
            <a:xfrm>
              <a:off x="5048702" y="4060411"/>
              <a:ext cx="646331" cy="276999"/>
            </a:xfrm>
            <a:prstGeom prst="rect">
              <a:avLst/>
            </a:prstGeom>
            <a:noFill/>
          </p:spPr>
          <p:txBody>
            <a:bodyPr wrap="none" rtlCol="0">
              <a:spAutoFit/>
            </a:bodyPr>
            <a:lstStyle/>
            <a:p>
              <a:r>
                <a:rPr lang="ca-ES" sz="1200" dirty="0" smtClean="0"/>
                <a:t>Dyrk1A</a:t>
              </a:r>
              <a:endParaRPr lang="en-GB" sz="1200" dirty="0"/>
            </a:p>
          </p:txBody>
        </p:sp>
      </p:grpSp>
      <p:pic>
        <p:nvPicPr>
          <p:cNvPr id="4" name="Picture 3"/>
          <p:cNvPicPr>
            <a:picLocks noChangeAspect="1"/>
          </p:cNvPicPr>
          <p:nvPr/>
        </p:nvPicPr>
        <p:blipFill rotWithShape="1">
          <a:blip r:embed="rId6"/>
          <a:srcRect b="26260"/>
          <a:stretch/>
        </p:blipFill>
        <p:spPr>
          <a:xfrm>
            <a:off x="5942224" y="1886692"/>
            <a:ext cx="5895669" cy="4347437"/>
          </a:xfrm>
          <a:prstGeom prst="rect">
            <a:avLst/>
          </a:prstGeom>
        </p:spPr>
      </p:pic>
    </p:spTree>
    <p:extLst>
      <p:ext uri="{BB962C8B-B14F-4D97-AF65-F5344CB8AC3E}">
        <p14:creationId xmlns:p14="http://schemas.microsoft.com/office/powerpoint/2010/main" val="369830675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1256" y="365125"/>
            <a:ext cx="8552543" cy="1325563"/>
          </a:xfrm>
        </p:spPr>
        <p:txBody>
          <a:bodyPr>
            <a:normAutofit/>
          </a:bodyPr>
          <a:lstStyle/>
          <a:p>
            <a:r>
              <a:rPr lang="en-US" sz="3600" smtClean="0"/>
              <a:t>Methods to study cellular and dendritic density from a mesoscopic perspective</a:t>
            </a:r>
            <a:endParaRPr lang="en-US" sz="3600"/>
          </a:p>
        </p:txBody>
      </p:sp>
      <p:pic>
        <p:nvPicPr>
          <p:cNvPr id="15" name="Picture 14"/>
          <p:cNvPicPr>
            <a:picLocks noChangeAspect="1"/>
          </p:cNvPicPr>
          <p:nvPr/>
        </p:nvPicPr>
        <p:blipFill rotWithShape="1">
          <a:blip r:embed="rId3"/>
          <a:srcRect l="14626" b="11550"/>
          <a:stretch/>
        </p:blipFill>
        <p:spPr>
          <a:xfrm>
            <a:off x="359152" y="368926"/>
            <a:ext cx="1800000" cy="1314732"/>
          </a:xfrm>
          <a:prstGeom prst="rect">
            <a:avLst/>
          </a:prstGeom>
        </p:spPr>
      </p:pic>
      <p:pic>
        <p:nvPicPr>
          <p:cNvPr id="14" name="image54.png" descr="fig_1_tot.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14808" y="2486716"/>
            <a:ext cx="7767905" cy="3189695"/>
          </a:xfrm>
          <a:prstGeom prst="rect">
            <a:avLst/>
          </a:prstGeom>
          <a:noFill/>
          <a:ln>
            <a:noFill/>
          </a:ln>
        </p:spPr>
      </p:pic>
      <p:sp>
        <p:nvSpPr>
          <p:cNvPr id="3" name="Slide Number Placeholder 2"/>
          <p:cNvSpPr>
            <a:spLocks noGrp="1"/>
          </p:cNvSpPr>
          <p:nvPr>
            <p:ph type="sldNum" sz="quarter" idx="12"/>
          </p:nvPr>
        </p:nvSpPr>
        <p:spPr/>
        <p:txBody>
          <a:bodyPr/>
          <a:lstStyle/>
          <a:p>
            <a:fld id="{2BC1C898-5861-4646-8145-B26DFD443158}" type="slidenum">
              <a:rPr lang="en-US" smtClean="0"/>
              <a:t>62</a:t>
            </a:fld>
            <a:endParaRPr lang="en-US"/>
          </a:p>
        </p:txBody>
      </p:sp>
    </p:spTree>
    <p:extLst>
      <p:ext uri="{BB962C8B-B14F-4D97-AF65-F5344CB8AC3E}">
        <p14:creationId xmlns:p14="http://schemas.microsoft.com/office/powerpoint/2010/main" val="181136468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01256" y="365125"/>
            <a:ext cx="8552543" cy="1325563"/>
          </a:xfrm>
        </p:spPr>
        <p:txBody>
          <a:bodyPr>
            <a:normAutofit/>
          </a:bodyPr>
          <a:lstStyle/>
          <a:p>
            <a:r>
              <a:rPr lang="en-US" sz="3600" smtClean="0"/>
              <a:t>Methods to study cellular and dendritic density from a mesoscopic perspective</a:t>
            </a:r>
            <a:endParaRPr lang="en-US" sz="3600"/>
          </a:p>
        </p:txBody>
      </p:sp>
      <p:pic>
        <p:nvPicPr>
          <p:cNvPr id="4" name="image21.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4047" y="2644090"/>
            <a:ext cx="5877437" cy="2736432"/>
          </a:xfrm>
          <a:prstGeom prst="rect">
            <a:avLst/>
          </a:prstGeom>
          <a:noFill/>
          <a:ln>
            <a:noFill/>
          </a:ln>
        </p:spPr>
      </p:pic>
      <p:grpSp>
        <p:nvGrpSpPr>
          <p:cNvPr id="12" name="Group 11"/>
          <p:cNvGrpSpPr/>
          <p:nvPr/>
        </p:nvGrpSpPr>
        <p:grpSpPr>
          <a:xfrm>
            <a:off x="6575162" y="2658696"/>
            <a:ext cx="5206570" cy="2573569"/>
            <a:chOff x="6389582" y="2735530"/>
            <a:chExt cx="5206570" cy="2573569"/>
          </a:xfrm>
        </p:grpSpPr>
        <p:pic>
          <p:nvPicPr>
            <p:cNvPr id="7" name="image45.png"/>
            <p:cNvPicPr/>
            <p:nvPr/>
          </p:nvPicPr>
          <p:blipFill rotWithShape="1">
            <a:blip r:embed="rId4">
              <a:extLst>
                <a:ext uri="{28A0092B-C50C-407E-A947-70E740481C1C}">
                  <a14:useLocalDpi xmlns:a14="http://schemas.microsoft.com/office/drawing/2010/main" val="0"/>
                </a:ext>
              </a:extLst>
            </a:blip>
            <a:srcRect l="44072" t="11406"/>
            <a:stretch/>
          </p:blipFill>
          <p:spPr bwMode="auto">
            <a:xfrm>
              <a:off x="8932244" y="3267776"/>
              <a:ext cx="2663908" cy="1949884"/>
            </a:xfrm>
            <a:prstGeom prst="rect">
              <a:avLst/>
            </a:prstGeom>
            <a:noFill/>
            <a:ln>
              <a:noFill/>
            </a:ln>
          </p:spPr>
        </p:pic>
        <p:pic>
          <p:nvPicPr>
            <p:cNvPr id="8" name="image48.png"/>
            <p:cNvPicPr/>
            <p:nvPr/>
          </p:nvPicPr>
          <p:blipFill rotWithShape="1">
            <a:blip r:embed="rId5"/>
            <a:srcRect l="31371" t="12110" r="37094"/>
            <a:stretch/>
          </p:blipFill>
          <p:spPr>
            <a:xfrm>
              <a:off x="6389582" y="3176337"/>
              <a:ext cx="2263530" cy="2132762"/>
            </a:xfrm>
            <a:prstGeom prst="rect">
              <a:avLst/>
            </a:prstGeom>
            <a:ln/>
          </p:spPr>
        </p:pic>
        <p:sp>
          <p:nvSpPr>
            <p:cNvPr id="10" name="TextBox 9"/>
            <p:cNvSpPr txBox="1"/>
            <p:nvPr/>
          </p:nvSpPr>
          <p:spPr>
            <a:xfrm>
              <a:off x="7141945" y="2735530"/>
              <a:ext cx="1182631" cy="369332"/>
            </a:xfrm>
            <a:prstGeom prst="rect">
              <a:avLst/>
            </a:prstGeom>
            <a:noFill/>
          </p:spPr>
          <p:txBody>
            <a:bodyPr wrap="none" rtlCol="0">
              <a:spAutoFit/>
            </a:bodyPr>
            <a:lstStyle/>
            <a:p>
              <a:r>
                <a:rPr lang="ca-ES" dirty="0" err="1" smtClean="0"/>
                <a:t>Stereology</a:t>
              </a:r>
              <a:endParaRPr lang="en-US" dirty="0"/>
            </a:p>
          </p:txBody>
        </p:sp>
        <p:sp>
          <p:nvSpPr>
            <p:cNvPr id="11" name="TextBox 10"/>
            <p:cNvSpPr txBox="1"/>
            <p:nvPr/>
          </p:nvSpPr>
          <p:spPr>
            <a:xfrm>
              <a:off x="9597797" y="2754607"/>
              <a:ext cx="1332801" cy="369332"/>
            </a:xfrm>
            <a:prstGeom prst="rect">
              <a:avLst/>
            </a:prstGeom>
            <a:noFill/>
          </p:spPr>
          <p:txBody>
            <a:bodyPr wrap="none" rtlCol="0">
              <a:spAutoFit/>
            </a:bodyPr>
            <a:lstStyle/>
            <a:p>
              <a:r>
                <a:rPr lang="ca-ES" dirty="0" err="1" smtClean="0"/>
                <a:t>Our</a:t>
              </a:r>
              <a:r>
                <a:rPr lang="ca-ES" dirty="0" smtClean="0"/>
                <a:t> </a:t>
              </a:r>
              <a:r>
                <a:rPr lang="ca-ES" dirty="0" err="1" smtClean="0"/>
                <a:t>method</a:t>
              </a:r>
              <a:endParaRPr lang="en-US" dirty="0"/>
            </a:p>
          </p:txBody>
        </p:sp>
      </p:grpSp>
      <p:sp>
        <p:nvSpPr>
          <p:cNvPr id="5" name="Slide Number Placeholder 4"/>
          <p:cNvSpPr>
            <a:spLocks noGrp="1"/>
          </p:cNvSpPr>
          <p:nvPr>
            <p:ph type="sldNum" sz="quarter" idx="12"/>
          </p:nvPr>
        </p:nvSpPr>
        <p:spPr/>
        <p:txBody>
          <a:bodyPr/>
          <a:lstStyle/>
          <a:p>
            <a:fld id="{2BC1C898-5861-4646-8145-B26DFD443158}" type="slidenum">
              <a:rPr lang="en-US" smtClean="0"/>
              <a:t>63</a:t>
            </a:fld>
            <a:endParaRPr lang="en-US"/>
          </a:p>
        </p:txBody>
      </p:sp>
      <p:pic>
        <p:nvPicPr>
          <p:cNvPr id="15" name="Picture 14"/>
          <p:cNvPicPr>
            <a:picLocks noChangeAspect="1"/>
          </p:cNvPicPr>
          <p:nvPr/>
        </p:nvPicPr>
        <p:blipFill rotWithShape="1">
          <a:blip r:embed="rId6"/>
          <a:srcRect l="14626" b="11550"/>
          <a:stretch/>
        </p:blipFill>
        <p:spPr>
          <a:xfrm>
            <a:off x="359152" y="368926"/>
            <a:ext cx="1800000" cy="1314732"/>
          </a:xfrm>
          <a:prstGeom prst="rect">
            <a:avLst/>
          </a:prstGeom>
        </p:spPr>
      </p:pic>
      <p:pic>
        <p:nvPicPr>
          <p:cNvPr id="14" name="image57.png"/>
          <p:cNvPicPr/>
          <p:nvPr/>
        </p:nvPicPr>
        <p:blipFill rotWithShape="1">
          <a:blip r:embed="rId7">
            <a:extLst>
              <a:ext uri="{28A0092B-C50C-407E-A947-70E740481C1C}">
                <a14:useLocalDpi xmlns:a14="http://schemas.microsoft.com/office/drawing/2010/main" val="0"/>
              </a:ext>
            </a:extLst>
          </a:blip>
          <a:srcRect t="13342" r="41474"/>
          <a:stretch/>
        </p:blipFill>
        <p:spPr bwMode="auto">
          <a:xfrm>
            <a:off x="6366063" y="2177405"/>
            <a:ext cx="5524951" cy="3546530"/>
          </a:xfrm>
          <a:prstGeom prst="rect">
            <a:avLst/>
          </a:prstGeom>
          <a:noFill/>
          <a:ln>
            <a:noFill/>
          </a:ln>
        </p:spPr>
      </p:pic>
    </p:spTree>
    <p:extLst>
      <p:ext uri="{BB962C8B-B14F-4D97-AF65-F5344CB8AC3E}">
        <p14:creationId xmlns:p14="http://schemas.microsoft.com/office/powerpoint/2010/main" val="3970977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dissolve">
                                      <p:cBhvr>
                                        <p:cTn id="1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35.pn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10372" y="2672269"/>
            <a:ext cx="6447326" cy="2903513"/>
          </a:xfrm>
          <a:prstGeom prst="rect">
            <a:avLst/>
          </a:prstGeom>
          <a:noFill/>
          <a:ln>
            <a:noFill/>
          </a:ln>
        </p:spPr>
      </p:pic>
      <p:sp>
        <p:nvSpPr>
          <p:cNvPr id="5" name="Title 1"/>
          <p:cNvSpPr>
            <a:spLocks noGrp="1"/>
          </p:cNvSpPr>
          <p:nvPr>
            <p:ph type="title"/>
          </p:nvPr>
        </p:nvSpPr>
        <p:spPr>
          <a:xfrm>
            <a:off x="2481020" y="281408"/>
            <a:ext cx="8216008" cy="1325563"/>
          </a:xfrm>
        </p:spPr>
        <p:txBody>
          <a:bodyPr>
            <a:normAutofit/>
          </a:bodyPr>
          <a:lstStyle/>
          <a:p>
            <a:r>
              <a:rPr lang="ca-ES" sz="3600" dirty="0" err="1" smtClean="0"/>
              <a:t>Methods</a:t>
            </a:r>
            <a:r>
              <a:rPr lang="ca-ES" sz="3600" dirty="0" smtClean="0"/>
              <a:t> to </a:t>
            </a:r>
            <a:r>
              <a:rPr lang="ca-ES" sz="3600" dirty="0" err="1" smtClean="0"/>
              <a:t>study</a:t>
            </a:r>
            <a:r>
              <a:rPr lang="ca-ES" sz="3600" dirty="0" smtClean="0"/>
              <a:t> </a:t>
            </a:r>
            <a:r>
              <a:rPr lang="ca-ES" sz="3600" dirty="0" err="1" smtClean="0"/>
              <a:t>cellular</a:t>
            </a:r>
            <a:r>
              <a:rPr lang="ca-ES" sz="3600" dirty="0" smtClean="0"/>
              <a:t> </a:t>
            </a:r>
            <a:r>
              <a:rPr lang="ca-ES" sz="3600" dirty="0" err="1" smtClean="0"/>
              <a:t>and</a:t>
            </a:r>
            <a:r>
              <a:rPr lang="ca-ES" sz="3600" dirty="0" smtClean="0"/>
              <a:t> </a:t>
            </a:r>
            <a:r>
              <a:rPr lang="ca-ES" sz="3600" dirty="0" err="1" smtClean="0"/>
              <a:t>dendritic</a:t>
            </a:r>
            <a:r>
              <a:rPr lang="ca-ES" sz="3600" dirty="0" smtClean="0"/>
              <a:t> </a:t>
            </a:r>
            <a:r>
              <a:rPr lang="ca-ES" sz="3600" dirty="0" err="1" smtClean="0"/>
              <a:t>density</a:t>
            </a:r>
            <a:r>
              <a:rPr lang="ca-ES" sz="3600" dirty="0" smtClean="0"/>
              <a:t> </a:t>
            </a:r>
            <a:r>
              <a:rPr lang="ca-ES" sz="3600" dirty="0" err="1" smtClean="0"/>
              <a:t>from</a:t>
            </a:r>
            <a:r>
              <a:rPr lang="ca-ES" sz="3600" dirty="0" smtClean="0"/>
              <a:t> a </a:t>
            </a:r>
            <a:r>
              <a:rPr lang="ca-ES" sz="3600" dirty="0" err="1" smtClean="0"/>
              <a:t>mesoscopic</a:t>
            </a:r>
            <a:r>
              <a:rPr lang="ca-ES" sz="3600" dirty="0" smtClean="0"/>
              <a:t> </a:t>
            </a:r>
            <a:r>
              <a:rPr lang="ca-ES" sz="3600" dirty="0" err="1" smtClean="0"/>
              <a:t>perspective</a:t>
            </a:r>
            <a:endParaRPr lang="en-US" sz="3600" dirty="0"/>
          </a:p>
        </p:txBody>
      </p:sp>
      <p:pic>
        <p:nvPicPr>
          <p:cNvPr id="7" name="image57.png"/>
          <p:cNvPicPr/>
          <p:nvPr/>
        </p:nvPicPr>
        <p:blipFill rotWithShape="1">
          <a:blip r:embed="rId4">
            <a:extLst>
              <a:ext uri="{28A0092B-C50C-407E-A947-70E740481C1C}">
                <a14:useLocalDpi xmlns:a14="http://schemas.microsoft.com/office/drawing/2010/main" val="0"/>
              </a:ext>
            </a:extLst>
          </a:blip>
          <a:srcRect l="64780" r="-285"/>
          <a:stretch/>
        </p:blipFill>
        <p:spPr bwMode="auto">
          <a:xfrm>
            <a:off x="7605027" y="2166600"/>
            <a:ext cx="3758230" cy="4184163"/>
          </a:xfrm>
          <a:prstGeom prst="rect">
            <a:avLst/>
          </a:prstGeom>
          <a:noFill/>
          <a:ln>
            <a:noFill/>
          </a:ln>
        </p:spPr>
      </p:pic>
      <p:sp>
        <p:nvSpPr>
          <p:cNvPr id="3" name="Slide Number Placeholder 2"/>
          <p:cNvSpPr>
            <a:spLocks noGrp="1"/>
          </p:cNvSpPr>
          <p:nvPr>
            <p:ph type="sldNum" sz="quarter" idx="12"/>
          </p:nvPr>
        </p:nvSpPr>
        <p:spPr/>
        <p:txBody>
          <a:bodyPr/>
          <a:lstStyle/>
          <a:p>
            <a:fld id="{2BC1C898-5861-4646-8145-B26DFD443158}" type="slidenum">
              <a:rPr lang="en-US" smtClean="0"/>
              <a:t>64</a:t>
            </a:fld>
            <a:endParaRPr lang="en-US"/>
          </a:p>
        </p:txBody>
      </p:sp>
      <p:pic>
        <p:nvPicPr>
          <p:cNvPr id="8" name="Picture 7"/>
          <p:cNvPicPr>
            <a:picLocks noChangeAspect="1"/>
          </p:cNvPicPr>
          <p:nvPr/>
        </p:nvPicPr>
        <p:blipFill rotWithShape="1">
          <a:blip r:embed="rId5"/>
          <a:srcRect l="14626" b="11550"/>
          <a:stretch/>
        </p:blipFill>
        <p:spPr>
          <a:xfrm>
            <a:off x="359152" y="368926"/>
            <a:ext cx="1800000" cy="1314732"/>
          </a:xfrm>
          <a:prstGeom prst="rect">
            <a:avLst/>
          </a:prstGeom>
        </p:spPr>
      </p:pic>
      <p:sp>
        <p:nvSpPr>
          <p:cNvPr id="9" name="TextBox 8"/>
          <p:cNvSpPr txBox="1">
            <a:spLocks noChangeArrowheads="1"/>
          </p:cNvSpPr>
          <p:nvPr/>
        </p:nvSpPr>
        <p:spPr bwMode="auto">
          <a:xfrm>
            <a:off x="6046660" y="6444476"/>
            <a:ext cx="59312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smtClean="0">
                <a:solidFill>
                  <a:srgbClr val="000000"/>
                </a:solidFill>
                <a:latin typeface="Calibri" pitchFamily="34" charset="0"/>
              </a:rPr>
              <a:t>(</a:t>
            </a:r>
            <a:r>
              <a:rPr lang="es-ES" altLang="es-ES" sz="1200" dirty="0" err="1" smtClean="0">
                <a:solidFill>
                  <a:srgbClr val="000000"/>
                </a:solidFill>
                <a:latin typeface="Calibri" pitchFamily="34" charset="0"/>
              </a:rPr>
              <a:t>Ropireddy</a:t>
            </a:r>
            <a:r>
              <a:rPr lang="es-ES" altLang="es-ES" sz="1200" dirty="0" smtClean="0">
                <a:solidFill>
                  <a:srgbClr val="000000"/>
                </a:solidFill>
                <a:latin typeface="Calibri" pitchFamily="34" charset="0"/>
              </a:rPr>
              <a:t> et al.,2012)</a:t>
            </a:r>
            <a:endParaRPr lang="es-ES" altLang="es-ES" sz="1200" dirty="0">
              <a:solidFill>
                <a:srgbClr val="000000"/>
              </a:solidFill>
              <a:latin typeface="Calibri" pitchFamily="34" charset="0"/>
            </a:endParaRPr>
          </a:p>
        </p:txBody>
      </p:sp>
    </p:spTree>
    <p:extLst>
      <p:ext uri="{BB962C8B-B14F-4D97-AF65-F5344CB8AC3E}">
        <p14:creationId xmlns:p14="http://schemas.microsoft.com/office/powerpoint/2010/main" val="31113575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84613" y="117152"/>
            <a:ext cx="9341222" cy="1325563"/>
          </a:xfrm>
        </p:spPr>
        <p:txBody>
          <a:bodyPr>
            <a:normAutofit/>
          </a:bodyPr>
          <a:lstStyle/>
          <a:p>
            <a:r>
              <a:rPr lang="ca-ES" sz="3600" dirty="0" smtClean="0"/>
              <a:t>Mesoscopic dendritic density analysis in TgDyrk1A</a:t>
            </a:r>
            <a:endParaRPr lang="en-US" sz="3600" dirty="0"/>
          </a:p>
        </p:txBody>
      </p:sp>
      <p:pic>
        <p:nvPicPr>
          <p:cNvPr id="5" name="image64.png"/>
          <p:cNvPicPr/>
          <p:nvPr/>
        </p:nvPicPr>
        <p:blipFill>
          <a:blip r:embed="rId3">
            <a:extLst>
              <a:ext uri="{28A0092B-C50C-407E-A947-70E740481C1C}">
                <a14:useLocalDpi xmlns:a14="http://schemas.microsoft.com/office/drawing/2010/main" val="0"/>
              </a:ext>
            </a:extLst>
          </a:blip>
          <a:srcRect/>
          <a:stretch>
            <a:fillRect/>
          </a:stretch>
        </p:blipFill>
        <p:spPr bwMode="auto">
          <a:xfrm>
            <a:off x="3231920" y="1442715"/>
            <a:ext cx="6537939" cy="4754201"/>
          </a:xfrm>
          <a:prstGeom prst="rect">
            <a:avLst/>
          </a:prstGeom>
          <a:noFill/>
          <a:ln>
            <a:noFill/>
          </a:ln>
        </p:spPr>
      </p:pic>
      <p:sp>
        <p:nvSpPr>
          <p:cNvPr id="8" name="Slide Number Placeholder 7"/>
          <p:cNvSpPr>
            <a:spLocks noGrp="1"/>
          </p:cNvSpPr>
          <p:nvPr>
            <p:ph type="sldNum" sz="quarter" idx="12"/>
          </p:nvPr>
        </p:nvSpPr>
        <p:spPr/>
        <p:txBody>
          <a:bodyPr/>
          <a:lstStyle/>
          <a:p>
            <a:fld id="{2BC1C898-5861-4646-8145-B26DFD443158}" type="slidenum">
              <a:rPr lang="en-US" smtClean="0"/>
              <a:t>65</a:t>
            </a:fld>
            <a:endParaRPr lang="en-US"/>
          </a:p>
        </p:txBody>
      </p:sp>
      <p:pic>
        <p:nvPicPr>
          <p:cNvPr id="9" name="Picture 8"/>
          <p:cNvPicPr>
            <a:picLocks noChangeAspect="1"/>
          </p:cNvPicPr>
          <p:nvPr/>
        </p:nvPicPr>
        <p:blipFill rotWithShape="1">
          <a:blip r:embed="rId4"/>
          <a:srcRect l="14626" b="11550"/>
          <a:stretch/>
        </p:blipFill>
        <p:spPr>
          <a:xfrm>
            <a:off x="359152" y="368926"/>
            <a:ext cx="1800000" cy="1314732"/>
          </a:xfrm>
          <a:prstGeom prst="rect">
            <a:avLst/>
          </a:prstGeom>
        </p:spPr>
      </p:pic>
      <p:sp>
        <p:nvSpPr>
          <p:cNvPr id="3" name="Rectangle 2"/>
          <p:cNvSpPr/>
          <p:nvPr/>
        </p:nvSpPr>
        <p:spPr>
          <a:xfrm>
            <a:off x="4582806" y="6352143"/>
            <a:ext cx="3836169" cy="369332"/>
          </a:xfrm>
          <a:prstGeom prst="rect">
            <a:avLst/>
          </a:prstGeom>
        </p:spPr>
        <p:txBody>
          <a:bodyPr wrap="none">
            <a:spAutoFit/>
          </a:bodyPr>
          <a:lstStyle/>
          <a:p>
            <a:r>
              <a:rPr lang="ca-ES" dirty="0" err="1"/>
              <a:t>R</a:t>
            </a:r>
            <a:r>
              <a:rPr lang="ca-ES" dirty="0" err="1" smtClean="0"/>
              <a:t>educed</a:t>
            </a:r>
            <a:r>
              <a:rPr lang="ca-ES" dirty="0" smtClean="0"/>
              <a:t> </a:t>
            </a:r>
            <a:r>
              <a:rPr lang="ca-ES" dirty="0" err="1"/>
              <a:t>dendritic</a:t>
            </a:r>
            <a:r>
              <a:rPr lang="ca-ES" dirty="0"/>
              <a:t> </a:t>
            </a:r>
            <a:r>
              <a:rPr lang="ca-ES" dirty="0" err="1"/>
              <a:t>density</a:t>
            </a:r>
            <a:r>
              <a:rPr lang="ca-ES" dirty="0"/>
              <a:t> in distal CA1</a:t>
            </a:r>
            <a:endParaRPr lang="en-US" dirty="0"/>
          </a:p>
        </p:txBody>
      </p:sp>
    </p:spTree>
    <p:extLst>
      <p:ext uri="{BB962C8B-B14F-4D97-AF65-F5344CB8AC3E}">
        <p14:creationId xmlns:p14="http://schemas.microsoft.com/office/powerpoint/2010/main" val="2475516161"/>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029894" y="1476265"/>
            <a:ext cx="10112286" cy="2016962"/>
          </a:xfrm>
          <a:noFill/>
        </p:spPr>
        <p:txBody>
          <a:bodyPr wrap="square" rtlCol="0">
            <a:spAutoFit/>
          </a:bodyPr>
          <a:lstStyle/>
          <a:p>
            <a:pPr marL="285750" indent="-285750"/>
            <a:r>
              <a:rPr lang="en-US" sz="2400" dirty="0" smtClean="0"/>
              <a:t>Structural </a:t>
            </a:r>
            <a:r>
              <a:rPr lang="en-US" sz="2400" dirty="0" err="1" smtClean="0"/>
              <a:t>inhomogeneities</a:t>
            </a:r>
            <a:r>
              <a:rPr lang="en-US" sz="2400" dirty="0" smtClean="0"/>
              <a:t> in CA1 pyramids identify position dependent genotype differences</a:t>
            </a:r>
          </a:p>
          <a:p>
            <a:pPr marL="285750" indent="-285750"/>
            <a:endParaRPr lang="en-US" sz="2400" dirty="0" smtClean="0"/>
          </a:p>
          <a:p>
            <a:pPr marL="285750" indent="-285750"/>
            <a:r>
              <a:rPr lang="en-US" sz="2400" dirty="0" smtClean="0"/>
              <a:t>Population-based analysis methods can capture structural </a:t>
            </a:r>
            <a:r>
              <a:rPr lang="en-US" sz="2400" dirty="0" err="1" smtClean="0"/>
              <a:t>inhomogeneities</a:t>
            </a:r>
            <a:r>
              <a:rPr lang="en-US" sz="2400" dirty="0" smtClean="0"/>
              <a:t> and allow systems-perspective analysis</a:t>
            </a:r>
          </a:p>
        </p:txBody>
      </p:sp>
      <p:sp>
        <p:nvSpPr>
          <p:cNvPr id="4" name="Slide Number Placeholder 3"/>
          <p:cNvSpPr>
            <a:spLocks noGrp="1"/>
          </p:cNvSpPr>
          <p:nvPr>
            <p:ph type="sldNum" sz="quarter" idx="12"/>
          </p:nvPr>
        </p:nvSpPr>
        <p:spPr/>
        <p:txBody>
          <a:bodyPr/>
          <a:lstStyle/>
          <a:p>
            <a:fld id="{2BC1C898-5861-4646-8145-B26DFD443158}" type="slidenum">
              <a:rPr lang="en-US" smtClean="0"/>
              <a:t>66</a:t>
            </a:fld>
            <a:endParaRPr lang="en-US"/>
          </a:p>
        </p:txBody>
      </p:sp>
      <p:pic>
        <p:nvPicPr>
          <p:cNvPr id="6" name="Picture 2" descr="max_14_mid_left_1-8-cropped_8bit_dimensions.tif"/>
          <p:cNvPicPr>
            <a:picLocks noChangeAspect="1" noChangeArrowheads="1"/>
          </p:cNvPicPr>
          <p:nvPr/>
        </p:nvPicPr>
        <p:blipFill rotWithShape="1">
          <a:blip r:embed="rId2">
            <a:extLst>
              <a:ext uri="{28A0092B-C50C-407E-A947-70E740481C1C}">
                <a14:useLocalDpi xmlns:a14="http://schemas.microsoft.com/office/drawing/2010/main" val="0"/>
              </a:ext>
            </a:extLst>
          </a:blip>
          <a:srcRect l="19910"/>
          <a:stretch/>
        </p:blipFill>
        <p:spPr bwMode="auto">
          <a:xfrm rot="10800000" flipV="1">
            <a:off x="2783432" y="3843773"/>
            <a:ext cx="5609641" cy="2700978"/>
          </a:xfrm>
          <a:prstGeom prst="rect">
            <a:avLst/>
          </a:prstGeom>
          <a:noFill/>
          <a:extLst>
            <a:ext uri="{909E8E84-426E-40dd-AFC4-6F175D3DCCD1}">
              <a14:hiddenFill xmlns="" xmlns:a14="http://schemas.microsoft.com/office/drawing/2010/main">
                <a:solidFill>
                  <a:srgbClr val="FFFFFF"/>
                </a:solidFill>
              </a14:hiddenFill>
            </a:ext>
          </a:extLst>
        </p:spPr>
      </p:pic>
      <p:sp>
        <p:nvSpPr>
          <p:cNvPr id="7" name="Rectangle 6"/>
          <p:cNvSpPr/>
          <p:nvPr/>
        </p:nvSpPr>
        <p:spPr>
          <a:xfrm>
            <a:off x="849066" y="324632"/>
            <a:ext cx="3665411" cy="646331"/>
          </a:xfrm>
          <a:prstGeom prst="rect">
            <a:avLst/>
          </a:prstGeom>
        </p:spPr>
        <p:txBody>
          <a:bodyPr wrap="none">
            <a:spAutoFit/>
          </a:bodyPr>
          <a:lstStyle/>
          <a:p>
            <a:r>
              <a:rPr lang="en-US" sz="3600" smtClean="0"/>
              <a:t>Interim conclusion</a:t>
            </a:r>
            <a:endParaRPr lang="en-US" sz="3600"/>
          </a:p>
        </p:txBody>
      </p:sp>
    </p:spTree>
    <p:extLst>
      <p:ext uri="{BB962C8B-B14F-4D97-AF65-F5344CB8AC3E}">
        <p14:creationId xmlns:p14="http://schemas.microsoft.com/office/powerpoint/2010/main" val="273824627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566260" y="155357"/>
            <a:ext cx="9330711" cy="1325563"/>
          </a:xfrm>
        </p:spPr>
        <p:txBody>
          <a:bodyPr>
            <a:noAutofit/>
          </a:bodyPr>
          <a:lstStyle/>
          <a:p>
            <a:r>
              <a:rPr lang="en-US" sz="3600" dirty="0" smtClean="0">
                <a:solidFill>
                  <a:schemeClr val="bg2"/>
                </a:solidFill>
              </a:rPr>
              <a:t>Next generation CLARITY: the path to whole-brain imaging with microscopic resolution</a:t>
            </a:r>
            <a:endParaRPr lang="en-US" sz="3600" dirty="0">
              <a:solidFill>
                <a:schemeClr val="bg2"/>
              </a:solidFill>
            </a:endParaRPr>
          </a:p>
        </p:txBody>
      </p:sp>
      <p:pic>
        <p:nvPicPr>
          <p:cNvPr id="5" name="Picture 4" descr="BI_TrJ5QCpJe7lW5ZNv8fc2sSMjvrx0GxauDdydjPZhjJxOJ43vR3zUCPDIpt297Lgdh5TOz6tuTCTu2n_BPVK9lH23mPidbjprz6pKM0AErZfpej18GoYY-0al84i4zMvLlLb0d"/>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l="3540" t="5468"/>
          <a:stretch/>
        </p:blipFill>
        <p:spPr bwMode="auto">
          <a:xfrm>
            <a:off x="1299633" y="1827637"/>
            <a:ext cx="5302645" cy="4893838"/>
          </a:xfrm>
          <a:prstGeom prst="rect">
            <a:avLst/>
          </a:prstGeom>
          <a:noFill/>
          <a:ln>
            <a:noFill/>
          </a:ln>
        </p:spPr>
      </p:pic>
      <p:pic>
        <p:nvPicPr>
          <p:cNvPr id="7" name="hemisphere_2">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361787" y="2531390"/>
            <a:ext cx="4352788" cy="2904248"/>
          </a:xfrm>
          <a:prstGeom prst="rect">
            <a:avLst/>
          </a:prstGeom>
        </p:spPr>
      </p:pic>
      <p:sp>
        <p:nvSpPr>
          <p:cNvPr id="4" name="Slide Number Placeholder 3"/>
          <p:cNvSpPr>
            <a:spLocks noGrp="1"/>
          </p:cNvSpPr>
          <p:nvPr>
            <p:ph type="sldNum" sz="quarter" idx="12"/>
          </p:nvPr>
        </p:nvSpPr>
        <p:spPr/>
        <p:txBody>
          <a:bodyPr/>
          <a:lstStyle/>
          <a:p>
            <a:fld id="{2BC1C898-5861-4646-8145-B26DFD443158}" type="slidenum">
              <a:rPr lang="en-US" smtClean="0"/>
              <a:t>67</a:t>
            </a:fld>
            <a:endParaRPr lang="en-US"/>
          </a:p>
        </p:txBody>
      </p:sp>
      <p:pic>
        <p:nvPicPr>
          <p:cNvPr id="8" name="Picture 7"/>
          <p:cNvPicPr>
            <a:picLocks noChangeAspect="1"/>
          </p:cNvPicPr>
          <p:nvPr/>
        </p:nvPicPr>
        <p:blipFill rotWithShape="1">
          <a:blip r:embed="rId7"/>
          <a:srcRect l="14626" b="11550"/>
          <a:stretch/>
        </p:blipFill>
        <p:spPr>
          <a:xfrm>
            <a:off x="359152" y="368926"/>
            <a:ext cx="1800000" cy="1314732"/>
          </a:xfrm>
          <a:prstGeom prst="rect">
            <a:avLst/>
          </a:prstGeom>
        </p:spPr>
      </p:pic>
    </p:spTree>
    <p:extLst>
      <p:ext uri="{BB962C8B-B14F-4D97-AF65-F5344CB8AC3E}">
        <p14:creationId xmlns:p14="http://schemas.microsoft.com/office/powerpoint/2010/main" val="24990281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0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with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fill="hold" display="0">
                  <p:stCondLst>
                    <p:cond delay="indefinite"/>
                  </p:stCondLst>
                </p:cTn>
                <p:tgtEl>
                  <p:spTgt spid="7"/>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12"/>
          </p:nvPr>
        </p:nvSpPr>
        <p:spPr/>
        <p:txBody>
          <a:bodyPr/>
          <a:lstStyle/>
          <a:p>
            <a:fld id="{2BC1C898-5861-4646-8145-B26DFD443158}" type="slidenum">
              <a:rPr lang="en-US" smtClean="0"/>
              <a:t>68</a:t>
            </a:fld>
            <a:endParaRPr lang="en-US"/>
          </a:p>
        </p:txBody>
      </p:sp>
      <p:sp>
        <p:nvSpPr>
          <p:cNvPr id="7" name="TextBox 7"/>
          <p:cNvSpPr txBox="1"/>
          <p:nvPr/>
        </p:nvSpPr>
        <p:spPr>
          <a:xfrm>
            <a:off x="8083268" y="6081991"/>
            <a:ext cx="1088271" cy="369332"/>
          </a:xfrm>
          <a:prstGeom prst="rect">
            <a:avLst/>
          </a:prstGeom>
          <a:noFill/>
        </p:spPr>
        <p:txBody>
          <a:bodyPr wrap="none" rtlCol="0">
            <a:spAutoFit/>
          </a:bodyPr>
          <a:ls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a:solidFill>
                  <a:srgbClr val="E7E6E6"/>
                </a:solidFill>
              </a:rPr>
              <a:t>T</a:t>
            </a:r>
            <a:r>
              <a:rPr lang="es-ES" dirty="0" smtClean="0">
                <a:solidFill>
                  <a:srgbClr val="E7E6E6"/>
                </a:solidFill>
              </a:rPr>
              <a:t>gDyrk1A</a:t>
            </a:r>
            <a:endParaRPr lang="es-ES" dirty="0">
              <a:solidFill>
                <a:srgbClr val="E7E6E6"/>
              </a:solidFill>
            </a:endParaRPr>
          </a:p>
        </p:txBody>
      </p:sp>
      <p:pic>
        <p:nvPicPr>
          <p:cNvPr id="8" name="Picture 7"/>
          <p:cNvPicPr>
            <a:picLocks noChangeAspect="1"/>
          </p:cNvPicPr>
          <p:nvPr/>
        </p:nvPicPr>
        <p:blipFill rotWithShape="1">
          <a:blip r:embed="rId3">
            <a:duotone>
              <a:prstClr val="black"/>
              <a:srgbClr val="00FF00">
                <a:tint val="45000"/>
                <a:satMod val="400000"/>
              </a:srgbClr>
            </a:duotone>
          </a:blip>
          <a:srcRect l="16793" t="19484" r="41145" b="9935"/>
          <a:stretch/>
        </p:blipFill>
        <p:spPr>
          <a:xfrm>
            <a:off x="6665948" y="2135231"/>
            <a:ext cx="3889303" cy="3669312"/>
          </a:xfrm>
          <a:prstGeom prst="rect">
            <a:avLst/>
          </a:prstGeom>
        </p:spPr>
      </p:pic>
      <p:sp>
        <p:nvSpPr>
          <p:cNvPr id="10" name="TextBox 6"/>
          <p:cNvSpPr txBox="1"/>
          <p:nvPr/>
        </p:nvSpPr>
        <p:spPr>
          <a:xfrm>
            <a:off x="2973774" y="6081991"/>
            <a:ext cx="1106393" cy="369332"/>
          </a:xfrm>
          <a:prstGeom prst="rect">
            <a:avLst/>
          </a:prstGeom>
          <a:noFill/>
        </p:spPr>
        <p:txBody>
          <a:bodyPr wrap="none" rtlCol="0">
            <a:spAutoFit/>
          </a:bodyPr>
          <a:ls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s-ES" dirty="0" smtClean="0">
                <a:solidFill>
                  <a:srgbClr val="E7E6E6"/>
                </a:solidFill>
              </a:rPr>
              <a:t>Wild-</a:t>
            </a:r>
            <a:r>
              <a:rPr lang="es-ES" dirty="0" err="1" smtClean="0">
                <a:solidFill>
                  <a:srgbClr val="E7E6E6"/>
                </a:solidFill>
              </a:rPr>
              <a:t>type</a:t>
            </a:r>
            <a:endParaRPr lang="es-ES" dirty="0">
              <a:solidFill>
                <a:srgbClr val="E7E6E6"/>
              </a:solidFill>
            </a:endParaRPr>
          </a:p>
        </p:txBody>
      </p:sp>
      <p:pic>
        <p:nvPicPr>
          <p:cNvPr id="11" name="Picture 10"/>
          <p:cNvPicPr>
            <a:picLocks noChangeAspect="1"/>
          </p:cNvPicPr>
          <p:nvPr/>
        </p:nvPicPr>
        <p:blipFill rotWithShape="1">
          <a:blip r:embed="rId4">
            <a:duotone>
              <a:prstClr val="black"/>
              <a:srgbClr val="00FF00">
                <a:tint val="45000"/>
                <a:satMod val="400000"/>
              </a:srgbClr>
            </a:duotone>
          </a:blip>
          <a:srcRect l="51107" t="24795" r="6503" b="4720"/>
          <a:stretch/>
        </p:blipFill>
        <p:spPr>
          <a:xfrm>
            <a:off x="1556841" y="2134893"/>
            <a:ext cx="3928644" cy="3672738"/>
          </a:xfrm>
          <a:prstGeom prst="rect">
            <a:avLst/>
          </a:prstGeom>
        </p:spPr>
      </p:pic>
      <p:sp>
        <p:nvSpPr>
          <p:cNvPr id="14" name="Title 1"/>
          <p:cNvSpPr>
            <a:spLocks noGrp="1"/>
          </p:cNvSpPr>
          <p:nvPr>
            <p:ph type="title"/>
          </p:nvPr>
        </p:nvSpPr>
        <p:spPr>
          <a:xfrm>
            <a:off x="2495226" y="368926"/>
            <a:ext cx="9577673" cy="1325563"/>
          </a:xfrm>
        </p:spPr>
        <p:txBody>
          <a:bodyPr>
            <a:noAutofit/>
          </a:bodyPr>
          <a:lstStyle/>
          <a:p>
            <a:r>
              <a:rPr lang="ca-ES" sz="3600" dirty="0" smtClean="0">
                <a:solidFill>
                  <a:srgbClr val="E7E6E6"/>
                </a:solidFill>
              </a:rPr>
              <a:t>Multi-scale neuroanatomical alterations in Down syndrome mouse models</a:t>
            </a:r>
            <a:endParaRPr lang="en-US" sz="3600" dirty="0">
              <a:solidFill>
                <a:srgbClr val="E7E6E6"/>
              </a:solidFill>
            </a:endParaRPr>
          </a:p>
        </p:txBody>
      </p:sp>
      <p:pic>
        <p:nvPicPr>
          <p:cNvPr id="15" name="Picture 14"/>
          <p:cNvPicPr>
            <a:picLocks noChangeAspect="1"/>
          </p:cNvPicPr>
          <p:nvPr/>
        </p:nvPicPr>
        <p:blipFill rotWithShape="1">
          <a:blip r:embed="rId5"/>
          <a:srcRect l="14626" b="11550"/>
          <a:stretch/>
        </p:blipFill>
        <p:spPr>
          <a:xfrm>
            <a:off x="359152" y="368926"/>
            <a:ext cx="1800000" cy="1314732"/>
          </a:xfrm>
          <a:prstGeom prst="rect">
            <a:avLst/>
          </a:prstGeom>
        </p:spPr>
      </p:pic>
    </p:spTree>
    <p:extLst>
      <p:ext uri="{BB962C8B-B14F-4D97-AF65-F5344CB8AC3E}">
        <p14:creationId xmlns:p14="http://schemas.microsoft.com/office/powerpoint/2010/main" val="178779372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543811" y="269271"/>
            <a:ext cx="9446771" cy="1325563"/>
          </a:xfrm>
        </p:spPr>
        <p:txBody>
          <a:bodyPr>
            <a:noAutofit/>
          </a:bodyPr>
          <a:lstStyle/>
          <a:p>
            <a:r>
              <a:rPr lang="en-US" sz="3600" smtClean="0"/>
              <a:t>A step towards mesoscopic modeling of neuronal circuits</a:t>
            </a:r>
            <a:endParaRPr lang="en-US" sz="3600"/>
          </a:p>
        </p:txBody>
      </p:sp>
      <p:pic>
        <p:nvPicPr>
          <p:cNvPr id="5" name="Picture 4"/>
          <p:cNvPicPr>
            <a:picLocks noChangeAspect="1"/>
          </p:cNvPicPr>
          <p:nvPr/>
        </p:nvPicPr>
        <p:blipFill rotWithShape="1">
          <a:blip r:embed="rId5"/>
          <a:srcRect l="59076" b="18005"/>
          <a:stretch/>
        </p:blipFill>
        <p:spPr>
          <a:xfrm>
            <a:off x="707572" y="1804988"/>
            <a:ext cx="2688771" cy="2509200"/>
          </a:xfrm>
          <a:prstGeom prst="rect">
            <a:avLst/>
          </a:prstGeom>
        </p:spPr>
      </p:pic>
      <p:pic>
        <p:nvPicPr>
          <p:cNvPr id="6" name="image35.png"/>
          <p:cNvPicPr/>
          <p:nvPr/>
        </p:nvPicPr>
        <p:blipFill rotWithShape="1">
          <a:blip r:embed="rId6" cstate="print">
            <a:extLst>
              <a:ext uri="{28A0092B-C50C-407E-A947-70E740481C1C}">
                <a14:useLocalDpi xmlns:a14="http://schemas.microsoft.com/office/drawing/2010/main" val="0"/>
              </a:ext>
            </a:extLst>
          </a:blip>
          <a:srcRect l="62942" t="20945" b="12223"/>
          <a:stretch/>
        </p:blipFill>
        <p:spPr bwMode="auto">
          <a:xfrm>
            <a:off x="946489" y="4310577"/>
            <a:ext cx="2449854" cy="2073428"/>
          </a:xfrm>
          <a:prstGeom prst="rect">
            <a:avLst/>
          </a:prstGeom>
          <a:noFill/>
          <a:ln>
            <a:noFill/>
          </a:ln>
        </p:spPr>
      </p:pic>
      <p:sp>
        <p:nvSpPr>
          <p:cNvPr id="7" name="Slide Number Placeholder 6"/>
          <p:cNvSpPr>
            <a:spLocks noGrp="1"/>
          </p:cNvSpPr>
          <p:nvPr>
            <p:ph type="sldNum" sz="quarter" idx="12"/>
          </p:nvPr>
        </p:nvSpPr>
        <p:spPr/>
        <p:txBody>
          <a:bodyPr/>
          <a:lstStyle/>
          <a:p>
            <a:fld id="{2BC1C898-5861-4646-8145-B26DFD443158}" type="slidenum">
              <a:rPr lang="en-US" smtClean="0"/>
              <a:t>69</a:t>
            </a:fld>
            <a:endParaRPr lang="en-US"/>
          </a:p>
        </p:txBody>
      </p:sp>
      <p:pic>
        <p:nvPicPr>
          <p:cNvPr id="8" name="Picture 7"/>
          <p:cNvPicPr>
            <a:picLocks noChangeAspect="1"/>
          </p:cNvPicPr>
          <p:nvPr/>
        </p:nvPicPr>
        <p:blipFill rotWithShape="1">
          <a:blip r:embed="rId7"/>
          <a:srcRect l="14626" b="11550"/>
          <a:stretch/>
        </p:blipFill>
        <p:spPr>
          <a:xfrm>
            <a:off x="359152" y="368926"/>
            <a:ext cx="1800000" cy="1314732"/>
          </a:xfrm>
          <a:prstGeom prst="rect">
            <a:avLst/>
          </a:prstGeom>
        </p:spPr>
      </p:pic>
      <p:pic>
        <p:nvPicPr>
          <p:cNvPr id="11" name="mode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049485" y="1621083"/>
            <a:ext cx="6849648" cy="4091039"/>
          </a:xfrm>
          <a:prstGeom prst="rect">
            <a:avLst/>
          </a:prstGeom>
        </p:spPr>
      </p:pic>
      <p:sp>
        <p:nvSpPr>
          <p:cNvPr id="3" name="Rectangle 2"/>
          <p:cNvSpPr/>
          <p:nvPr/>
        </p:nvSpPr>
        <p:spPr>
          <a:xfrm>
            <a:off x="4532315" y="5712122"/>
            <a:ext cx="6096000" cy="646331"/>
          </a:xfrm>
          <a:prstGeom prst="rect">
            <a:avLst/>
          </a:prstGeom>
        </p:spPr>
        <p:txBody>
          <a:bodyPr>
            <a:spAutoFit/>
          </a:bodyPr>
          <a:lstStyle/>
          <a:p>
            <a:r>
              <a:rPr lang="en-US" smtClean="0"/>
              <a:t>A generative model for assessing the link with network topology at the mesoscopic scale</a:t>
            </a:r>
            <a:endParaRPr lang="en-US"/>
          </a:p>
        </p:txBody>
      </p:sp>
    </p:spTree>
    <p:extLst>
      <p:ext uri="{BB962C8B-B14F-4D97-AF65-F5344CB8AC3E}">
        <p14:creationId xmlns:p14="http://schemas.microsoft.com/office/powerpoint/2010/main" val="261177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500"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1"/>
                </p:tgtEl>
              </p:cMediaNode>
            </p:video>
            <p:seq concurrent="1" nextAc="seek">
              <p:cTn id="8" restart="whenNotActive" fill="hold" evtFilter="cancelBubble" nodeType="interactiveSeq">
                <p:stCondLst>
                  <p:cond evt="onClick" delay="0">
                    <p:tgtEl>
                      <p:spTgt spid="11"/>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1"/>
                                        </p:tgtEl>
                                      </p:cBhvr>
                                    </p:cmd>
                                  </p:childTnLst>
                                </p:cTn>
                              </p:par>
                            </p:childTnLst>
                          </p:cTn>
                        </p:par>
                      </p:childTnLst>
                    </p:cTn>
                  </p:par>
                </p:childTnLst>
              </p:cTn>
              <p:nextCondLst>
                <p:cond evt="onClick" delay="0">
                  <p:tgtEl>
                    <p:spTgt spid="11"/>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30900" t="27574" r="43303" b="25081"/>
          <a:stretch/>
        </p:blipFill>
        <p:spPr>
          <a:xfrm>
            <a:off x="5477683" y="2149092"/>
            <a:ext cx="2954157" cy="3048369"/>
          </a:xfrm>
          <a:prstGeom prst="rect">
            <a:avLst/>
          </a:prstGeom>
        </p:spPr>
      </p:pic>
      <p:sp>
        <p:nvSpPr>
          <p:cNvPr id="13" name="TextBox 12"/>
          <p:cNvSpPr txBox="1"/>
          <p:nvPr/>
        </p:nvSpPr>
        <p:spPr>
          <a:xfrm>
            <a:off x="1025554" y="3991338"/>
            <a:ext cx="3967786" cy="1938992"/>
          </a:xfrm>
          <a:prstGeom prst="rect">
            <a:avLst/>
          </a:prstGeom>
          <a:noFill/>
        </p:spPr>
        <p:txBody>
          <a:bodyPr wrap="square" rtlCol="0">
            <a:spAutoFit/>
          </a:bodyPr>
          <a:lstStyle>
            <a:defPPr>
              <a:defRPr lang="en-US"/>
            </a:defPPr>
            <a:lvl1pPr>
              <a:defRPr sz="2000"/>
            </a:lvl1pPr>
          </a:lstStyle>
          <a:p>
            <a:r>
              <a:rPr lang="ca-ES" dirty="0" smtClean="0"/>
              <a:t>+ </a:t>
            </a:r>
            <a:r>
              <a:rPr lang="ca-ES" dirty="0"/>
              <a:t>Low conduction time</a:t>
            </a:r>
          </a:p>
          <a:p>
            <a:endParaRPr lang="ca-ES" dirty="0"/>
          </a:p>
          <a:p>
            <a:r>
              <a:rPr lang="ca-ES" dirty="0" smtClean="0">
                <a:solidFill>
                  <a:srgbClr val="800000"/>
                </a:solidFill>
              </a:rPr>
              <a:t>- Redundant </a:t>
            </a:r>
            <a:r>
              <a:rPr lang="ca-ES" dirty="0" err="1" smtClean="0">
                <a:solidFill>
                  <a:srgbClr val="800000"/>
                </a:solidFill>
              </a:rPr>
              <a:t>connections</a:t>
            </a:r>
            <a:endParaRPr lang="ca-ES" dirty="0" smtClean="0">
              <a:solidFill>
                <a:srgbClr val="800000"/>
              </a:solidFill>
            </a:endParaRPr>
          </a:p>
          <a:p>
            <a:pPr marL="342900" indent="-342900">
              <a:buFontTx/>
              <a:buChar char="-"/>
            </a:pPr>
            <a:endParaRPr lang="ca-ES" dirty="0">
              <a:solidFill>
                <a:srgbClr val="800000"/>
              </a:solidFill>
            </a:endParaRPr>
          </a:p>
          <a:p>
            <a:r>
              <a:rPr lang="ca-ES" dirty="0" smtClean="0">
                <a:solidFill>
                  <a:srgbClr val="800000"/>
                </a:solidFill>
              </a:rPr>
              <a:t>- </a:t>
            </a:r>
            <a:r>
              <a:rPr lang="ca-ES" dirty="0" err="1" smtClean="0">
                <a:solidFill>
                  <a:srgbClr val="800000"/>
                </a:solidFill>
              </a:rPr>
              <a:t>High</a:t>
            </a:r>
            <a:r>
              <a:rPr lang="ca-ES" dirty="0" smtClean="0">
                <a:solidFill>
                  <a:srgbClr val="800000"/>
                </a:solidFill>
              </a:rPr>
              <a:t> material cost</a:t>
            </a:r>
            <a:endParaRPr lang="ca-ES" dirty="0">
              <a:solidFill>
                <a:srgbClr val="800000"/>
              </a:solidFill>
            </a:endParaRPr>
          </a:p>
          <a:p>
            <a:pPr marL="342900" indent="-342900">
              <a:buFontTx/>
              <a:buChar char="-"/>
            </a:pPr>
            <a:endParaRPr lang="ca-ES" dirty="0">
              <a:solidFill>
                <a:srgbClr val="800000"/>
              </a:solidFill>
            </a:endParaRPr>
          </a:p>
        </p:txBody>
      </p:sp>
      <p:sp>
        <p:nvSpPr>
          <p:cNvPr id="8" name="Slide Number Placeholder 7"/>
          <p:cNvSpPr>
            <a:spLocks noGrp="1"/>
          </p:cNvSpPr>
          <p:nvPr>
            <p:ph type="sldNum" sz="quarter" idx="12"/>
          </p:nvPr>
        </p:nvSpPr>
        <p:spPr/>
        <p:txBody>
          <a:bodyPr/>
          <a:lstStyle/>
          <a:p>
            <a:fld id="{2BC1C898-5861-4646-8145-B26DFD443158}" type="slidenum">
              <a:rPr lang="en-US" smtClean="0"/>
              <a:t>7</a:t>
            </a:fld>
            <a:endParaRPr lang="en-US"/>
          </a:p>
        </p:txBody>
      </p:sp>
      <p:sp>
        <p:nvSpPr>
          <p:cNvPr id="7" name="TextBox 6"/>
          <p:cNvSpPr txBox="1">
            <a:spLocks noChangeArrowheads="1"/>
          </p:cNvSpPr>
          <p:nvPr/>
        </p:nvSpPr>
        <p:spPr bwMode="auto">
          <a:xfrm>
            <a:off x="5508777" y="6114311"/>
            <a:ext cx="59312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a:solidFill>
                  <a:srgbClr val="000000"/>
                </a:solidFill>
                <a:latin typeface="Calibri" pitchFamily="34" charset="0"/>
              </a:rPr>
              <a:t>(</a:t>
            </a:r>
            <a:r>
              <a:rPr lang="es-ES" altLang="es-ES" sz="1200" dirty="0" err="1" smtClean="0">
                <a:solidFill>
                  <a:srgbClr val="000000"/>
                </a:solidFill>
                <a:latin typeface="Calibri" pitchFamily="34" charset="0"/>
              </a:rPr>
              <a:t>Schröter</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Paulsen</a:t>
            </a:r>
            <a:r>
              <a:rPr lang="es-ES" altLang="es-ES" sz="1200" dirty="0" smtClean="0">
                <a:solidFill>
                  <a:srgbClr val="000000"/>
                </a:solidFill>
                <a:latin typeface="Calibri" pitchFamily="34" charset="0"/>
              </a:rPr>
              <a:t> &amp; </a:t>
            </a:r>
            <a:r>
              <a:rPr lang="es-ES" altLang="es-ES" sz="1200" dirty="0" err="1" smtClean="0">
                <a:solidFill>
                  <a:srgbClr val="000000"/>
                </a:solidFill>
                <a:latin typeface="Calibri" pitchFamily="34" charset="0"/>
              </a:rPr>
              <a:t>Bullmore</a:t>
            </a:r>
            <a:r>
              <a:rPr lang="es-ES" altLang="es-ES" sz="1200" dirty="0" smtClean="0">
                <a:solidFill>
                  <a:srgbClr val="000000"/>
                </a:solidFill>
                <a:latin typeface="Calibri" pitchFamily="34" charset="0"/>
              </a:rPr>
              <a:t>, 2017)</a:t>
            </a:r>
            <a:endParaRPr lang="es-ES" altLang="es-ES" sz="1200" dirty="0">
              <a:solidFill>
                <a:srgbClr val="000000"/>
              </a:solidFill>
              <a:latin typeface="Calibri" pitchFamily="34" charset="0"/>
            </a:endParaRPr>
          </a:p>
        </p:txBody>
      </p:sp>
      <p:sp>
        <p:nvSpPr>
          <p:cNvPr id="9" name="Title 1"/>
          <p:cNvSpPr>
            <a:spLocks noGrp="1"/>
          </p:cNvSpPr>
          <p:nvPr>
            <p:ph type="title"/>
          </p:nvPr>
        </p:nvSpPr>
        <p:spPr>
          <a:xfrm>
            <a:off x="617763" y="96203"/>
            <a:ext cx="10515600" cy="1325563"/>
          </a:xfrm>
        </p:spPr>
        <p:txBody>
          <a:bodyPr>
            <a:normAutofit/>
          </a:bodyPr>
          <a:lstStyle/>
          <a:p>
            <a:r>
              <a:rPr lang="en-AU" sz="3600" dirty="0" smtClean="0"/>
              <a:t>Neuronal design: </a:t>
            </a:r>
            <a:r>
              <a:rPr lang="en-US" sz="3600" dirty="0"/>
              <a:t>the </a:t>
            </a:r>
            <a:r>
              <a:rPr lang="en-AU" sz="3600" dirty="0" smtClean="0"/>
              <a:t>optimality </a:t>
            </a:r>
            <a:r>
              <a:rPr lang="en-US" sz="3600" dirty="0" smtClean="0"/>
              <a:t>of </a:t>
            </a:r>
            <a:r>
              <a:rPr lang="en-US" sz="3600" dirty="0"/>
              <a:t>dendritic tree </a:t>
            </a:r>
            <a:r>
              <a:rPr lang="en-US" sz="3600" dirty="0" smtClean="0"/>
              <a:t>morphology</a:t>
            </a:r>
            <a:endParaRPr lang="en-AU" sz="3600" dirty="0"/>
          </a:p>
        </p:txBody>
      </p:sp>
    </p:spTree>
    <p:extLst>
      <p:ext uri="{BB962C8B-B14F-4D97-AF65-F5344CB8AC3E}">
        <p14:creationId xmlns:p14="http://schemas.microsoft.com/office/powerpoint/2010/main" val="36311633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2BC1C898-5861-4646-8145-B26DFD443158}" type="slidenum">
              <a:rPr lang="en-US" smtClean="0"/>
              <a:t>70</a:t>
            </a:fld>
            <a:endParaRPr lang="en-US"/>
          </a:p>
        </p:txBody>
      </p:sp>
      <p:pic>
        <p:nvPicPr>
          <p:cNvPr id="7" name="Picture 6"/>
          <p:cNvPicPr>
            <a:picLocks noChangeAspect="1"/>
          </p:cNvPicPr>
          <p:nvPr/>
        </p:nvPicPr>
        <p:blipFill rotWithShape="1">
          <a:blip r:embed="rId2"/>
          <a:srcRect b="42836"/>
          <a:stretch/>
        </p:blipFill>
        <p:spPr>
          <a:xfrm>
            <a:off x="493665" y="1656990"/>
            <a:ext cx="11199218" cy="3437524"/>
          </a:xfrm>
          <a:prstGeom prst="rect">
            <a:avLst/>
          </a:prstGeom>
        </p:spPr>
      </p:pic>
    </p:spTree>
    <p:extLst>
      <p:ext uri="{BB962C8B-B14F-4D97-AF65-F5344CB8AC3E}">
        <p14:creationId xmlns:p14="http://schemas.microsoft.com/office/powerpoint/2010/main" val="1446567980"/>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2449" y="125492"/>
            <a:ext cx="10515600" cy="940875"/>
          </a:xfrm>
        </p:spPr>
        <p:txBody>
          <a:bodyPr/>
          <a:lstStyle/>
          <a:p>
            <a:r>
              <a:rPr lang="ca-ES" dirty="0" smtClean="0"/>
              <a:t>Conclusions</a:t>
            </a:r>
            <a:endParaRPr lang="en-US" dirty="0"/>
          </a:p>
        </p:txBody>
      </p:sp>
      <p:sp>
        <p:nvSpPr>
          <p:cNvPr id="3" name="Content Placeholder 2"/>
          <p:cNvSpPr>
            <a:spLocks noGrp="1"/>
          </p:cNvSpPr>
          <p:nvPr>
            <p:ph idx="1"/>
          </p:nvPr>
        </p:nvSpPr>
        <p:spPr>
          <a:xfrm>
            <a:off x="418870" y="1136759"/>
            <a:ext cx="8902222" cy="5009830"/>
          </a:xfrm>
        </p:spPr>
        <p:txBody>
          <a:bodyPr>
            <a:noAutofit/>
          </a:bodyPr>
          <a:lstStyle/>
          <a:p>
            <a:pPr marL="285750" indent="-285750">
              <a:lnSpc>
                <a:spcPct val="140000"/>
              </a:lnSpc>
              <a:spcAft>
                <a:spcPts val="600"/>
              </a:spcAft>
            </a:pPr>
            <a:r>
              <a:rPr lang="en-US" sz="1600" smtClean="0"/>
              <a:t>Morphospace exploration indicates that dendritic tree size is the most relevant metric for storage capacity and dendrite straightness for routing efficiency</a:t>
            </a:r>
          </a:p>
          <a:p>
            <a:pPr marL="285750" indent="-285750">
              <a:lnSpc>
                <a:spcPct val="140000"/>
              </a:lnSpc>
              <a:spcAft>
                <a:spcPts val="600"/>
              </a:spcAft>
            </a:pPr>
            <a:r>
              <a:rPr lang="en-US" sz="1600" smtClean="0"/>
              <a:t>Down syndrome model cortical layer II/III pyramids have suboptimal space filling with reduced storage capacity and routing efficiency</a:t>
            </a:r>
          </a:p>
          <a:p>
            <a:pPr marL="285750" indent="-285750">
              <a:lnSpc>
                <a:spcPct val="140000"/>
              </a:lnSpc>
              <a:spcAft>
                <a:spcPts val="600"/>
              </a:spcAft>
            </a:pPr>
            <a:r>
              <a:rPr lang="en-US" sz="1600" smtClean="0"/>
              <a:t>Suboptimal single-neuron wiring permeates to the network level, implying suboptimal capacities for routing efficiency and storage capacity</a:t>
            </a:r>
          </a:p>
          <a:p>
            <a:pPr marL="285750" indent="-285750">
              <a:lnSpc>
                <a:spcPct val="140000"/>
              </a:lnSpc>
              <a:spcAft>
                <a:spcPts val="600"/>
              </a:spcAft>
            </a:pPr>
            <a:r>
              <a:rPr lang="en-US" sz="1600" smtClean="0"/>
              <a:t>Introducing radial dependency in synaptic contact probability implies increased optimality for network routing efficiency</a:t>
            </a:r>
          </a:p>
          <a:p>
            <a:pPr marL="285750" indent="-285750">
              <a:lnSpc>
                <a:spcPct val="140000"/>
              </a:lnSpc>
              <a:spcAft>
                <a:spcPts val="600"/>
              </a:spcAft>
            </a:pPr>
            <a:r>
              <a:rPr lang="en-US" sz="1600" smtClean="0"/>
              <a:t>Structural inhomogeneities in CA1 pyramids identify position dependent genotype differences</a:t>
            </a:r>
          </a:p>
          <a:p>
            <a:pPr marL="285750" indent="-285750">
              <a:lnSpc>
                <a:spcPct val="140000"/>
              </a:lnSpc>
              <a:spcAft>
                <a:spcPts val="600"/>
              </a:spcAft>
            </a:pPr>
            <a:r>
              <a:rPr lang="en-US" sz="1600" smtClean="0"/>
              <a:t>Population-based analysis methods can capture structural inhomogeneities and allow systems-perspective analysis</a:t>
            </a:r>
            <a:endParaRPr lang="en-US" sz="1600"/>
          </a:p>
        </p:txBody>
      </p:sp>
      <p:pic>
        <p:nvPicPr>
          <p:cNvPr id="7" name="Picture 6"/>
          <p:cNvPicPr>
            <a:picLocks noChangeAspect="1"/>
          </p:cNvPicPr>
          <p:nvPr/>
        </p:nvPicPr>
        <p:blipFill>
          <a:blip r:embed="rId2"/>
          <a:stretch>
            <a:fillRect/>
          </a:stretch>
        </p:blipFill>
        <p:spPr>
          <a:xfrm>
            <a:off x="9304431" y="0"/>
            <a:ext cx="3046812" cy="6858000"/>
          </a:xfrm>
          <a:prstGeom prst="rect">
            <a:avLst/>
          </a:prstGeom>
        </p:spPr>
      </p:pic>
    </p:spTree>
    <p:extLst>
      <p:ext uri="{BB962C8B-B14F-4D97-AF65-F5344CB8AC3E}">
        <p14:creationId xmlns:p14="http://schemas.microsoft.com/office/powerpoint/2010/main" val="1317916942"/>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0" y="0"/>
            <a:ext cx="12192000" cy="3604531"/>
          </a:xfrm>
          <a:prstGeom prst="rect">
            <a:avLst/>
          </a:prstGeom>
          <a:solidFill>
            <a:schemeClr val="tx1">
              <a:lumMod val="75000"/>
              <a:lumOff val="2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s-ES" sz="2800" dirty="0">
              <a:solidFill>
                <a:schemeClr val="bg1"/>
              </a:solidFill>
            </a:endParaRPr>
          </a:p>
        </p:txBody>
      </p:sp>
      <p:pic>
        <p:nvPicPr>
          <p:cNvPr id="2" name="Imagen 1" descr="LOGOs-CRG-CAT2014-retall.pdf"/>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380771" y="4776929"/>
            <a:ext cx="2154141" cy="1091626"/>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2502" y="4776929"/>
            <a:ext cx="3281363" cy="1228220"/>
          </a:xfrm>
          <a:prstGeom prst="rect">
            <a:avLst/>
          </a:prstGeom>
        </p:spPr>
      </p:pic>
      <p:pic>
        <p:nvPicPr>
          <p:cNvPr id="6" name="Picture 23" descr="http://www.fecyt.es/fecyt/docs/tmp/-1283666894.jpg"/>
          <p:cNvPicPr>
            <a:picLocks noChangeAspect="1" noChangeArrowheads="1"/>
          </p:cNvPicPr>
          <p:nvPr/>
        </p:nvPicPr>
        <p:blipFill>
          <a:blip r:embed="rId4" cstate="print"/>
          <a:srcRect/>
          <a:stretch>
            <a:fillRect/>
          </a:stretch>
        </p:blipFill>
        <p:spPr bwMode="auto">
          <a:xfrm>
            <a:off x="8479510" y="4958273"/>
            <a:ext cx="2829622" cy="865532"/>
          </a:xfrm>
          <a:prstGeom prst="rect">
            <a:avLst/>
          </a:prstGeom>
          <a:noFill/>
        </p:spPr>
      </p:pic>
      <p:sp>
        <p:nvSpPr>
          <p:cNvPr id="10" name="TextBox 9"/>
          <p:cNvSpPr txBox="1"/>
          <p:nvPr/>
        </p:nvSpPr>
        <p:spPr>
          <a:xfrm>
            <a:off x="238110" y="621792"/>
            <a:ext cx="3023616" cy="954107"/>
          </a:xfrm>
          <a:prstGeom prst="rect">
            <a:avLst/>
          </a:prstGeom>
          <a:noFill/>
        </p:spPr>
        <p:txBody>
          <a:bodyPr wrap="square" rtlCol="0">
            <a:spAutoFit/>
          </a:bodyPr>
          <a:lstStyle/>
          <a:p>
            <a:r>
              <a:rPr lang="es-ES" sz="2800" dirty="0" smtClean="0">
                <a:solidFill>
                  <a:schemeClr val="bg1"/>
                </a:solidFill>
              </a:rPr>
              <a:t>Mara Dierssen</a:t>
            </a:r>
          </a:p>
          <a:p>
            <a:r>
              <a:rPr lang="es-ES" sz="2800" dirty="0" smtClean="0">
                <a:solidFill>
                  <a:schemeClr val="bg1"/>
                </a:solidFill>
              </a:rPr>
              <a:t>Jordi García Ojalvo</a:t>
            </a:r>
            <a:endParaRPr lang="en-US" sz="2800" dirty="0">
              <a:solidFill>
                <a:schemeClr val="bg1"/>
              </a:solidFill>
            </a:endParaRPr>
          </a:p>
        </p:txBody>
      </p:sp>
      <p:sp>
        <p:nvSpPr>
          <p:cNvPr id="11" name="TextBox 10"/>
          <p:cNvSpPr txBox="1"/>
          <p:nvPr/>
        </p:nvSpPr>
        <p:spPr>
          <a:xfrm>
            <a:off x="238110" y="2525521"/>
            <a:ext cx="5882273" cy="954107"/>
          </a:xfrm>
          <a:prstGeom prst="rect">
            <a:avLst/>
          </a:prstGeom>
          <a:noFill/>
        </p:spPr>
        <p:txBody>
          <a:bodyPr wrap="square" rtlCol="0">
            <a:spAutoFit/>
          </a:bodyPr>
          <a:lstStyle/>
          <a:p>
            <a:r>
              <a:rPr lang="es-ES" sz="2800" dirty="0" err="1">
                <a:solidFill>
                  <a:schemeClr val="bg1"/>
                </a:solidFill>
              </a:rPr>
              <a:t>Cellular</a:t>
            </a:r>
            <a:r>
              <a:rPr lang="es-ES" sz="2800" dirty="0">
                <a:solidFill>
                  <a:schemeClr val="bg1"/>
                </a:solidFill>
              </a:rPr>
              <a:t> and </a:t>
            </a:r>
            <a:r>
              <a:rPr lang="es-ES" sz="2800" dirty="0" err="1">
                <a:solidFill>
                  <a:schemeClr val="bg1"/>
                </a:solidFill>
              </a:rPr>
              <a:t>Systems</a:t>
            </a:r>
            <a:r>
              <a:rPr lang="es-ES" sz="2800" dirty="0">
                <a:solidFill>
                  <a:schemeClr val="bg1"/>
                </a:solidFill>
              </a:rPr>
              <a:t> </a:t>
            </a:r>
            <a:r>
              <a:rPr lang="es-ES" sz="2800" dirty="0" err="1">
                <a:solidFill>
                  <a:schemeClr val="bg1"/>
                </a:solidFill>
              </a:rPr>
              <a:t>neurobiology</a:t>
            </a:r>
            <a:r>
              <a:rPr lang="es-ES" sz="2800" dirty="0">
                <a:solidFill>
                  <a:schemeClr val="bg1"/>
                </a:solidFill>
              </a:rPr>
              <a:t> </a:t>
            </a:r>
            <a:r>
              <a:rPr lang="es-ES" sz="2800" dirty="0" err="1">
                <a:solidFill>
                  <a:schemeClr val="bg1"/>
                </a:solidFill>
              </a:rPr>
              <a:t>lab</a:t>
            </a:r>
            <a:endParaRPr lang="es-ES" sz="2800" dirty="0">
              <a:solidFill>
                <a:schemeClr val="bg1"/>
              </a:solidFill>
            </a:endParaRPr>
          </a:p>
          <a:p>
            <a:r>
              <a:rPr lang="es-ES" sz="2800" dirty="0">
                <a:solidFill>
                  <a:schemeClr val="bg1"/>
                </a:solidFill>
              </a:rPr>
              <a:t>Linus </a:t>
            </a:r>
            <a:r>
              <a:rPr lang="es-ES" sz="2800" dirty="0" err="1" smtClean="0">
                <a:solidFill>
                  <a:schemeClr val="bg1"/>
                </a:solidFill>
              </a:rPr>
              <a:t>minilab</a:t>
            </a:r>
            <a:endParaRPr lang="en-US" dirty="0"/>
          </a:p>
        </p:txBody>
      </p:sp>
      <p:sp>
        <p:nvSpPr>
          <p:cNvPr id="12" name="TextBox 11"/>
          <p:cNvSpPr txBox="1"/>
          <p:nvPr/>
        </p:nvSpPr>
        <p:spPr>
          <a:xfrm>
            <a:off x="8802990" y="588347"/>
            <a:ext cx="3023616" cy="954107"/>
          </a:xfrm>
          <a:prstGeom prst="rect">
            <a:avLst/>
          </a:prstGeom>
          <a:noFill/>
        </p:spPr>
        <p:txBody>
          <a:bodyPr wrap="square" rtlCol="0">
            <a:spAutoFit/>
          </a:bodyPr>
          <a:lstStyle/>
          <a:p>
            <a:r>
              <a:rPr lang="es-ES" sz="2800" dirty="0" smtClean="0">
                <a:solidFill>
                  <a:schemeClr val="bg1"/>
                </a:solidFill>
              </a:rPr>
              <a:t>Hermann Cuntz</a:t>
            </a:r>
          </a:p>
          <a:p>
            <a:r>
              <a:rPr lang="es-ES" sz="2800" dirty="0" smtClean="0">
                <a:solidFill>
                  <a:schemeClr val="bg1"/>
                </a:solidFill>
              </a:rPr>
              <a:t>Inma Ballesteros</a:t>
            </a:r>
            <a:endParaRPr lang="en-US" sz="2800" dirty="0">
              <a:solidFill>
                <a:schemeClr val="bg1"/>
              </a:solidFill>
            </a:endParaRPr>
          </a:p>
        </p:txBody>
      </p:sp>
    </p:spTree>
    <p:extLst>
      <p:ext uri="{BB962C8B-B14F-4D97-AF65-F5344CB8AC3E}">
        <p14:creationId xmlns:p14="http://schemas.microsoft.com/office/powerpoint/2010/main" val="42647946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GB" dirty="0"/>
          </a:p>
        </p:txBody>
      </p:sp>
      <p:sp>
        <p:nvSpPr>
          <p:cNvPr id="3" name="Content Placeholder 2"/>
          <p:cNvSpPr>
            <a:spLocks noGrp="1"/>
          </p:cNvSpPr>
          <p:nvPr>
            <p:ph idx="1"/>
          </p:nvPr>
        </p:nvSpPr>
        <p:spPr/>
        <p:txBody>
          <a:bodyPr/>
          <a:lstStyle/>
          <a:p>
            <a:endParaRPr lang="en-GB"/>
          </a:p>
        </p:txBody>
      </p:sp>
      <p:sp>
        <p:nvSpPr>
          <p:cNvPr id="4" name="Slide Number Placeholder 3"/>
          <p:cNvSpPr>
            <a:spLocks noGrp="1"/>
          </p:cNvSpPr>
          <p:nvPr>
            <p:ph type="sldNum" sz="quarter" idx="12"/>
          </p:nvPr>
        </p:nvSpPr>
        <p:spPr/>
        <p:txBody>
          <a:bodyPr/>
          <a:lstStyle/>
          <a:p>
            <a:fld id="{2BC1C898-5861-4646-8145-B26DFD443158}" type="slidenum">
              <a:rPr lang="en-US" smtClean="0"/>
              <a:t>73</a:t>
            </a:fld>
            <a:endParaRPr lang="en-US"/>
          </a:p>
        </p:txBody>
      </p:sp>
    </p:spTree>
    <p:extLst>
      <p:ext uri="{BB962C8B-B14F-4D97-AF65-F5344CB8AC3E}">
        <p14:creationId xmlns:p14="http://schemas.microsoft.com/office/powerpoint/2010/main" val="331760870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5" name="Slide Number Placeholder 4"/>
          <p:cNvSpPr>
            <a:spLocks noGrp="1"/>
          </p:cNvSpPr>
          <p:nvPr>
            <p:ph type="sldNum" sz="quarter" idx="12"/>
          </p:nvPr>
        </p:nvSpPr>
        <p:spPr/>
        <p:txBody>
          <a:bodyPr/>
          <a:lstStyle/>
          <a:p>
            <a:fld id="{2BC1C898-5861-4646-8145-B26DFD443158}" type="slidenum">
              <a:rPr lang="en-US" smtClean="0"/>
              <a:t>74</a:t>
            </a:fld>
            <a:endParaRPr lang="en-US"/>
          </a:p>
        </p:txBody>
      </p:sp>
    </p:spTree>
    <p:extLst>
      <p:ext uri="{BB962C8B-B14F-4D97-AF65-F5344CB8AC3E}">
        <p14:creationId xmlns:p14="http://schemas.microsoft.com/office/powerpoint/2010/main" val="8114597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p:cNvGrpSpPr/>
          <p:nvPr/>
        </p:nvGrpSpPr>
        <p:grpSpPr>
          <a:xfrm>
            <a:off x="9004248" y="1164928"/>
            <a:ext cx="2732381" cy="5119201"/>
            <a:chOff x="3365255" y="1116005"/>
            <a:chExt cx="2040961" cy="3823804"/>
          </a:xfrm>
        </p:grpSpPr>
        <p:pic>
          <p:nvPicPr>
            <p:cNvPr id="3" name="Picture 2"/>
            <p:cNvPicPr>
              <a:picLocks noChangeAspect="1"/>
            </p:cNvPicPr>
            <p:nvPr/>
          </p:nvPicPr>
          <p:blipFill>
            <a:blip r:embed="rId5"/>
            <a:stretch>
              <a:fillRect/>
            </a:stretch>
          </p:blipFill>
          <p:spPr>
            <a:xfrm>
              <a:off x="3365255" y="2831335"/>
              <a:ext cx="2040961" cy="2108474"/>
            </a:xfrm>
            <a:prstGeom prst="rect">
              <a:avLst/>
            </a:prstGeom>
          </p:spPr>
        </p:pic>
        <p:pic>
          <p:nvPicPr>
            <p:cNvPr id="4" name="Picture 3"/>
            <p:cNvPicPr>
              <a:picLocks noChangeAspect="1"/>
            </p:cNvPicPr>
            <p:nvPr/>
          </p:nvPicPr>
          <p:blipFill>
            <a:blip r:embed="rId6"/>
            <a:stretch>
              <a:fillRect/>
            </a:stretch>
          </p:blipFill>
          <p:spPr>
            <a:xfrm>
              <a:off x="3365255" y="1116005"/>
              <a:ext cx="2040961" cy="2108474"/>
            </a:xfrm>
            <a:prstGeom prst="rect">
              <a:avLst/>
            </a:prstGeom>
          </p:spPr>
        </p:pic>
      </p:grpSp>
      <p:pic>
        <p:nvPicPr>
          <p:cNvPr id="11" name="animation_network">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355" t="13534" r="11426" b="4641"/>
          <a:stretch/>
        </p:blipFill>
        <p:spPr>
          <a:xfrm>
            <a:off x="2844648" y="1124599"/>
            <a:ext cx="6191479" cy="5611495"/>
          </a:xfrm>
          <a:prstGeom prst="rect">
            <a:avLst/>
          </a:prstGeom>
        </p:spPr>
      </p:pic>
      <p:sp>
        <p:nvSpPr>
          <p:cNvPr id="9" name="Slide Number Placeholder 8"/>
          <p:cNvSpPr>
            <a:spLocks noGrp="1"/>
          </p:cNvSpPr>
          <p:nvPr>
            <p:ph type="sldNum" sz="quarter" idx="12"/>
          </p:nvPr>
        </p:nvSpPr>
        <p:spPr/>
        <p:txBody>
          <a:bodyPr/>
          <a:lstStyle/>
          <a:p>
            <a:fld id="{2BC1C898-5861-4646-8145-B26DFD443158}" type="slidenum">
              <a:rPr lang="en-US" smtClean="0"/>
              <a:t>75</a:t>
            </a:fld>
            <a:endParaRPr lang="en-US"/>
          </a:p>
        </p:txBody>
      </p:sp>
      <p:pic>
        <p:nvPicPr>
          <p:cNvPr id="12" name="Picture 11"/>
          <p:cNvPicPr>
            <a:picLocks noChangeAspect="1"/>
          </p:cNvPicPr>
          <p:nvPr/>
        </p:nvPicPr>
        <p:blipFill rotWithShape="1">
          <a:blip r:embed="rId8">
            <a:grayscl/>
          </a:blip>
          <a:srcRect r="56193" b="39504"/>
          <a:stretch/>
        </p:blipFill>
        <p:spPr>
          <a:xfrm>
            <a:off x="609366" y="5079825"/>
            <a:ext cx="1267815" cy="1181796"/>
          </a:xfrm>
          <a:prstGeom prst="rect">
            <a:avLst/>
          </a:prstGeom>
        </p:spPr>
      </p:pic>
      <p:grpSp>
        <p:nvGrpSpPr>
          <p:cNvPr id="13" name="Group 12"/>
          <p:cNvGrpSpPr/>
          <p:nvPr/>
        </p:nvGrpSpPr>
        <p:grpSpPr>
          <a:xfrm>
            <a:off x="628949" y="3532734"/>
            <a:ext cx="1126780" cy="1109160"/>
            <a:chOff x="827169" y="2059520"/>
            <a:chExt cx="1284002" cy="1263924"/>
          </a:xfrm>
        </p:grpSpPr>
        <p:pic>
          <p:nvPicPr>
            <p:cNvPr id="14" name="Picture 13"/>
            <p:cNvPicPr>
              <a:picLocks noChangeAspect="1"/>
            </p:cNvPicPr>
            <p:nvPr/>
          </p:nvPicPr>
          <p:blipFill rotWithShape="1">
            <a:blip r:embed="rId9">
              <a:duotone>
                <a:prstClr val="black"/>
                <a:srgbClr val="F781BF">
                  <a:tint val="45000"/>
                  <a:satMod val="400000"/>
                </a:srgbClr>
              </a:duotone>
              <a:extLst>
                <a:ext uri="{BEBA8EAE-BF5A-486C-A8C5-ECC9F3942E4B}">
                  <a14:imgProps xmlns:a14="http://schemas.microsoft.com/office/drawing/2010/main">
                    <a14:imgLayer r:embed="rId10">
                      <a14:imgEffect>
                        <a14:brightnessContrast bright="40000"/>
                      </a14:imgEffect>
                    </a14:imgLayer>
                  </a14:imgProps>
                </a:ext>
              </a:extLst>
            </a:blip>
            <a:srcRect l="63610"/>
            <a:stretch/>
          </p:blipFill>
          <p:spPr>
            <a:xfrm>
              <a:off x="827169" y="2059520"/>
              <a:ext cx="1284002" cy="1263924"/>
            </a:xfrm>
            <a:prstGeom prst="rect">
              <a:avLst/>
            </a:prstGeom>
          </p:spPr>
        </p:pic>
        <p:cxnSp>
          <p:nvCxnSpPr>
            <p:cNvPr id="15" name="Straight Arrow Connector 14"/>
            <p:cNvCxnSpPr/>
            <p:nvPr/>
          </p:nvCxnSpPr>
          <p:spPr>
            <a:xfrm>
              <a:off x="1469170" y="2660650"/>
              <a:ext cx="631621" cy="3083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16" name="Picture 15"/>
          <p:cNvPicPr/>
          <p:nvPr/>
        </p:nvPicPr>
        <p:blipFill rotWithShape="1">
          <a:blip r:embed="rId11">
            <a:duotone>
              <a:prstClr val="black"/>
              <a:schemeClr val="accent2">
                <a:tint val="45000"/>
                <a:satMod val="400000"/>
              </a:schemeClr>
            </a:duotone>
          </a:blip>
          <a:srcRect l="49577" t="41575" r="22790" b="15383"/>
          <a:stretch/>
        </p:blipFill>
        <p:spPr>
          <a:xfrm>
            <a:off x="643660" y="1801174"/>
            <a:ext cx="1170943" cy="1197256"/>
          </a:xfrm>
          <a:prstGeom prst="rect">
            <a:avLst/>
          </a:prstGeom>
        </p:spPr>
      </p:pic>
      <p:sp>
        <p:nvSpPr>
          <p:cNvPr id="17" name="TextBox 16"/>
          <p:cNvSpPr txBox="1"/>
          <p:nvPr/>
        </p:nvSpPr>
        <p:spPr>
          <a:xfrm>
            <a:off x="450343" y="4547760"/>
            <a:ext cx="1882054" cy="369332"/>
          </a:xfrm>
          <a:prstGeom prst="rect">
            <a:avLst/>
          </a:prstGeom>
          <a:noFill/>
        </p:spPr>
        <p:txBody>
          <a:bodyPr wrap="none" rtlCol="0">
            <a:spAutoFit/>
          </a:bodyPr>
          <a:lstStyle/>
          <a:p>
            <a:r>
              <a:rPr lang="ca-ES" dirty="0" err="1" smtClean="0">
                <a:solidFill>
                  <a:srgbClr val="F66A6A"/>
                </a:solidFill>
              </a:rPr>
              <a:t>Dendritic</a:t>
            </a:r>
            <a:r>
              <a:rPr lang="ca-ES" dirty="0" smtClean="0">
                <a:solidFill>
                  <a:srgbClr val="F66A6A"/>
                </a:solidFill>
              </a:rPr>
              <a:t> </a:t>
            </a:r>
            <a:r>
              <a:rPr lang="ca-ES" dirty="0" err="1" smtClean="0">
                <a:solidFill>
                  <a:srgbClr val="F66A6A"/>
                </a:solidFill>
              </a:rPr>
              <a:t>tree</a:t>
            </a:r>
            <a:r>
              <a:rPr lang="ca-ES" dirty="0" smtClean="0">
                <a:solidFill>
                  <a:srgbClr val="F66A6A"/>
                </a:solidFill>
              </a:rPr>
              <a:t> </a:t>
            </a:r>
            <a:r>
              <a:rPr lang="ca-ES" dirty="0" err="1" smtClean="0">
                <a:solidFill>
                  <a:srgbClr val="F66A6A"/>
                </a:solidFill>
              </a:rPr>
              <a:t>size</a:t>
            </a:r>
            <a:endParaRPr lang="en-US" dirty="0">
              <a:solidFill>
                <a:srgbClr val="F66A6A"/>
              </a:solidFill>
            </a:endParaRPr>
          </a:p>
        </p:txBody>
      </p:sp>
      <p:sp>
        <p:nvSpPr>
          <p:cNvPr id="18" name="TextBox 17"/>
          <p:cNvSpPr txBox="1"/>
          <p:nvPr/>
        </p:nvSpPr>
        <p:spPr>
          <a:xfrm>
            <a:off x="131409" y="2914941"/>
            <a:ext cx="2789546" cy="369332"/>
          </a:xfrm>
          <a:prstGeom prst="rect">
            <a:avLst/>
          </a:prstGeom>
          <a:noFill/>
        </p:spPr>
        <p:txBody>
          <a:bodyPr wrap="none" rtlCol="0">
            <a:spAutoFit/>
          </a:bodyPr>
          <a:lstStyle/>
          <a:p>
            <a:r>
              <a:rPr lang="ca-ES" dirty="0" err="1" smtClean="0">
                <a:solidFill>
                  <a:srgbClr val="BE5108"/>
                </a:solidFill>
              </a:rPr>
              <a:t>Synaptic</a:t>
            </a:r>
            <a:r>
              <a:rPr lang="ca-ES" dirty="0" smtClean="0">
                <a:solidFill>
                  <a:srgbClr val="BE5108"/>
                </a:solidFill>
              </a:rPr>
              <a:t> </a:t>
            </a:r>
            <a:r>
              <a:rPr lang="ca-ES" dirty="0" err="1" smtClean="0">
                <a:solidFill>
                  <a:srgbClr val="BE5108"/>
                </a:solidFill>
              </a:rPr>
              <a:t>contact</a:t>
            </a:r>
            <a:r>
              <a:rPr lang="ca-ES" dirty="0" smtClean="0">
                <a:solidFill>
                  <a:srgbClr val="BE5108"/>
                </a:solidFill>
              </a:rPr>
              <a:t> </a:t>
            </a:r>
            <a:r>
              <a:rPr lang="ca-ES" dirty="0" err="1" smtClean="0">
                <a:solidFill>
                  <a:srgbClr val="BE5108"/>
                </a:solidFill>
              </a:rPr>
              <a:t>probability</a:t>
            </a:r>
            <a:endParaRPr lang="en-US" dirty="0">
              <a:solidFill>
                <a:srgbClr val="BE5108"/>
              </a:solidFill>
            </a:endParaRPr>
          </a:p>
        </p:txBody>
      </p:sp>
      <p:sp>
        <p:nvSpPr>
          <p:cNvPr id="19" name="TextBox 18"/>
          <p:cNvSpPr txBox="1"/>
          <p:nvPr/>
        </p:nvSpPr>
        <p:spPr>
          <a:xfrm>
            <a:off x="144146" y="6282869"/>
            <a:ext cx="2851678" cy="369332"/>
          </a:xfrm>
          <a:prstGeom prst="rect">
            <a:avLst/>
          </a:prstGeom>
          <a:noFill/>
        </p:spPr>
        <p:txBody>
          <a:bodyPr wrap="none" rtlCol="0">
            <a:spAutoFit/>
          </a:bodyPr>
          <a:lstStyle/>
          <a:p>
            <a:r>
              <a:rPr lang="ca-ES" dirty="0" err="1" smtClean="0">
                <a:solidFill>
                  <a:schemeClr val="bg2">
                    <a:lumMod val="50000"/>
                  </a:schemeClr>
                </a:solidFill>
              </a:rPr>
              <a:t>Dendritic</a:t>
            </a:r>
            <a:r>
              <a:rPr lang="ca-ES" dirty="0" smtClean="0">
                <a:solidFill>
                  <a:schemeClr val="bg2">
                    <a:lumMod val="50000"/>
                  </a:schemeClr>
                </a:solidFill>
              </a:rPr>
              <a:t> </a:t>
            </a:r>
            <a:r>
              <a:rPr lang="ca-ES" dirty="0" err="1" smtClean="0">
                <a:solidFill>
                  <a:schemeClr val="bg2">
                    <a:lumMod val="50000"/>
                  </a:schemeClr>
                </a:solidFill>
              </a:rPr>
              <a:t>tree</a:t>
            </a:r>
            <a:r>
              <a:rPr lang="ca-ES" dirty="0" smtClean="0">
                <a:solidFill>
                  <a:schemeClr val="bg2">
                    <a:lumMod val="50000"/>
                  </a:schemeClr>
                </a:solidFill>
              </a:rPr>
              <a:t> </a:t>
            </a:r>
            <a:r>
              <a:rPr lang="ca-ES" dirty="0" err="1" smtClean="0">
                <a:solidFill>
                  <a:schemeClr val="bg2">
                    <a:lumMod val="50000"/>
                  </a:schemeClr>
                </a:solidFill>
              </a:rPr>
              <a:t>size</a:t>
            </a:r>
            <a:r>
              <a:rPr lang="ca-ES" dirty="0" smtClean="0">
                <a:solidFill>
                  <a:schemeClr val="bg2">
                    <a:lumMod val="50000"/>
                  </a:schemeClr>
                </a:solidFill>
              </a:rPr>
              <a:t> </a:t>
            </a:r>
            <a:r>
              <a:rPr lang="ca-ES" dirty="0" err="1" smtClean="0">
                <a:solidFill>
                  <a:schemeClr val="bg2">
                    <a:lumMod val="50000"/>
                  </a:schemeClr>
                </a:solidFill>
              </a:rPr>
              <a:t>variability</a:t>
            </a:r>
            <a:endParaRPr lang="en-US" dirty="0">
              <a:solidFill>
                <a:schemeClr val="bg2">
                  <a:lumMod val="50000"/>
                </a:schemeClr>
              </a:solidFill>
            </a:endParaRPr>
          </a:p>
        </p:txBody>
      </p:sp>
      <p:pic>
        <p:nvPicPr>
          <p:cNvPr id="20" name="Picture 19"/>
          <p:cNvPicPr>
            <a:picLocks noChangeAspect="1"/>
          </p:cNvPicPr>
          <p:nvPr/>
        </p:nvPicPr>
        <p:blipFill rotWithShape="1">
          <a:blip r:embed="rId12"/>
          <a:srcRect l="46566" t="15093" b="17869"/>
          <a:stretch/>
        </p:blipFill>
        <p:spPr>
          <a:xfrm>
            <a:off x="123825" y="111196"/>
            <a:ext cx="1866900" cy="1203254"/>
          </a:xfrm>
          <a:prstGeom prst="rect">
            <a:avLst/>
          </a:prstGeom>
        </p:spPr>
      </p:pic>
      <p:sp>
        <p:nvSpPr>
          <p:cNvPr id="21" name="Title 1"/>
          <p:cNvSpPr txBox="1">
            <a:spLocks/>
          </p:cNvSpPr>
          <p:nvPr/>
        </p:nvSpPr>
        <p:spPr>
          <a:xfrm>
            <a:off x="2201642" y="-17434"/>
            <a:ext cx="999035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2800" dirty="0" err="1" smtClean="0"/>
              <a:t>Dendritic</a:t>
            </a:r>
            <a:r>
              <a:rPr lang="ca-ES" sz="2800" dirty="0" smtClean="0"/>
              <a:t> </a:t>
            </a:r>
            <a:r>
              <a:rPr lang="ca-ES" sz="2800" dirty="0" err="1" smtClean="0"/>
              <a:t>tree</a:t>
            </a:r>
            <a:r>
              <a:rPr lang="ca-ES" sz="2800" dirty="0" smtClean="0"/>
              <a:t> </a:t>
            </a:r>
            <a:r>
              <a:rPr lang="ca-ES" sz="2800" dirty="0" err="1" smtClean="0"/>
              <a:t>size</a:t>
            </a:r>
            <a:r>
              <a:rPr lang="ca-ES" sz="2800" dirty="0" smtClean="0"/>
              <a:t> </a:t>
            </a:r>
            <a:r>
              <a:rPr lang="ca-ES" sz="2800" dirty="0" err="1" smtClean="0"/>
              <a:t>and</a:t>
            </a:r>
            <a:r>
              <a:rPr lang="ca-ES" sz="2800" dirty="0" smtClean="0"/>
              <a:t> </a:t>
            </a:r>
            <a:r>
              <a:rPr lang="ca-ES" sz="2800" dirty="0" err="1" smtClean="0"/>
              <a:t>synaptic</a:t>
            </a:r>
            <a:r>
              <a:rPr lang="ca-ES" sz="2800" dirty="0" smtClean="0"/>
              <a:t> </a:t>
            </a:r>
            <a:r>
              <a:rPr lang="ca-ES" sz="2800" dirty="0" err="1" smtClean="0"/>
              <a:t>contact</a:t>
            </a:r>
            <a:r>
              <a:rPr lang="ca-ES" sz="2800" dirty="0" smtClean="0"/>
              <a:t> </a:t>
            </a:r>
            <a:r>
              <a:rPr lang="ca-ES" sz="2800" dirty="0" err="1" smtClean="0"/>
              <a:t>probability</a:t>
            </a:r>
            <a:r>
              <a:rPr lang="ca-ES" sz="2800" dirty="0" smtClean="0"/>
              <a:t> </a:t>
            </a:r>
            <a:r>
              <a:rPr lang="ca-ES" sz="2800" dirty="0" err="1" smtClean="0"/>
              <a:t>define</a:t>
            </a:r>
            <a:r>
              <a:rPr lang="ca-ES" sz="2800" dirty="0" smtClean="0"/>
              <a:t> </a:t>
            </a:r>
            <a:r>
              <a:rPr lang="ca-ES" sz="2800" dirty="0" err="1" smtClean="0"/>
              <a:t>Pareto</a:t>
            </a:r>
            <a:r>
              <a:rPr lang="ca-ES" sz="2800" dirty="0" smtClean="0"/>
              <a:t> fronts for </a:t>
            </a:r>
            <a:r>
              <a:rPr lang="ca-ES" sz="2800" dirty="0" err="1" smtClean="0"/>
              <a:t>storage</a:t>
            </a:r>
            <a:r>
              <a:rPr lang="ca-ES" sz="2800" dirty="0" smtClean="0"/>
              <a:t> </a:t>
            </a:r>
            <a:r>
              <a:rPr lang="ca-ES" sz="2800" dirty="0" err="1" smtClean="0"/>
              <a:t>capacity</a:t>
            </a:r>
            <a:r>
              <a:rPr lang="ca-ES" sz="2800" dirty="0" smtClean="0"/>
              <a:t> </a:t>
            </a:r>
            <a:r>
              <a:rPr lang="ca-ES" sz="2800" dirty="0" err="1" smtClean="0"/>
              <a:t>and</a:t>
            </a:r>
            <a:r>
              <a:rPr lang="ca-ES" sz="2800" dirty="0" smtClean="0"/>
              <a:t> </a:t>
            </a:r>
            <a:r>
              <a:rPr lang="ca-ES" sz="2800" dirty="0" err="1" smtClean="0"/>
              <a:t>routing</a:t>
            </a:r>
            <a:r>
              <a:rPr lang="ca-ES" sz="2800" dirty="0" smtClean="0"/>
              <a:t> </a:t>
            </a:r>
            <a:r>
              <a:rPr lang="ca-ES" sz="2800" dirty="0" err="1" smtClean="0"/>
              <a:t>efficiency</a:t>
            </a:r>
            <a:r>
              <a:rPr lang="ca-ES" sz="2800" dirty="0" smtClean="0"/>
              <a:t> </a:t>
            </a:r>
            <a:r>
              <a:rPr lang="ca-ES" sz="2800" dirty="0" err="1" smtClean="0"/>
              <a:t>respectively</a:t>
            </a:r>
            <a:endParaRPr lang="en-US" sz="2800" dirty="0"/>
          </a:p>
        </p:txBody>
      </p:sp>
    </p:spTree>
    <p:extLst>
      <p:ext uri="{BB962C8B-B14F-4D97-AF65-F5344CB8AC3E}">
        <p14:creationId xmlns:p14="http://schemas.microsoft.com/office/powerpoint/2010/main" val="272031255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txBox="1">
            <a:spLocks/>
          </p:cNvSpPr>
          <p:nvPr/>
        </p:nvSpPr>
        <p:spPr>
          <a:xfrm>
            <a:off x="2201642" y="-17434"/>
            <a:ext cx="999035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2800" dirty="0" err="1" smtClean="0"/>
              <a:t>Dendritic</a:t>
            </a:r>
            <a:r>
              <a:rPr lang="ca-ES" sz="2800" dirty="0" smtClean="0"/>
              <a:t> </a:t>
            </a:r>
            <a:r>
              <a:rPr lang="ca-ES" sz="2800" dirty="0" err="1" smtClean="0"/>
              <a:t>tree</a:t>
            </a:r>
            <a:r>
              <a:rPr lang="ca-ES" sz="2800" dirty="0" smtClean="0"/>
              <a:t> </a:t>
            </a:r>
            <a:r>
              <a:rPr lang="ca-ES" sz="2800" dirty="0" err="1" smtClean="0"/>
              <a:t>size</a:t>
            </a:r>
            <a:r>
              <a:rPr lang="ca-ES" sz="2800" dirty="0" smtClean="0"/>
              <a:t> </a:t>
            </a:r>
            <a:r>
              <a:rPr lang="ca-ES" sz="2800" dirty="0" err="1" smtClean="0"/>
              <a:t>and</a:t>
            </a:r>
            <a:r>
              <a:rPr lang="ca-ES" sz="2800" dirty="0" smtClean="0"/>
              <a:t> </a:t>
            </a:r>
            <a:r>
              <a:rPr lang="ca-ES" sz="2800" dirty="0" err="1" smtClean="0"/>
              <a:t>synaptic</a:t>
            </a:r>
            <a:r>
              <a:rPr lang="ca-ES" sz="2800" dirty="0" smtClean="0"/>
              <a:t> </a:t>
            </a:r>
            <a:r>
              <a:rPr lang="ca-ES" sz="2800" dirty="0" err="1" smtClean="0"/>
              <a:t>contact</a:t>
            </a:r>
            <a:r>
              <a:rPr lang="ca-ES" sz="2800" dirty="0" smtClean="0"/>
              <a:t> </a:t>
            </a:r>
            <a:r>
              <a:rPr lang="ca-ES" sz="2800" dirty="0" err="1" smtClean="0"/>
              <a:t>probability</a:t>
            </a:r>
            <a:r>
              <a:rPr lang="ca-ES" sz="2800" dirty="0" smtClean="0"/>
              <a:t> </a:t>
            </a:r>
            <a:r>
              <a:rPr lang="ca-ES" sz="2800" dirty="0" err="1" smtClean="0"/>
              <a:t>define</a:t>
            </a:r>
            <a:r>
              <a:rPr lang="ca-ES" sz="2800" dirty="0" smtClean="0"/>
              <a:t> </a:t>
            </a:r>
            <a:r>
              <a:rPr lang="ca-ES" sz="2800" dirty="0" err="1" smtClean="0"/>
              <a:t>Pareto</a:t>
            </a:r>
            <a:r>
              <a:rPr lang="ca-ES" sz="2800" dirty="0" smtClean="0"/>
              <a:t> fronts for </a:t>
            </a:r>
            <a:r>
              <a:rPr lang="ca-ES" sz="2800" dirty="0" err="1" smtClean="0"/>
              <a:t>storage</a:t>
            </a:r>
            <a:r>
              <a:rPr lang="ca-ES" sz="2800" dirty="0" smtClean="0"/>
              <a:t> </a:t>
            </a:r>
            <a:r>
              <a:rPr lang="ca-ES" sz="2800" dirty="0" err="1" smtClean="0"/>
              <a:t>capacity</a:t>
            </a:r>
            <a:r>
              <a:rPr lang="ca-ES" sz="2800" dirty="0" smtClean="0"/>
              <a:t> </a:t>
            </a:r>
            <a:r>
              <a:rPr lang="ca-ES" sz="2800" dirty="0" err="1" smtClean="0"/>
              <a:t>and</a:t>
            </a:r>
            <a:r>
              <a:rPr lang="ca-ES" sz="2800" dirty="0" smtClean="0"/>
              <a:t> </a:t>
            </a:r>
            <a:r>
              <a:rPr lang="ca-ES" sz="2800" dirty="0" err="1" smtClean="0"/>
              <a:t>routing</a:t>
            </a:r>
            <a:r>
              <a:rPr lang="ca-ES" sz="2800" dirty="0" smtClean="0"/>
              <a:t> </a:t>
            </a:r>
            <a:r>
              <a:rPr lang="ca-ES" sz="2800" dirty="0" err="1" smtClean="0"/>
              <a:t>efficiency</a:t>
            </a:r>
            <a:r>
              <a:rPr lang="ca-ES" sz="2800" dirty="0" smtClean="0"/>
              <a:t> </a:t>
            </a:r>
            <a:r>
              <a:rPr lang="ca-ES" sz="2800" dirty="0" err="1" smtClean="0"/>
              <a:t>respectively</a:t>
            </a:r>
            <a:endParaRPr lang="en-US" sz="2800" dirty="0"/>
          </a:p>
        </p:txBody>
      </p:sp>
      <p:sp>
        <p:nvSpPr>
          <p:cNvPr id="2" name="Slide Number Placeholder 1"/>
          <p:cNvSpPr>
            <a:spLocks noGrp="1"/>
          </p:cNvSpPr>
          <p:nvPr>
            <p:ph type="sldNum" sz="quarter" idx="12"/>
          </p:nvPr>
        </p:nvSpPr>
        <p:spPr/>
        <p:txBody>
          <a:bodyPr/>
          <a:lstStyle/>
          <a:p>
            <a:fld id="{2BC1C898-5861-4646-8145-B26DFD443158}" type="slidenum">
              <a:rPr lang="en-US" smtClean="0"/>
              <a:t>76</a:t>
            </a:fld>
            <a:endParaRPr lang="en-US"/>
          </a:p>
        </p:txBody>
      </p:sp>
      <p:grpSp>
        <p:nvGrpSpPr>
          <p:cNvPr id="9" name="Group 8"/>
          <p:cNvGrpSpPr/>
          <p:nvPr/>
        </p:nvGrpSpPr>
        <p:grpSpPr>
          <a:xfrm>
            <a:off x="3285641" y="1187736"/>
            <a:ext cx="5625886" cy="5538527"/>
            <a:chOff x="3285641" y="1187736"/>
            <a:chExt cx="5625886" cy="5538527"/>
          </a:xfrm>
        </p:grpSpPr>
        <p:grpSp>
          <p:nvGrpSpPr>
            <p:cNvPr id="7" name="Group 6"/>
            <p:cNvGrpSpPr/>
            <p:nvPr/>
          </p:nvGrpSpPr>
          <p:grpSpPr>
            <a:xfrm>
              <a:off x="3285641" y="1187736"/>
              <a:ext cx="5625884" cy="5538527"/>
              <a:chOff x="3285641" y="1005173"/>
              <a:chExt cx="5625884" cy="5538527"/>
            </a:xfrm>
          </p:grpSpPr>
          <p:pic>
            <p:nvPicPr>
              <p:cNvPr id="4" name="image26.png"/>
              <p:cNvPicPr/>
              <p:nvPr/>
            </p:nvPicPr>
            <p:blipFill rotWithShape="1">
              <a:blip r:embed="rId2"/>
              <a:srcRect l="41615" t="10671" r="8429" b="10923"/>
              <a:stretch/>
            </p:blipFill>
            <p:spPr>
              <a:xfrm>
                <a:off x="3417924" y="1005173"/>
                <a:ext cx="5493601" cy="5538527"/>
              </a:xfrm>
              <a:prstGeom prst="rect">
                <a:avLst/>
              </a:prstGeom>
              <a:ln/>
            </p:spPr>
          </p:pic>
          <p:sp>
            <p:nvSpPr>
              <p:cNvPr id="3" name="Rectangle 2"/>
              <p:cNvSpPr/>
              <p:nvPr/>
            </p:nvSpPr>
            <p:spPr>
              <a:xfrm>
                <a:off x="3285641" y="5796366"/>
                <a:ext cx="1363851" cy="7425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p:cNvSpPr/>
            <p:nvPr/>
          </p:nvSpPr>
          <p:spPr>
            <a:xfrm rot="16200000">
              <a:off x="7987077" y="5797025"/>
              <a:ext cx="1641649" cy="2072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Isosceles Triangle 9"/>
          <p:cNvSpPr/>
          <p:nvPr/>
        </p:nvSpPr>
        <p:spPr>
          <a:xfrm>
            <a:off x="6011259" y="4087314"/>
            <a:ext cx="344558" cy="297450"/>
          </a:xfrm>
          <a:prstGeom prst="triangle">
            <a:avLst/>
          </a:prstGeom>
          <a:solidFill>
            <a:srgbClr val="4D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Isosceles Triangle 10"/>
          <p:cNvSpPr/>
          <p:nvPr/>
        </p:nvSpPr>
        <p:spPr>
          <a:xfrm>
            <a:off x="5544263" y="5998891"/>
            <a:ext cx="344558" cy="297450"/>
          </a:xfrm>
          <a:prstGeom prst="triangle">
            <a:avLst/>
          </a:prstGeom>
          <a:solidFill>
            <a:srgbClr val="E41A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Isosceles Triangle 11"/>
          <p:cNvSpPr/>
          <p:nvPr/>
        </p:nvSpPr>
        <p:spPr>
          <a:xfrm>
            <a:off x="5539313" y="5650816"/>
            <a:ext cx="344558" cy="297450"/>
          </a:xfrm>
          <a:prstGeom prst="triangle">
            <a:avLst/>
          </a:prstGeom>
          <a:solidFill>
            <a:srgbClr val="FF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Isosceles Triangle 12"/>
          <p:cNvSpPr/>
          <p:nvPr/>
        </p:nvSpPr>
        <p:spPr>
          <a:xfrm>
            <a:off x="5544263" y="5271519"/>
            <a:ext cx="344558" cy="297450"/>
          </a:xfrm>
          <a:prstGeom prst="triangle">
            <a:avLst/>
          </a:prstGeom>
          <a:solidFill>
            <a:srgbClr val="FF73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Isosceles Triangle 13"/>
          <p:cNvSpPr/>
          <p:nvPr/>
        </p:nvSpPr>
        <p:spPr>
          <a:xfrm>
            <a:off x="6475756" y="3938589"/>
            <a:ext cx="344558" cy="297450"/>
          </a:xfrm>
          <a:prstGeom prst="triangle">
            <a:avLst/>
          </a:prstGeom>
          <a:solidFill>
            <a:srgbClr val="377EB8"/>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Isosceles Triangle 14"/>
          <p:cNvSpPr/>
          <p:nvPr/>
        </p:nvSpPr>
        <p:spPr>
          <a:xfrm>
            <a:off x="5632989" y="5948266"/>
            <a:ext cx="344558" cy="297450"/>
          </a:xfrm>
          <a:prstGeom prst="triangle">
            <a:avLst/>
          </a:prstGeom>
          <a:solidFill>
            <a:srgbClr val="974FA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4" name="Group 23"/>
          <p:cNvGrpSpPr/>
          <p:nvPr/>
        </p:nvGrpSpPr>
        <p:grpSpPr>
          <a:xfrm>
            <a:off x="131409" y="1801174"/>
            <a:ext cx="2864415" cy="4851027"/>
            <a:chOff x="131409" y="1801174"/>
            <a:chExt cx="2864415" cy="4851027"/>
          </a:xfrm>
        </p:grpSpPr>
        <p:pic>
          <p:nvPicPr>
            <p:cNvPr id="16" name="Picture 15"/>
            <p:cNvPicPr>
              <a:picLocks noChangeAspect="1"/>
            </p:cNvPicPr>
            <p:nvPr/>
          </p:nvPicPr>
          <p:blipFill rotWithShape="1">
            <a:blip r:embed="rId3">
              <a:grayscl/>
            </a:blip>
            <a:srcRect r="56193" b="39504"/>
            <a:stretch/>
          </p:blipFill>
          <p:spPr>
            <a:xfrm>
              <a:off x="609366" y="5079825"/>
              <a:ext cx="1267815" cy="1181796"/>
            </a:xfrm>
            <a:prstGeom prst="rect">
              <a:avLst/>
            </a:prstGeom>
          </p:spPr>
        </p:pic>
        <p:grpSp>
          <p:nvGrpSpPr>
            <p:cNvPr id="17" name="Group 16"/>
            <p:cNvGrpSpPr/>
            <p:nvPr/>
          </p:nvGrpSpPr>
          <p:grpSpPr>
            <a:xfrm>
              <a:off x="628949" y="3532734"/>
              <a:ext cx="1126780" cy="1109160"/>
              <a:chOff x="827169" y="2059520"/>
              <a:chExt cx="1284002" cy="1263924"/>
            </a:xfrm>
          </p:grpSpPr>
          <p:pic>
            <p:nvPicPr>
              <p:cNvPr id="18" name="Picture 17"/>
              <p:cNvPicPr>
                <a:picLocks noChangeAspect="1"/>
              </p:cNvPicPr>
              <p:nvPr/>
            </p:nvPicPr>
            <p:blipFill rotWithShape="1">
              <a:blip r:embed="rId4">
                <a:duotone>
                  <a:prstClr val="black"/>
                  <a:srgbClr val="F781BF">
                    <a:tint val="45000"/>
                    <a:satMod val="400000"/>
                  </a:srgbClr>
                </a:duotone>
                <a:extLst>
                  <a:ext uri="{BEBA8EAE-BF5A-486C-A8C5-ECC9F3942E4B}">
                    <a14:imgProps xmlns:a14="http://schemas.microsoft.com/office/drawing/2010/main">
                      <a14:imgLayer r:embed="rId5">
                        <a14:imgEffect>
                          <a14:brightnessContrast bright="40000"/>
                        </a14:imgEffect>
                      </a14:imgLayer>
                    </a14:imgProps>
                  </a:ext>
                </a:extLst>
              </a:blip>
              <a:srcRect l="63610"/>
              <a:stretch/>
            </p:blipFill>
            <p:spPr>
              <a:xfrm>
                <a:off x="827169" y="2059520"/>
                <a:ext cx="1284002" cy="1263924"/>
              </a:xfrm>
              <a:prstGeom prst="rect">
                <a:avLst/>
              </a:prstGeom>
            </p:spPr>
          </p:pic>
          <p:cxnSp>
            <p:nvCxnSpPr>
              <p:cNvPr id="19" name="Straight Arrow Connector 18"/>
              <p:cNvCxnSpPr/>
              <p:nvPr/>
            </p:nvCxnSpPr>
            <p:spPr>
              <a:xfrm>
                <a:off x="1469170" y="2660650"/>
                <a:ext cx="631621" cy="30832"/>
              </a:xfrm>
              <a:prstGeom prst="straightConnector1">
                <a:avLst/>
              </a:prstGeom>
              <a:ln w="38100">
                <a:solidFill>
                  <a:schemeClr val="tx1"/>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grpSp>
        <p:pic>
          <p:nvPicPr>
            <p:cNvPr id="20" name="Picture 19"/>
            <p:cNvPicPr/>
            <p:nvPr/>
          </p:nvPicPr>
          <p:blipFill rotWithShape="1">
            <a:blip r:embed="rId6">
              <a:duotone>
                <a:prstClr val="black"/>
                <a:schemeClr val="accent2">
                  <a:tint val="45000"/>
                  <a:satMod val="400000"/>
                </a:schemeClr>
              </a:duotone>
            </a:blip>
            <a:srcRect l="49577" t="41575" r="22790" b="15383"/>
            <a:stretch/>
          </p:blipFill>
          <p:spPr>
            <a:xfrm>
              <a:off x="643660" y="1801174"/>
              <a:ext cx="1170943" cy="1197256"/>
            </a:xfrm>
            <a:prstGeom prst="rect">
              <a:avLst/>
            </a:prstGeom>
          </p:spPr>
        </p:pic>
        <p:sp>
          <p:nvSpPr>
            <p:cNvPr id="21" name="TextBox 20"/>
            <p:cNvSpPr txBox="1"/>
            <p:nvPr/>
          </p:nvSpPr>
          <p:spPr>
            <a:xfrm>
              <a:off x="450343" y="4547760"/>
              <a:ext cx="1882054" cy="369332"/>
            </a:xfrm>
            <a:prstGeom prst="rect">
              <a:avLst/>
            </a:prstGeom>
            <a:noFill/>
          </p:spPr>
          <p:txBody>
            <a:bodyPr wrap="none" rtlCol="0">
              <a:spAutoFit/>
            </a:bodyPr>
            <a:lstStyle/>
            <a:p>
              <a:r>
                <a:rPr lang="ca-ES" dirty="0" err="1" smtClean="0">
                  <a:solidFill>
                    <a:srgbClr val="F66A6A"/>
                  </a:solidFill>
                </a:rPr>
                <a:t>Dendritic</a:t>
              </a:r>
              <a:r>
                <a:rPr lang="ca-ES" dirty="0" smtClean="0">
                  <a:solidFill>
                    <a:srgbClr val="F66A6A"/>
                  </a:solidFill>
                </a:rPr>
                <a:t> </a:t>
              </a:r>
              <a:r>
                <a:rPr lang="ca-ES" dirty="0" err="1" smtClean="0">
                  <a:solidFill>
                    <a:srgbClr val="F66A6A"/>
                  </a:solidFill>
                </a:rPr>
                <a:t>tree</a:t>
              </a:r>
              <a:r>
                <a:rPr lang="ca-ES" dirty="0" smtClean="0">
                  <a:solidFill>
                    <a:srgbClr val="F66A6A"/>
                  </a:solidFill>
                </a:rPr>
                <a:t> </a:t>
              </a:r>
              <a:r>
                <a:rPr lang="ca-ES" dirty="0" err="1" smtClean="0">
                  <a:solidFill>
                    <a:srgbClr val="F66A6A"/>
                  </a:solidFill>
                </a:rPr>
                <a:t>size</a:t>
              </a:r>
              <a:endParaRPr lang="en-US" dirty="0">
                <a:solidFill>
                  <a:srgbClr val="F66A6A"/>
                </a:solidFill>
              </a:endParaRPr>
            </a:p>
          </p:txBody>
        </p:sp>
        <p:sp>
          <p:nvSpPr>
            <p:cNvPr id="22" name="TextBox 21"/>
            <p:cNvSpPr txBox="1"/>
            <p:nvPr/>
          </p:nvSpPr>
          <p:spPr>
            <a:xfrm>
              <a:off x="131409" y="2914941"/>
              <a:ext cx="2789546" cy="369332"/>
            </a:xfrm>
            <a:prstGeom prst="rect">
              <a:avLst/>
            </a:prstGeom>
            <a:noFill/>
          </p:spPr>
          <p:txBody>
            <a:bodyPr wrap="none" rtlCol="0">
              <a:spAutoFit/>
            </a:bodyPr>
            <a:lstStyle/>
            <a:p>
              <a:r>
                <a:rPr lang="ca-ES" dirty="0" err="1" smtClean="0">
                  <a:solidFill>
                    <a:srgbClr val="BE5108"/>
                  </a:solidFill>
                </a:rPr>
                <a:t>Synaptic</a:t>
              </a:r>
              <a:r>
                <a:rPr lang="ca-ES" dirty="0" smtClean="0">
                  <a:solidFill>
                    <a:srgbClr val="BE5108"/>
                  </a:solidFill>
                </a:rPr>
                <a:t> </a:t>
              </a:r>
              <a:r>
                <a:rPr lang="ca-ES" dirty="0" err="1" smtClean="0">
                  <a:solidFill>
                    <a:srgbClr val="BE5108"/>
                  </a:solidFill>
                </a:rPr>
                <a:t>contact</a:t>
              </a:r>
              <a:r>
                <a:rPr lang="ca-ES" dirty="0" smtClean="0">
                  <a:solidFill>
                    <a:srgbClr val="BE5108"/>
                  </a:solidFill>
                </a:rPr>
                <a:t> </a:t>
              </a:r>
              <a:r>
                <a:rPr lang="ca-ES" dirty="0" err="1" smtClean="0">
                  <a:solidFill>
                    <a:srgbClr val="BE5108"/>
                  </a:solidFill>
                </a:rPr>
                <a:t>probability</a:t>
              </a:r>
              <a:endParaRPr lang="en-US" dirty="0">
                <a:solidFill>
                  <a:srgbClr val="BE5108"/>
                </a:solidFill>
              </a:endParaRPr>
            </a:p>
          </p:txBody>
        </p:sp>
        <p:sp>
          <p:nvSpPr>
            <p:cNvPr id="23" name="TextBox 22"/>
            <p:cNvSpPr txBox="1"/>
            <p:nvPr/>
          </p:nvSpPr>
          <p:spPr>
            <a:xfrm>
              <a:off x="144146" y="6282869"/>
              <a:ext cx="2851678" cy="369332"/>
            </a:xfrm>
            <a:prstGeom prst="rect">
              <a:avLst/>
            </a:prstGeom>
            <a:noFill/>
          </p:spPr>
          <p:txBody>
            <a:bodyPr wrap="none" rtlCol="0">
              <a:spAutoFit/>
            </a:bodyPr>
            <a:lstStyle/>
            <a:p>
              <a:r>
                <a:rPr lang="ca-ES" dirty="0" err="1" smtClean="0">
                  <a:solidFill>
                    <a:schemeClr val="bg2">
                      <a:lumMod val="50000"/>
                    </a:schemeClr>
                  </a:solidFill>
                </a:rPr>
                <a:t>Dendritic</a:t>
              </a:r>
              <a:r>
                <a:rPr lang="ca-ES" dirty="0" smtClean="0">
                  <a:solidFill>
                    <a:schemeClr val="bg2">
                      <a:lumMod val="50000"/>
                    </a:schemeClr>
                  </a:solidFill>
                </a:rPr>
                <a:t> </a:t>
              </a:r>
              <a:r>
                <a:rPr lang="ca-ES" dirty="0" err="1" smtClean="0">
                  <a:solidFill>
                    <a:schemeClr val="bg2">
                      <a:lumMod val="50000"/>
                    </a:schemeClr>
                  </a:solidFill>
                </a:rPr>
                <a:t>tree</a:t>
              </a:r>
              <a:r>
                <a:rPr lang="ca-ES" dirty="0" smtClean="0">
                  <a:solidFill>
                    <a:schemeClr val="bg2">
                      <a:lumMod val="50000"/>
                    </a:schemeClr>
                  </a:solidFill>
                </a:rPr>
                <a:t> </a:t>
              </a:r>
              <a:r>
                <a:rPr lang="ca-ES" dirty="0" err="1" smtClean="0">
                  <a:solidFill>
                    <a:schemeClr val="bg2">
                      <a:lumMod val="50000"/>
                    </a:schemeClr>
                  </a:solidFill>
                </a:rPr>
                <a:t>size</a:t>
              </a:r>
              <a:r>
                <a:rPr lang="ca-ES" dirty="0" smtClean="0">
                  <a:solidFill>
                    <a:schemeClr val="bg2">
                      <a:lumMod val="50000"/>
                    </a:schemeClr>
                  </a:solidFill>
                </a:rPr>
                <a:t> </a:t>
              </a:r>
              <a:r>
                <a:rPr lang="ca-ES" dirty="0" err="1" smtClean="0">
                  <a:solidFill>
                    <a:schemeClr val="bg2">
                      <a:lumMod val="50000"/>
                    </a:schemeClr>
                  </a:solidFill>
                </a:rPr>
                <a:t>variability</a:t>
              </a:r>
              <a:endParaRPr lang="en-US" dirty="0">
                <a:solidFill>
                  <a:schemeClr val="bg2">
                    <a:lumMod val="50000"/>
                  </a:schemeClr>
                </a:solidFill>
              </a:endParaRPr>
            </a:p>
          </p:txBody>
        </p:sp>
      </p:grpSp>
      <p:pic>
        <p:nvPicPr>
          <p:cNvPr id="25" name="Picture 24"/>
          <p:cNvPicPr>
            <a:picLocks noChangeAspect="1"/>
          </p:cNvPicPr>
          <p:nvPr/>
        </p:nvPicPr>
        <p:blipFill rotWithShape="1">
          <a:blip r:embed="rId7"/>
          <a:srcRect l="46566" t="15093" b="17869"/>
          <a:stretch/>
        </p:blipFill>
        <p:spPr>
          <a:xfrm>
            <a:off x="123825" y="111196"/>
            <a:ext cx="1866900" cy="1203254"/>
          </a:xfrm>
          <a:prstGeom prst="rect">
            <a:avLst/>
          </a:prstGeom>
        </p:spPr>
      </p:pic>
      <p:sp>
        <p:nvSpPr>
          <p:cNvPr id="28" name="Freeform 27"/>
          <p:cNvSpPr/>
          <p:nvPr/>
        </p:nvSpPr>
        <p:spPr>
          <a:xfrm>
            <a:off x="5920679" y="4682214"/>
            <a:ext cx="850201" cy="1380703"/>
          </a:xfrm>
          <a:custGeom>
            <a:avLst/>
            <a:gdLst>
              <a:gd name="connsiteX0" fmla="*/ 0 w 400050"/>
              <a:gd name="connsiteY0" fmla="*/ 933450 h 933450"/>
              <a:gd name="connsiteX1" fmla="*/ 114300 w 400050"/>
              <a:gd name="connsiteY1" fmla="*/ 495300 h 933450"/>
              <a:gd name="connsiteX2" fmla="*/ 400050 w 400050"/>
              <a:gd name="connsiteY2" fmla="*/ 0 h 933450"/>
            </a:gdLst>
            <a:ahLst/>
            <a:cxnLst>
              <a:cxn ang="0">
                <a:pos x="connsiteX0" y="connsiteY0"/>
              </a:cxn>
              <a:cxn ang="0">
                <a:pos x="connsiteX1" y="connsiteY1"/>
              </a:cxn>
              <a:cxn ang="0">
                <a:pos x="connsiteX2" y="connsiteY2"/>
              </a:cxn>
            </a:cxnLst>
            <a:rect l="l" t="t" r="r" b="b"/>
            <a:pathLst>
              <a:path w="400050" h="933450">
                <a:moveTo>
                  <a:pt x="0" y="933450"/>
                </a:moveTo>
                <a:cubicBezTo>
                  <a:pt x="23812" y="792162"/>
                  <a:pt x="47625" y="650875"/>
                  <a:pt x="114300" y="495300"/>
                </a:cubicBezTo>
                <a:cubicBezTo>
                  <a:pt x="180975" y="339725"/>
                  <a:pt x="290512" y="169862"/>
                  <a:pt x="400050" y="0"/>
                </a:cubicBezTo>
              </a:path>
            </a:pathLst>
          </a:custGeom>
          <a:noFill/>
          <a:ln w="57150">
            <a:solidFill>
              <a:srgbClr val="A3562A"/>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Freeform 29"/>
          <p:cNvSpPr/>
          <p:nvPr/>
        </p:nvSpPr>
        <p:spPr>
          <a:xfrm>
            <a:off x="5886450" y="4547760"/>
            <a:ext cx="223380" cy="1510140"/>
          </a:xfrm>
          <a:custGeom>
            <a:avLst/>
            <a:gdLst>
              <a:gd name="connsiteX0" fmla="*/ 0 w 247650"/>
              <a:gd name="connsiteY0" fmla="*/ 1524000 h 1524000"/>
              <a:gd name="connsiteX1" fmla="*/ 171450 w 247650"/>
              <a:gd name="connsiteY1" fmla="*/ 571500 h 1524000"/>
              <a:gd name="connsiteX2" fmla="*/ 247650 w 247650"/>
              <a:gd name="connsiteY2" fmla="*/ 0 h 1524000"/>
              <a:gd name="connsiteX0" fmla="*/ 0 w 248161"/>
              <a:gd name="connsiteY0" fmla="*/ 1524000 h 1524000"/>
              <a:gd name="connsiteX1" fmla="*/ 228600 w 248161"/>
              <a:gd name="connsiteY1" fmla="*/ 952500 h 1524000"/>
              <a:gd name="connsiteX2" fmla="*/ 247650 w 248161"/>
              <a:gd name="connsiteY2" fmla="*/ 0 h 1524000"/>
              <a:gd name="connsiteX0" fmla="*/ 0 w 247650"/>
              <a:gd name="connsiteY0" fmla="*/ 1524000 h 1524000"/>
              <a:gd name="connsiteX1" fmla="*/ 152400 w 247650"/>
              <a:gd name="connsiteY1" fmla="*/ 895350 h 1524000"/>
              <a:gd name="connsiteX2" fmla="*/ 247650 w 247650"/>
              <a:gd name="connsiteY2" fmla="*/ 0 h 1524000"/>
              <a:gd name="connsiteX0" fmla="*/ 0 w 255106"/>
              <a:gd name="connsiteY0" fmla="*/ 1524000 h 1524000"/>
              <a:gd name="connsiteX1" fmla="*/ 238125 w 255106"/>
              <a:gd name="connsiteY1" fmla="*/ 762000 h 1524000"/>
              <a:gd name="connsiteX2" fmla="*/ 247650 w 255106"/>
              <a:gd name="connsiteY2" fmla="*/ 0 h 1524000"/>
              <a:gd name="connsiteX0" fmla="*/ 0 w 250888"/>
              <a:gd name="connsiteY0" fmla="*/ 1524000 h 1524000"/>
              <a:gd name="connsiteX1" fmla="*/ 238125 w 250888"/>
              <a:gd name="connsiteY1" fmla="*/ 762000 h 1524000"/>
              <a:gd name="connsiteX2" fmla="*/ 247650 w 250888"/>
              <a:gd name="connsiteY2" fmla="*/ 0 h 1524000"/>
              <a:gd name="connsiteX0" fmla="*/ 0 w 247650"/>
              <a:gd name="connsiteY0" fmla="*/ 1524000 h 1524000"/>
              <a:gd name="connsiteX1" fmla="*/ 180975 w 247650"/>
              <a:gd name="connsiteY1" fmla="*/ 819150 h 1524000"/>
              <a:gd name="connsiteX2" fmla="*/ 247650 w 247650"/>
              <a:gd name="connsiteY2" fmla="*/ 0 h 1524000"/>
              <a:gd name="connsiteX0" fmla="*/ 0 w 247650"/>
              <a:gd name="connsiteY0" fmla="*/ 1524000 h 1524000"/>
              <a:gd name="connsiteX1" fmla="*/ 180975 w 247650"/>
              <a:gd name="connsiteY1" fmla="*/ 819150 h 1524000"/>
              <a:gd name="connsiteX2" fmla="*/ 247650 w 247650"/>
              <a:gd name="connsiteY2" fmla="*/ 0 h 1524000"/>
            </a:gdLst>
            <a:ahLst/>
            <a:cxnLst>
              <a:cxn ang="0">
                <a:pos x="connsiteX0" y="connsiteY0"/>
              </a:cxn>
              <a:cxn ang="0">
                <a:pos x="connsiteX1" y="connsiteY1"/>
              </a:cxn>
              <a:cxn ang="0">
                <a:pos x="connsiteX2" y="connsiteY2"/>
              </a:cxn>
            </a:cxnLst>
            <a:rect l="l" t="t" r="r" b="b"/>
            <a:pathLst>
              <a:path w="247650" h="1524000">
                <a:moveTo>
                  <a:pt x="0" y="1524000"/>
                </a:moveTo>
                <a:cubicBezTo>
                  <a:pt x="122237" y="1212850"/>
                  <a:pt x="149225" y="1225550"/>
                  <a:pt x="180975" y="819150"/>
                </a:cubicBezTo>
                <a:cubicBezTo>
                  <a:pt x="212725" y="412750"/>
                  <a:pt x="230187" y="158750"/>
                  <a:pt x="247650" y="0"/>
                </a:cubicBezTo>
              </a:path>
            </a:pathLst>
          </a:custGeom>
          <a:noFill/>
          <a:ln w="57150">
            <a:solidFill>
              <a:srgbClr val="F780BE"/>
            </a:solidFill>
            <a:prstDash val="sys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9710905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fade">
                                      <p:cBhvr>
                                        <p:cTn id="16" dur="500"/>
                                        <p:tgtEl>
                                          <p:spTgt spid="13"/>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28" grpId="0" animBg="1"/>
      <p:bldP spid="3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2"/>
          <a:srcRect l="46566" t="15093" b="17869"/>
          <a:stretch/>
        </p:blipFill>
        <p:spPr>
          <a:xfrm>
            <a:off x="123825" y="111196"/>
            <a:ext cx="1866900" cy="1203254"/>
          </a:xfrm>
          <a:prstGeom prst="rect">
            <a:avLst/>
          </a:prstGeom>
        </p:spPr>
      </p:pic>
      <p:sp>
        <p:nvSpPr>
          <p:cNvPr id="2" name="Slide Number Placeholder 1"/>
          <p:cNvSpPr>
            <a:spLocks noGrp="1"/>
          </p:cNvSpPr>
          <p:nvPr>
            <p:ph type="sldNum" sz="quarter" idx="12"/>
          </p:nvPr>
        </p:nvSpPr>
        <p:spPr/>
        <p:txBody>
          <a:bodyPr/>
          <a:lstStyle/>
          <a:p>
            <a:fld id="{2BC1C898-5861-4646-8145-B26DFD443158}" type="slidenum">
              <a:rPr lang="en-US" smtClean="0"/>
              <a:t>77</a:t>
            </a:fld>
            <a:endParaRPr lang="en-US"/>
          </a:p>
        </p:txBody>
      </p:sp>
      <p:grpSp>
        <p:nvGrpSpPr>
          <p:cNvPr id="41" name="Group 40"/>
          <p:cNvGrpSpPr/>
          <p:nvPr/>
        </p:nvGrpSpPr>
        <p:grpSpPr>
          <a:xfrm>
            <a:off x="5952166" y="1418901"/>
            <a:ext cx="4768997" cy="4587086"/>
            <a:chOff x="1844298" y="1182948"/>
            <a:chExt cx="5758170" cy="5538527"/>
          </a:xfrm>
        </p:grpSpPr>
        <p:grpSp>
          <p:nvGrpSpPr>
            <p:cNvPr id="9" name="Group 8"/>
            <p:cNvGrpSpPr/>
            <p:nvPr/>
          </p:nvGrpSpPr>
          <p:grpSpPr>
            <a:xfrm>
              <a:off x="1844298" y="1182948"/>
              <a:ext cx="5758170" cy="5538527"/>
              <a:chOff x="3285641" y="1187736"/>
              <a:chExt cx="5758170" cy="5538527"/>
            </a:xfrm>
          </p:grpSpPr>
          <p:grpSp>
            <p:nvGrpSpPr>
              <p:cNvPr id="7" name="Group 6"/>
              <p:cNvGrpSpPr/>
              <p:nvPr/>
            </p:nvGrpSpPr>
            <p:grpSpPr>
              <a:xfrm>
                <a:off x="3285641" y="1187736"/>
                <a:ext cx="5625884" cy="5538527"/>
                <a:chOff x="3285641" y="1005173"/>
                <a:chExt cx="5625884" cy="5538527"/>
              </a:xfrm>
            </p:grpSpPr>
            <p:pic>
              <p:nvPicPr>
                <p:cNvPr id="4" name="image26.png"/>
                <p:cNvPicPr/>
                <p:nvPr/>
              </p:nvPicPr>
              <p:blipFill rotWithShape="1">
                <a:blip r:embed="rId3"/>
                <a:srcRect l="41615" t="10671" r="8429" b="10923"/>
                <a:stretch/>
              </p:blipFill>
              <p:spPr>
                <a:xfrm>
                  <a:off x="3417924" y="1005173"/>
                  <a:ext cx="5493601" cy="5538527"/>
                </a:xfrm>
                <a:prstGeom prst="rect">
                  <a:avLst/>
                </a:prstGeom>
                <a:ln/>
              </p:spPr>
            </p:pic>
            <p:sp>
              <p:nvSpPr>
                <p:cNvPr id="3" name="Rectangle 2"/>
                <p:cNvSpPr/>
                <p:nvPr/>
              </p:nvSpPr>
              <p:spPr>
                <a:xfrm>
                  <a:off x="3285641" y="5796366"/>
                  <a:ext cx="1363851" cy="74254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8" name="Rectangle 7"/>
              <p:cNvSpPr/>
              <p:nvPr/>
            </p:nvSpPr>
            <p:spPr>
              <a:xfrm rot="16200000">
                <a:off x="8070775" y="5748439"/>
                <a:ext cx="1606538" cy="339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10" name="Isosceles Triangle 9"/>
            <p:cNvSpPr/>
            <p:nvPr/>
          </p:nvSpPr>
          <p:spPr>
            <a:xfrm>
              <a:off x="4569916" y="4082526"/>
              <a:ext cx="344558" cy="297450"/>
            </a:xfrm>
            <a:prstGeom prst="triangle">
              <a:avLst/>
            </a:prstGeom>
            <a:solidFill>
              <a:srgbClr val="4D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Isosceles Triangle 10"/>
            <p:cNvSpPr/>
            <p:nvPr/>
          </p:nvSpPr>
          <p:spPr>
            <a:xfrm>
              <a:off x="4102920" y="5994103"/>
              <a:ext cx="344558" cy="297450"/>
            </a:xfrm>
            <a:prstGeom prst="triangle">
              <a:avLst/>
            </a:prstGeom>
            <a:solidFill>
              <a:srgbClr val="E41A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Isosceles Triangle 11"/>
            <p:cNvSpPr/>
            <p:nvPr/>
          </p:nvSpPr>
          <p:spPr>
            <a:xfrm>
              <a:off x="4097970" y="5646028"/>
              <a:ext cx="344558" cy="297450"/>
            </a:xfrm>
            <a:prstGeom prst="triangle">
              <a:avLst/>
            </a:prstGeom>
            <a:solidFill>
              <a:srgbClr val="FF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2" name="Group 41"/>
          <p:cNvGrpSpPr/>
          <p:nvPr/>
        </p:nvGrpSpPr>
        <p:grpSpPr>
          <a:xfrm>
            <a:off x="871644" y="1507559"/>
            <a:ext cx="4709991" cy="4871977"/>
            <a:chOff x="6751269" y="1071447"/>
            <a:chExt cx="5534371" cy="5724708"/>
          </a:xfrm>
        </p:grpSpPr>
        <p:pic>
          <p:nvPicPr>
            <p:cNvPr id="25" name="Picture 24"/>
            <p:cNvPicPr>
              <a:picLocks noChangeAspect="1"/>
            </p:cNvPicPr>
            <p:nvPr/>
          </p:nvPicPr>
          <p:blipFill rotWithShape="1">
            <a:blip r:embed="rId4"/>
            <a:srcRect l="35496" t="17671" r="28513" b="19518"/>
            <a:stretch/>
          </p:blipFill>
          <p:spPr>
            <a:xfrm>
              <a:off x="6751269" y="1071447"/>
              <a:ext cx="5534371" cy="5724708"/>
            </a:xfrm>
            <a:prstGeom prst="rect">
              <a:avLst/>
            </a:prstGeom>
          </p:spPr>
        </p:pic>
        <p:sp>
          <p:nvSpPr>
            <p:cNvPr id="34" name="Isosceles Triangle 33"/>
            <p:cNvSpPr/>
            <p:nvPr/>
          </p:nvSpPr>
          <p:spPr>
            <a:xfrm>
              <a:off x="9300270" y="4928422"/>
              <a:ext cx="344558" cy="297450"/>
            </a:xfrm>
            <a:prstGeom prst="triangle">
              <a:avLst/>
            </a:prstGeom>
            <a:solidFill>
              <a:srgbClr val="FFFF33"/>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Isosceles Triangle 34"/>
            <p:cNvSpPr/>
            <p:nvPr/>
          </p:nvSpPr>
          <p:spPr>
            <a:xfrm>
              <a:off x="10888300" y="2248285"/>
              <a:ext cx="344558" cy="297450"/>
            </a:xfrm>
            <a:prstGeom prst="triangle">
              <a:avLst/>
            </a:prstGeom>
            <a:solidFill>
              <a:srgbClr val="4DAF4A"/>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Freeform 36"/>
            <p:cNvSpPr/>
            <p:nvPr/>
          </p:nvSpPr>
          <p:spPr>
            <a:xfrm>
              <a:off x="8882471" y="1379497"/>
              <a:ext cx="579733" cy="4990455"/>
            </a:xfrm>
            <a:custGeom>
              <a:avLst/>
              <a:gdLst>
                <a:gd name="connsiteX0" fmla="*/ 0 w 579733"/>
                <a:gd name="connsiteY0" fmla="*/ 4990455 h 4990455"/>
                <a:gd name="connsiteX1" fmla="*/ 170482 w 579733"/>
                <a:gd name="connsiteY1" fmla="*/ 4525505 h 4990455"/>
                <a:gd name="connsiteX2" fmla="*/ 449451 w 579733"/>
                <a:gd name="connsiteY2" fmla="*/ 3285641 h 4990455"/>
                <a:gd name="connsiteX3" fmla="*/ 573437 w 579733"/>
                <a:gd name="connsiteY3" fmla="*/ 2495227 h 4990455"/>
                <a:gd name="connsiteX4" fmla="*/ 557939 w 579733"/>
                <a:gd name="connsiteY4" fmla="*/ 1673817 h 4990455"/>
                <a:gd name="connsiteX5" fmla="*/ 526943 w 579733"/>
                <a:gd name="connsiteY5" fmla="*/ 635431 h 4990455"/>
                <a:gd name="connsiteX6" fmla="*/ 449451 w 579733"/>
                <a:gd name="connsiteY6" fmla="*/ 0 h 4990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79733" h="4990455">
                  <a:moveTo>
                    <a:pt x="0" y="4990455"/>
                  </a:moveTo>
                  <a:cubicBezTo>
                    <a:pt x="47786" y="4900048"/>
                    <a:pt x="95573" y="4809641"/>
                    <a:pt x="170482" y="4525505"/>
                  </a:cubicBezTo>
                  <a:cubicBezTo>
                    <a:pt x="245391" y="4241369"/>
                    <a:pt x="382292" y="3624021"/>
                    <a:pt x="449451" y="3285641"/>
                  </a:cubicBezTo>
                  <a:cubicBezTo>
                    <a:pt x="516610" y="2947261"/>
                    <a:pt x="555356" y="2763864"/>
                    <a:pt x="573437" y="2495227"/>
                  </a:cubicBezTo>
                  <a:cubicBezTo>
                    <a:pt x="591518" y="2226590"/>
                    <a:pt x="565688" y="1983783"/>
                    <a:pt x="557939" y="1673817"/>
                  </a:cubicBezTo>
                  <a:cubicBezTo>
                    <a:pt x="550190" y="1363851"/>
                    <a:pt x="545024" y="914400"/>
                    <a:pt x="526943" y="635431"/>
                  </a:cubicBezTo>
                  <a:cubicBezTo>
                    <a:pt x="508862" y="356462"/>
                    <a:pt x="479156" y="178231"/>
                    <a:pt x="449451" y="0"/>
                  </a:cubicBezTo>
                </a:path>
              </a:pathLst>
            </a:custGeom>
            <a:noFill/>
            <a:ln w="38100">
              <a:solidFill>
                <a:srgbClr val="F780BE"/>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 name="Isosceles Triangle 37"/>
            <p:cNvSpPr/>
            <p:nvPr/>
          </p:nvSpPr>
          <p:spPr>
            <a:xfrm>
              <a:off x="9018808" y="5175070"/>
              <a:ext cx="344558" cy="297450"/>
            </a:xfrm>
            <a:prstGeom prst="triangle">
              <a:avLst/>
            </a:prstGeom>
            <a:solidFill>
              <a:srgbClr val="E41A1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Freeform 38"/>
            <p:cNvSpPr/>
            <p:nvPr/>
          </p:nvSpPr>
          <p:spPr>
            <a:xfrm>
              <a:off x="8448519" y="2185409"/>
              <a:ext cx="2433234" cy="2603715"/>
            </a:xfrm>
            <a:custGeom>
              <a:avLst/>
              <a:gdLst>
                <a:gd name="connsiteX0" fmla="*/ 0 w 2433234"/>
                <a:gd name="connsiteY0" fmla="*/ 2603715 h 2603715"/>
                <a:gd name="connsiteX1" fmla="*/ 542440 w 2433234"/>
                <a:gd name="connsiteY1" fmla="*/ 2185261 h 2603715"/>
                <a:gd name="connsiteX2" fmla="*/ 1921789 w 2433234"/>
                <a:gd name="connsiteY2" fmla="*/ 557939 h 2603715"/>
                <a:gd name="connsiteX3" fmla="*/ 2433234 w 2433234"/>
                <a:gd name="connsiteY3" fmla="*/ 0 h 2603715"/>
              </a:gdLst>
              <a:ahLst/>
              <a:cxnLst>
                <a:cxn ang="0">
                  <a:pos x="connsiteX0" y="connsiteY0"/>
                </a:cxn>
                <a:cxn ang="0">
                  <a:pos x="connsiteX1" y="connsiteY1"/>
                </a:cxn>
                <a:cxn ang="0">
                  <a:pos x="connsiteX2" y="connsiteY2"/>
                </a:cxn>
                <a:cxn ang="0">
                  <a:pos x="connsiteX3" y="connsiteY3"/>
                </a:cxn>
              </a:cxnLst>
              <a:rect l="l" t="t" r="r" b="b"/>
              <a:pathLst>
                <a:path w="2433234" h="2603715">
                  <a:moveTo>
                    <a:pt x="0" y="2603715"/>
                  </a:moveTo>
                  <a:cubicBezTo>
                    <a:pt x="111071" y="2564969"/>
                    <a:pt x="222142" y="2526224"/>
                    <a:pt x="542440" y="2185261"/>
                  </a:cubicBezTo>
                  <a:cubicBezTo>
                    <a:pt x="862738" y="1844298"/>
                    <a:pt x="1606657" y="922149"/>
                    <a:pt x="1921789" y="557939"/>
                  </a:cubicBezTo>
                  <a:cubicBezTo>
                    <a:pt x="2236921" y="193729"/>
                    <a:pt x="2335077" y="96864"/>
                    <a:pt x="2433234" y="0"/>
                  </a:cubicBezTo>
                </a:path>
              </a:pathLst>
            </a:custGeom>
            <a:noFill/>
            <a:ln w="38100">
              <a:solidFill>
                <a:srgbClr val="989898"/>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sp>
        <p:nvSpPr>
          <p:cNvPr id="43" name="Title 1"/>
          <p:cNvSpPr txBox="1">
            <a:spLocks/>
          </p:cNvSpPr>
          <p:nvPr/>
        </p:nvSpPr>
        <p:spPr>
          <a:xfrm>
            <a:off x="2201642" y="-17434"/>
            <a:ext cx="9990358" cy="132556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ca-ES" sz="2800" dirty="0" err="1" smtClean="0"/>
              <a:t>Dendritic</a:t>
            </a:r>
            <a:r>
              <a:rPr lang="ca-ES" sz="2800" dirty="0" smtClean="0"/>
              <a:t> </a:t>
            </a:r>
            <a:r>
              <a:rPr lang="ca-ES" sz="2800" dirty="0" err="1" smtClean="0"/>
              <a:t>tree</a:t>
            </a:r>
            <a:r>
              <a:rPr lang="ca-ES" sz="2800" dirty="0" smtClean="0"/>
              <a:t> </a:t>
            </a:r>
            <a:r>
              <a:rPr lang="ca-ES" sz="2800" dirty="0" err="1" smtClean="0"/>
              <a:t>size</a:t>
            </a:r>
            <a:r>
              <a:rPr lang="ca-ES" sz="2800" dirty="0" smtClean="0"/>
              <a:t> </a:t>
            </a:r>
            <a:r>
              <a:rPr lang="ca-ES" sz="2800" dirty="0" err="1" smtClean="0"/>
              <a:t>and</a:t>
            </a:r>
            <a:r>
              <a:rPr lang="ca-ES" sz="2800" dirty="0" smtClean="0"/>
              <a:t> </a:t>
            </a:r>
            <a:r>
              <a:rPr lang="ca-ES" sz="2800" dirty="0" err="1" smtClean="0"/>
              <a:t>synaptic</a:t>
            </a:r>
            <a:r>
              <a:rPr lang="ca-ES" sz="2800" dirty="0" smtClean="0"/>
              <a:t> </a:t>
            </a:r>
            <a:r>
              <a:rPr lang="ca-ES" sz="2800" dirty="0" err="1" smtClean="0"/>
              <a:t>contact</a:t>
            </a:r>
            <a:r>
              <a:rPr lang="ca-ES" sz="2800" dirty="0" smtClean="0"/>
              <a:t> </a:t>
            </a:r>
            <a:r>
              <a:rPr lang="ca-ES" sz="2800" dirty="0" err="1" smtClean="0"/>
              <a:t>probability</a:t>
            </a:r>
            <a:r>
              <a:rPr lang="ca-ES" sz="2800" dirty="0" smtClean="0"/>
              <a:t> </a:t>
            </a:r>
            <a:r>
              <a:rPr lang="ca-ES" sz="2800" dirty="0" err="1" smtClean="0"/>
              <a:t>define</a:t>
            </a:r>
            <a:r>
              <a:rPr lang="ca-ES" sz="2800" dirty="0" smtClean="0"/>
              <a:t> </a:t>
            </a:r>
            <a:r>
              <a:rPr lang="ca-ES" sz="2800" dirty="0" err="1" smtClean="0"/>
              <a:t>Pareto</a:t>
            </a:r>
            <a:r>
              <a:rPr lang="ca-ES" sz="2800" dirty="0" smtClean="0"/>
              <a:t> fronts for </a:t>
            </a:r>
            <a:r>
              <a:rPr lang="ca-ES" sz="2800" dirty="0" err="1" smtClean="0"/>
              <a:t>storage</a:t>
            </a:r>
            <a:r>
              <a:rPr lang="ca-ES" sz="2800" dirty="0" smtClean="0"/>
              <a:t> </a:t>
            </a:r>
            <a:r>
              <a:rPr lang="ca-ES" sz="2800" dirty="0" err="1" smtClean="0"/>
              <a:t>capacity</a:t>
            </a:r>
            <a:r>
              <a:rPr lang="ca-ES" sz="2800" dirty="0" smtClean="0"/>
              <a:t> </a:t>
            </a:r>
            <a:r>
              <a:rPr lang="ca-ES" sz="2800" dirty="0" err="1" smtClean="0"/>
              <a:t>and</a:t>
            </a:r>
            <a:r>
              <a:rPr lang="ca-ES" sz="2800" dirty="0" smtClean="0"/>
              <a:t> </a:t>
            </a:r>
            <a:r>
              <a:rPr lang="ca-ES" sz="2800" dirty="0" err="1" smtClean="0"/>
              <a:t>routing</a:t>
            </a:r>
            <a:r>
              <a:rPr lang="ca-ES" sz="2800" dirty="0" smtClean="0"/>
              <a:t> </a:t>
            </a:r>
            <a:r>
              <a:rPr lang="ca-ES" sz="2800" dirty="0" err="1" smtClean="0"/>
              <a:t>efficiency</a:t>
            </a:r>
            <a:r>
              <a:rPr lang="ca-ES" sz="2800" dirty="0" smtClean="0"/>
              <a:t> </a:t>
            </a:r>
            <a:r>
              <a:rPr lang="ca-ES" sz="2800" dirty="0" err="1" smtClean="0"/>
              <a:t>respectively</a:t>
            </a:r>
            <a:endParaRPr lang="en-US" sz="2800" dirty="0"/>
          </a:p>
        </p:txBody>
      </p:sp>
    </p:spTree>
    <p:extLst>
      <p:ext uri="{BB962C8B-B14F-4D97-AF65-F5344CB8AC3E}">
        <p14:creationId xmlns:p14="http://schemas.microsoft.com/office/powerpoint/2010/main" val="355075179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2478314" y="368925"/>
            <a:ext cx="9046029" cy="1325563"/>
          </a:xfrm>
        </p:spPr>
        <p:txBody>
          <a:bodyPr>
            <a:normAutofit/>
          </a:bodyPr>
          <a:lstStyle/>
          <a:p>
            <a:r>
              <a:rPr lang="ca-ES" sz="3600" dirty="0" smtClean="0"/>
              <a:t>CA1 apical dendritic trees have reduced storage capacity</a:t>
            </a:r>
            <a:endParaRPr lang="en-US" sz="3600" dirty="0"/>
          </a:p>
        </p:txBody>
      </p:sp>
      <p:pic>
        <p:nvPicPr>
          <p:cNvPr id="6" name="Picture 5"/>
          <p:cNvPicPr/>
          <p:nvPr/>
        </p:nvPicPr>
        <p:blipFill>
          <a:blip r:embed="rId2"/>
          <a:stretch>
            <a:fillRect/>
          </a:stretch>
        </p:blipFill>
        <p:spPr>
          <a:xfrm>
            <a:off x="1110438" y="2107214"/>
            <a:ext cx="9971123" cy="4418714"/>
          </a:xfrm>
          <a:prstGeom prst="rect">
            <a:avLst/>
          </a:prstGeom>
        </p:spPr>
      </p:pic>
      <p:sp>
        <p:nvSpPr>
          <p:cNvPr id="3" name="Slide Number Placeholder 2"/>
          <p:cNvSpPr>
            <a:spLocks noGrp="1"/>
          </p:cNvSpPr>
          <p:nvPr>
            <p:ph type="sldNum" sz="quarter" idx="12"/>
          </p:nvPr>
        </p:nvSpPr>
        <p:spPr/>
        <p:txBody>
          <a:bodyPr/>
          <a:lstStyle/>
          <a:p>
            <a:fld id="{2BC1C898-5861-4646-8145-B26DFD443158}" type="slidenum">
              <a:rPr lang="en-US" smtClean="0"/>
              <a:t>78</a:t>
            </a:fld>
            <a:endParaRPr lang="en-US"/>
          </a:p>
        </p:txBody>
      </p:sp>
      <p:pic>
        <p:nvPicPr>
          <p:cNvPr id="7" name="Picture 6"/>
          <p:cNvPicPr>
            <a:picLocks noChangeAspect="1"/>
          </p:cNvPicPr>
          <p:nvPr/>
        </p:nvPicPr>
        <p:blipFill rotWithShape="1">
          <a:blip r:embed="rId3"/>
          <a:srcRect l="14626"/>
          <a:stretch/>
        </p:blipFill>
        <p:spPr>
          <a:xfrm>
            <a:off x="359152" y="368925"/>
            <a:ext cx="1800000" cy="1486407"/>
          </a:xfrm>
          <a:prstGeom prst="rect">
            <a:avLst/>
          </a:prstGeom>
        </p:spPr>
      </p:pic>
    </p:spTree>
    <p:extLst>
      <p:ext uri="{BB962C8B-B14F-4D97-AF65-F5344CB8AC3E}">
        <p14:creationId xmlns:p14="http://schemas.microsoft.com/office/powerpoint/2010/main" val="41982124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8167864" y="2369455"/>
            <a:ext cx="3185936" cy="2825787"/>
            <a:chOff x="2841172" y="1690688"/>
            <a:chExt cx="5633357" cy="4996543"/>
          </a:xfrm>
        </p:grpSpPr>
        <p:pic>
          <p:nvPicPr>
            <p:cNvPr id="10" name="Picture 9"/>
            <p:cNvPicPr>
              <a:picLocks noChangeAspect="1"/>
            </p:cNvPicPr>
            <p:nvPr/>
          </p:nvPicPr>
          <p:blipFill rotWithShape="1">
            <a:blip r:embed="rId3"/>
            <a:srcRect l="15572" t="18223" r="41132" b="13473"/>
            <a:stretch/>
          </p:blipFill>
          <p:spPr>
            <a:xfrm>
              <a:off x="2841172" y="1690688"/>
              <a:ext cx="5633357" cy="4996543"/>
            </a:xfrm>
            <a:prstGeom prst="rect">
              <a:avLst/>
            </a:prstGeom>
          </p:spPr>
        </p:pic>
        <p:sp>
          <p:nvSpPr>
            <p:cNvPr id="11" name="Rectangle 10"/>
            <p:cNvSpPr/>
            <p:nvPr/>
          </p:nvSpPr>
          <p:spPr>
            <a:xfrm>
              <a:off x="3363686" y="1828800"/>
              <a:ext cx="587828" cy="636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 name="Picture 1"/>
          <p:cNvPicPr>
            <a:picLocks noChangeAspect="1"/>
          </p:cNvPicPr>
          <p:nvPr/>
        </p:nvPicPr>
        <p:blipFill rotWithShape="1">
          <a:blip r:embed="rId4"/>
          <a:srcRect l="30900" t="27574" r="43303" b="25081"/>
          <a:stretch/>
        </p:blipFill>
        <p:spPr>
          <a:xfrm>
            <a:off x="838200" y="2519985"/>
            <a:ext cx="2592576" cy="2675257"/>
          </a:xfrm>
          <a:prstGeom prst="rect">
            <a:avLst/>
          </a:prstGeom>
        </p:spPr>
      </p:pic>
      <p:pic>
        <p:nvPicPr>
          <p:cNvPr id="5" name="Picture 4"/>
          <p:cNvPicPr>
            <a:picLocks noChangeAspect="1"/>
          </p:cNvPicPr>
          <p:nvPr/>
        </p:nvPicPr>
        <p:blipFill>
          <a:blip r:embed="rId5"/>
          <a:stretch>
            <a:fillRect/>
          </a:stretch>
        </p:blipFill>
        <p:spPr>
          <a:xfrm>
            <a:off x="4142646" y="2154989"/>
            <a:ext cx="3737373" cy="3327287"/>
          </a:xfrm>
          <a:prstGeom prst="rect">
            <a:avLst/>
          </a:prstGeom>
        </p:spPr>
      </p:pic>
      <p:sp>
        <p:nvSpPr>
          <p:cNvPr id="7" name="Slide Number Placeholder 6"/>
          <p:cNvSpPr>
            <a:spLocks noGrp="1"/>
          </p:cNvSpPr>
          <p:nvPr>
            <p:ph type="sldNum" sz="quarter" idx="12"/>
          </p:nvPr>
        </p:nvSpPr>
        <p:spPr/>
        <p:txBody>
          <a:bodyPr/>
          <a:lstStyle/>
          <a:p>
            <a:fld id="{2BC1C898-5861-4646-8145-B26DFD443158}" type="slidenum">
              <a:rPr lang="en-US" smtClean="0"/>
              <a:t>8</a:t>
            </a:fld>
            <a:endParaRPr lang="en-US"/>
          </a:p>
        </p:txBody>
      </p:sp>
      <p:sp>
        <p:nvSpPr>
          <p:cNvPr id="13" name="Title 1"/>
          <p:cNvSpPr>
            <a:spLocks noGrp="1"/>
          </p:cNvSpPr>
          <p:nvPr>
            <p:ph type="title"/>
          </p:nvPr>
        </p:nvSpPr>
        <p:spPr>
          <a:xfrm>
            <a:off x="617763" y="96203"/>
            <a:ext cx="10515600" cy="1325563"/>
          </a:xfrm>
        </p:spPr>
        <p:txBody>
          <a:bodyPr>
            <a:normAutofit/>
          </a:bodyPr>
          <a:lstStyle/>
          <a:p>
            <a:r>
              <a:rPr lang="en-AU" sz="3600" dirty="0" smtClean="0"/>
              <a:t>Neuronal design: the concept of optimality</a:t>
            </a:r>
            <a:endParaRPr lang="en-AU" sz="3600" dirty="0"/>
          </a:p>
        </p:txBody>
      </p:sp>
      <p:grpSp>
        <p:nvGrpSpPr>
          <p:cNvPr id="3" name="Group 2"/>
          <p:cNvGrpSpPr/>
          <p:nvPr/>
        </p:nvGrpSpPr>
        <p:grpSpPr>
          <a:xfrm>
            <a:off x="658835" y="1563841"/>
            <a:ext cx="10206318" cy="582708"/>
            <a:chOff x="658835" y="1563841"/>
            <a:chExt cx="10206318" cy="582708"/>
          </a:xfrm>
        </p:grpSpPr>
        <p:sp>
          <p:nvSpPr>
            <p:cNvPr id="15" name="TextBox 14"/>
            <p:cNvSpPr txBox="1"/>
            <p:nvPr/>
          </p:nvSpPr>
          <p:spPr>
            <a:xfrm>
              <a:off x="8469291" y="1563841"/>
              <a:ext cx="2045242" cy="461665"/>
            </a:xfrm>
            <a:prstGeom prst="rect">
              <a:avLst/>
            </a:prstGeom>
            <a:noFill/>
          </p:spPr>
          <p:txBody>
            <a:bodyPr wrap="square" rtlCol="0">
              <a:spAutoFit/>
            </a:bodyPr>
            <a:lstStyle/>
            <a:p>
              <a:pPr algn="ctr"/>
              <a:r>
                <a:rPr lang="ca-ES" sz="2400" dirty="0" smtClean="0"/>
                <a:t>Sub-optimal</a:t>
              </a:r>
              <a:endParaRPr lang="en-GB" sz="2400" dirty="0"/>
            </a:p>
          </p:txBody>
        </p:sp>
        <p:sp>
          <p:nvSpPr>
            <p:cNvPr id="16" name="TextBox 15"/>
            <p:cNvSpPr txBox="1"/>
            <p:nvPr/>
          </p:nvSpPr>
          <p:spPr>
            <a:xfrm>
              <a:off x="3548406" y="1563842"/>
              <a:ext cx="4316505" cy="461665"/>
            </a:xfrm>
            <a:prstGeom prst="rect">
              <a:avLst/>
            </a:prstGeom>
            <a:noFill/>
          </p:spPr>
          <p:txBody>
            <a:bodyPr wrap="square" rtlCol="0">
              <a:spAutoFit/>
            </a:bodyPr>
            <a:lstStyle/>
            <a:p>
              <a:pPr algn="ctr"/>
              <a:r>
                <a:rPr lang="ca-ES" sz="2400" dirty="0" err="1"/>
                <a:t>O</a:t>
              </a:r>
              <a:r>
                <a:rPr lang="ca-ES" sz="2400" dirty="0" err="1" smtClean="0"/>
                <a:t>ptimal</a:t>
              </a:r>
              <a:endParaRPr lang="en-GB" sz="2400" dirty="0"/>
            </a:p>
          </p:txBody>
        </p:sp>
        <p:cxnSp>
          <p:nvCxnSpPr>
            <p:cNvPr id="17" name="Straight Arrow Connector 16"/>
            <p:cNvCxnSpPr/>
            <p:nvPr/>
          </p:nvCxnSpPr>
          <p:spPr>
            <a:xfrm flipV="1">
              <a:off x="658835" y="2106208"/>
              <a:ext cx="10206318" cy="40341"/>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1134739" y="1583193"/>
              <a:ext cx="2045242" cy="461665"/>
            </a:xfrm>
            <a:prstGeom prst="rect">
              <a:avLst/>
            </a:prstGeom>
            <a:noFill/>
          </p:spPr>
          <p:txBody>
            <a:bodyPr wrap="square" rtlCol="0">
              <a:spAutoFit/>
            </a:bodyPr>
            <a:lstStyle/>
            <a:p>
              <a:pPr algn="ctr"/>
              <a:r>
                <a:rPr lang="ca-ES" sz="2400" dirty="0" smtClean="0"/>
                <a:t>Sub-optimal</a:t>
              </a:r>
              <a:endParaRPr lang="en-GB" sz="2400" dirty="0"/>
            </a:p>
          </p:txBody>
        </p:sp>
      </p:grpSp>
      <p:sp>
        <p:nvSpPr>
          <p:cNvPr id="19" name="TextBox 18"/>
          <p:cNvSpPr txBox="1">
            <a:spLocks noChangeArrowheads="1"/>
          </p:cNvSpPr>
          <p:nvPr/>
        </p:nvSpPr>
        <p:spPr bwMode="auto">
          <a:xfrm>
            <a:off x="5508777" y="6114311"/>
            <a:ext cx="59312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a:solidFill>
                  <a:srgbClr val="000000"/>
                </a:solidFill>
                <a:latin typeface="Calibri" pitchFamily="34" charset="0"/>
              </a:rPr>
              <a:t>(</a:t>
            </a:r>
            <a:r>
              <a:rPr lang="es-ES" altLang="es-ES" sz="1200" dirty="0" err="1" smtClean="0">
                <a:solidFill>
                  <a:srgbClr val="000000"/>
                </a:solidFill>
                <a:latin typeface="Calibri" pitchFamily="34" charset="0"/>
              </a:rPr>
              <a:t>Schröter</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Paulsen</a:t>
            </a:r>
            <a:r>
              <a:rPr lang="es-ES" altLang="es-ES" sz="1200" dirty="0" smtClean="0">
                <a:solidFill>
                  <a:srgbClr val="000000"/>
                </a:solidFill>
                <a:latin typeface="Calibri" pitchFamily="34" charset="0"/>
              </a:rPr>
              <a:t> &amp; </a:t>
            </a:r>
            <a:r>
              <a:rPr lang="es-ES" altLang="es-ES" sz="1200" dirty="0" err="1" smtClean="0">
                <a:solidFill>
                  <a:srgbClr val="000000"/>
                </a:solidFill>
                <a:latin typeface="Calibri" pitchFamily="34" charset="0"/>
              </a:rPr>
              <a:t>Bullmore</a:t>
            </a:r>
            <a:r>
              <a:rPr lang="es-ES" altLang="es-ES" sz="1200" dirty="0" smtClean="0">
                <a:solidFill>
                  <a:srgbClr val="000000"/>
                </a:solidFill>
                <a:latin typeface="Calibri" pitchFamily="34" charset="0"/>
              </a:rPr>
              <a:t>, 2017)</a:t>
            </a:r>
            <a:endParaRPr lang="es-ES" altLang="es-ES" sz="1200" dirty="0">
              <a:solidFill>
                <a:srgbClr val="000000"/>
              </a:solidFill>
              <a:latin typeface="Calibri" pitchFamily="34" charset="0"/>
            </a:endParaRPr>
          </a:p>
        </p:txBody>
      </p:sp>
    </p:spTree>
    <p:extLst>
      <p:ext uri="{BB962C8B-B14F-4D97-AF65-F5344CB8AC3E}">
        <p14:creationId xmlns:p14="http://schemas.microsoft.com/office/powerpoint/2010/main" val="15344255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p:cNvGrpSpPr/>
          <p:nvPr/>
        </p:nvGrpSpPr>
        <p:grpSpPr>
          <a:xfrm>
            <a:off x="418772" y="2343033"/>
            <a:ext cx="3185936" cy="2825787"/>
            <a:chOff x="2841172" y="1690688"/>
            <a:chExt cx="5633357" cy="4996543"/>
          </a:xfrm>
        </p:grpSpPr>
        <p:pic>
          <p:nvPicPr>
            <p:cNvPr id="10" name="Picture 9"/>
            <p:cNvPicPr>
              <a:picLocks noChangeAspect="1"/>
            </p:cNvPicPr>
            <p:nvPr/>
          </p:nvPicPr>
          <p:blipFill rotWithShape="1">
            <a:blip r:embed="rId3">
              <a:lum bright="70000" contrast="-70000"/>
            </a:blip>
            <a:srcRect l="15572" t="18223" r="41132" b="13473"/>
            <a:stretch/>
          </p:blipFill>
          <p:spPr>
            <a:xfrm>
              <a:off x="2841172" y="1690688"/>
              <a:ext cx="5633357" cy="4996543"/>
            </a:xfrm>
            <a:prstGeom prst="rect">
              <a:avLst/>
            </a:prstGeom>
          </p:spPr>
        </p:pic>
        <p:sp>
          <p:nvSpPr>
            <p:cNvPr id="11" name="Rectangle 10"/>
            <p:cNvSpPr/>
            <p:nvPr/>
          </p:nvSpPr>
          <p:spPr>
            <a:xfrm>
              <a:off x="3363686" y="1828800"/>
              <a:ext cx="587828" cy="63681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pic>
        <p:nvPicPr>
          <p:cNvPr id="2" name="Picture 1"/>
          <p:cNvPicPr>
            <a:picLocks noChangeAspect="1"/>
          </p:cNvPicPr>
          <p:nvPr/>
        </p:nvPicPr>
        <p:blipFill rotWithShape="1">
          <a:blip r:embed="rId4">
            <a:lum bright="70000" contrast="-70000"/>
          </a:blip>
          <a:srcRect l="30900" t="27574" r="43303" b="25081"/>
          <a:stretch/>
        </p:blipFill>
        <p:spPr>
          <a:xfrm>
            <a:off x="8589350" y="2418299"/>
            <a:ext cx="2592576" cy="2675257"/>
          </a:xfrm>
          <a:prstGeom prst="rect">
            <a:avLst/>
          </a:prstGeom>
        </p:spPr>
      </p:pic>
      <p:pic>
        <p:nvPicPr>
          <p:cNvPr id="5" name="Picture 4"/>
          <p:cNvPicPr>
            <a:picLocks noChangeAspect="1"/>
          </p:cNvPicPr>
          <p:nvPr/>
        </p:nvPicPr>
        <p:blipFill>
          <a:blip r:embed="rId5"/>
          <a:stretch>
            <a:fillRect/>
          </a:stretch>
        </p:blipFill>
        <p:spPr>
          <a:xfrm>
            <a:off x="4227313" y="2092282"/>
            <a:ext cx="3737373" cy="3327287"/>
          </a:xfrm>
          <a:prstGeom prst="rect">
            <a:avLst/>
          </a:prstGeom>
        </p:spPr>
      </p:pic>
      <p:sp>
        <p:nvSpPr>
          <p:cNvPr id="12" name="TextBox 11"/>
          <p:cNvSpPr txBox="1"/>
          <p:nvPr/>
        </p:nvSpPr>
        <p:spPr>
          <a:xfrm>
            <a:off x="2138318" y="4813816"/>
            <a:ext cx="4451880" cy="1631216"/>
          </a:xfrm>
          <a:prstGeom prst="rect">
            <a:avLst/>
          </a:prstGeom>
          <a:noFill/>
        </p:spPr>
        <p:txBody>
          <a:bodyPr wrap="square" rtlCol="0">
            <a:spAutoFit/>
          </a:bodyPr>
          <a:lstStyle>
            <a:defPPr>
              <a:defRPr lang="en-US"/>
            </a:defPPr>
            <a:lvl1pPr>
              <a:defRPr sz="2000"/>
            </a:lvl1pPr>
          </a:lstStyle>
          <a:p>
            <a:r>
              <a:rPr lang="ca-ES" dirty="0"/>
              <a:t>+ Minimal material</a:t>
            </a:r>
          </a:p>
          <a:p>
            <a:endParaRPr lang="ca-ES" dirty="0"/>
          </a:p>
          <a:p>
            <a:r>
              <a:rPr lang="ca-ES" dirty="0"/>
              <a:t>+ Low conduction time</a:t>
            </a:r>
          </a:p>
          <a:p>
            <a:endParaRPr lang="ca-ES" dirty="0"/>
          </a:p>
          <a:p>
            <a:r>
              <a:rPr lang="ca-ES" dirty="0"/>
              <a:t>+ No redundant connections</a:t>
            </a:r>
          </a:p>
        </p:txBody>
      </p:sp>
      <p:sp>
        <p:nvSpPr>
          <p:cNvPr id="6" name="Slide Number Placeholder 5"/>
          <p:cNvSpPr>
            <a:spLocks noGrp="1"/>
          </p:cNvSpPr>
          <p:nvPr>
            <p:ph type="sldNum" sz="quarter" idx="12"/>
          </p:nvPr>
        </p:nvSpPr>
        <p:spPr/>
        <p:txBody>
          <a:bodyPr/>
          <a:lstStyle/>
          <a:p>
            <a:fld id="{2BC1C898-5861-4646-8145-B26DFD443158}" type="slidenum">
              <a:rPr lang="en-US" smtClean="0"/>
              <a:t>9</a:t>
            </a:fld>
            <a:endParaRPr lang="en-US"/>
          </a:p>
        </p:txBody>
      </p:sp>
      <p:sp>
        <p:nvSpPr>
          <p:cNvPr id="13" name="Title 1"/>
          <p:cNvSpPr>
            <a:spLocks noGrp="1"/>
          </p:cNvSpPr>
          <p:nvPr>
            <p:ph type="title"/>
          </p:nvPr>
        </p:nvSpPr>
        <p:spPr>
          <a:xfrm>
            <a:off x="617763" y="96203"/>
            <a:ext cx="10515600" cy="1325563"/>
          </a:xfrm>
        </p:spPr>
        <p:txBody>
          <a:bodyPr>
            <a:normAutofit/>
          </a:bodyPr>
          <a:lstStyle/>
          <a:p>
            <a:r>
              <a:rPr lang="en-AU" sz="3600" dirty="0" smtClean="0"/>
              <a:t>Neuronal design: the concept of optimality</a:t>
            </a:r>
            <a:endParaRPr lang="en-AU" sz="3600" dirty="0"/>
          </a:p>
        </p:txBody>
      </p:sp>
      <p:grpSp>
        <p:nvGrpSpPr>
          <p:cNvPr id="16" name="Group 15"/>
          <p:cNvGrpSpPr/>
          <p:nvPr/>
        </p:nvGrpSpPr>
        <p:grpSpPr>
          <a:xfrm>
            <a:off x="658835" y="1563841"/>
            <a:ext cx="10206318" cy="582708"/>
            <a:chOff x="658835" y="1563841"/>
            <a:chExt cx="10206318" cy="582708"/>
          </a:xfrm>
        </p:grpSpPr>
        <p:sp>
          <p:nvSpPr>
            <p:cNvPr id="17" name="TextBox 16"/>
            <p:cNvSpPr txBox="1"/>
            <p:nvPr/>
          </p:nvSpPr>
          <p:spPr>
            <a:xfrm>
              <a:off x="8469291" y="1563841"/>
              <a:ext cx="2045242" cy="461665"/>
            </a:xfrm>
            <a:prstGeom prst="rect">
              <a:avLst/>
            </a:prstGeom>
            <a:noFill/>
          </p:spPr>
          <p:txBody>
            <a:bodyPr wrap="square" rtlCol="0">
              <a:spAutoFit/>
            </a:bodyPr>
            <a:lstStyle/>
            <a:p>
              <a:pPr algn="ctr"/>
              <a:r>
                <a:rPr lang="ca-ES" sz="2400" dirty="0" smtClean="0"/>
                <a:t>Sub-optimal</a:t>
              </a:r>
              <a:endParaRPr lang="en-GB" sz="2400" dirty="0"/>
            </a:p>
          </p:txBody>
        </p:sp>
        <p:sp>
          <p:nvSpPr>
            <p:cNvPr id="18" name="TextBox 17"/>
            <p:cNvSpPr txBox="1"/>
            <p:nvPr/>
          </p:nvSpPr>
          <p:spPr>
            <a:xfrm>
              <a:off x="3548406" y="1563842"/>
              <a:ext cx="4316505" cy="461665"/>
            </a:xfrm>
            <a:prstGeom prst="rect">
              <a:avLst/>
            </a:prstGeom>
            <a:noFill/>
          </p:spPr>
          <p:txBody>
            <a:bodyPr wrap="square" rtlCol="0">
              <a:spAutoFit/>
            </a:bodyPr>
            <a:lstStyle/>
            <a:p>
              <a:pPr algn="ctr"/>
              <a:r>
                <a:rPr lang="ca-ES" sz="2400" dirty="0" err="1"/>
                <a:t>O</a:t>
              </a:r>
              <a:r>
                <a:rPr lang="ca-ES" sz="2400" dirty="0" err="1" smtClean="0"/>
                <a:t>ptimal</a:t>
              </a:r>
              <a:endParaRPr lang="en-GB" sz="2400" dirty="0"/>
            </a:p>
          </p:txBody>
        </p:sp>
        <p:cxnSp>
          <p:nvCxnSpPr>
            <p:cNvPr id="19" name="Straight Arrow Connector 18"/>
            <p:cNvCxnSpPr/>
            <p:nvPr/>
          </p:nvCxnSpPr>
          <p:spPr>
            <a:xfrm flipV="1">
              <a:off x="658835" y="2106208"/>
              <a:ext cx="10206318" cy="40341"/>
            </a:xfrm>
            <a:prstGeom prst="straightConnector1">
              <a:avLst/>
            </a:prstGeom>
            <a:ln w="285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1134739" y="1583193"/>
              <a:ext cx="2045242" cy="461665"/>
            </a:xfrm>
            <a:prstGeom prst="rect">
              <a:avLst/>
            </a:prstGeom>
            <a:noFill/>
          </p:spPr>
          <p:txBody>
            <a:bodyPr wrap="square" rtlCol="0">
              <a:spAutoFit/>
            </a:bodyPr>
            <a:lstStyle/>
            <a:p>
              <a:pPr algn="ctr"/>
              <a:r>
                <a:rPr lang="ca-ES" sz="2400" dirty="0" smtClean="0"/>
                <a:t>Sub-optimal</a:t>
              </a:r>
              <a:endParaRPr lang="en-GB" sz="2400" dirty="0"/>
            </a:p>
          </p:txBody>
        </p:sp>
      </p:grpSp>
      <p:sp>
        <p:nvSpPr>
          <p:cNvPr id="21" name="TextBox 20"/>
          <p:cNvSpPr txBox="1">
            <a:spLocks noChangeArrowheads="1"/>
          </p:cNvSpPr>
          <p:nvPr/>
        </p:nvSpPr>
        <p:spPr bwMode="auto">
          <a:xfrm>
            <a:off x="5508777" y="6114311"/>
            <a:ext cx="5931208" cy="27699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algn="ctr" eaLnBrk="1" hangingPunct="1"/>
            <a:r>
              <a:rPr lang="es-ES" altLang="es-ES" sz="1200" dirty="0">
                <a:solidFill>
                  <a:srgbClr val="000000"/>
                </a:solidFill>
                <a:latin typeface="Calibri" pitchFamily="34" charset="0"/>
              </a:rPr>
              <a:t>(</a:t>
            </a:r>
            <a:r>
              <a:rPr lang="es-ES" altLang="es-ES" sz="1200" dirty="0" err="1" smtClean="0">
                <a:solidFill>
                  <a:srgbClr val="000000"/>
                </a:solidFill>
                <a:latin typeface="Calibri" pitchFamily="34" charset="0"/>
              </a:rPr>
              <a:t>Schröter</a:t>
            </a:r>
            <a:r>
              <a:rPr lang="es-ES" altLang="es-ES" sz="1200" dirty="0" smtClean="0">
                <a:solidFill>
                  <a:srgbClr val="000000"/>
                </a:solidFill>
                <a:latin typeface="Calibri" pitchFamily="34" charset="0"/>
              </a:rPr>
              <a:t>, </a:t>
            </a:r>
            <a:r>
              <a:rPr lang="es-ES" altLang="es-ES" sz="1200" dirty="0" err="1" smtClean="0">
                <a:solidFill>
                  <a:srgbClr val="000000"/>
                </a:solidFill>
                <a:latin typeface="Calibri" pitchFamily="34" charset="0"/>
              </a:rPr>
              <a:t>Paulsen</a:t>
            </a:r>
            <a:r>
              <a:rPr lang="es-ES" altLang="es-ES" sz="1200" dirty="0" smtClean="0">
                <a:solidFill>
                  <a:srgbClr val="000000"/>
                </a:solidFill>
                <a:latin typeface="Calibri" pitchFamily="34" charset="0"/>
              </a:rPr>
              <a:t> &amp; </a:t>
            </a:r>
            <a:r>
              <a:rPr lang="es-ES" altLang="es-ES" sz="1200" dirty="0" err="1" smtClean="0">
                <a:solidFill>
                  <a:srgbClr val="000000"/>
                </a:solidFill>
                <a:latin typeface="Calibri" pitchFamily="34" charset="0"/>
              </a:rPr>
              <a:t>Bullmore</a:t>
            </a:r>
            <a:r>
              <a:rPr lang="es-ES" altLang="es-ES" sz="1200" dirty="0" smtClean="0">
                <a:solidFill>
                  <a:srgbClr val="000000"/>
                </a:solidFill>
                <a:latin typeface="Calibri" pitchFamily="34" charset="0"/>
              </a:rPr>
              <a:t>, 2017)</a:t>
            </a:r>
            <a:endParaRPr lang="es-ES" altLang="es-ES" sz="1200" dirty="0">
              <a:solidFill>
                <a:srgbClr val="000000"/>
              </a:solidFill>
              <a:latin typeface="Calibri" pitchFamily="34" charset="0"/>
            </a:endParaRPr>
          </a:p>
        </p:txBody>
      </p:sp>
    </p:spTree>
    <p:extLst>
      <p:ext uri="{BB962C8B-B14F-4D97-AF65-F5344CB8AC3E}">
        <p14:creationId xmlns:p14="http://schemas.microsoft.com/office/powerpoint/2010/main" val="204425530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27000</TotalTime>
  <Words>4688</Words>
  <Application>Microsoft Office PowerPoint</Application>
  <PresentationFormat>Widescreen</PresentationFormat>
  <Paragraphs>760</Paragraphs>
  <Slides>78</Slides>
  <Notes>63</Notes>
  <HiddenSlides>0</HiddenSlides>
  <MMClips>5</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78</vt:i4>
      </vt:variant>
    </vt:vector>
  </HeadingPairs>
  <TitlesOfParts>
    <vt:vector size="87" baseType="lpstr">
      <vt:lpstr>ＭＳ Ｐゴシック</vt:lpstr>
      <vt:lpstr>Arial</vt:lpstr>
      <vt:lpstr>Calibri</vt:lpstr>
      <vt:lpstr>Calibri Light</vt:lpstr>
      <vt:lpstr>Cambria Math</vt:lpstr>
      <vt:lpstr>Garamond</vt:lpstr>
      <vt:lpstr>Times New Roman</vt:lpstr>
      <vt:lpstr>Wingdings 2</vt:lpstr>
      <vt:lpstr>Office Theme</vt:lpstr>
      <vt:lpstr>Computational and modeling approaches to multi-scale anatomical description of neuronal circuitry</vt:lpstr>
      <vt:lpstr>PowerPoint Presentation</vt:lpstr>
      <vt:lpstr>Neuronal design: the optimality of dendritic tree morphology</vt:lpstr>
      <vt:lpstr>Neuronal design: the optimality of dendritic tree morphology</vt:lpstr>
      <vt:lpstr>PowerPoint Presentation</vt:lpstr>
      <vt:lpstr>Neuronal design: the optimality of dendritic tree morphology</vt:lpstr>
      <vt:lpstr>Neuronal design: the optimality of dendritic tree morphology</vt:lpstr>
      <vt:lpstr>Neuronal design: the concept of optimality</vt:lpstr>
      <vt:lpstr>Neuronal design: the concept of optimality</vt:lpstr>
      <vt:lpstr>PowerPoint Presentation</vt:lpstr>
      <vt:lpstr>PowerPoint Presentation</vt:lpstr>
      <vt:lpstr>Optimality in macroscopic neuronal circuits</vt:lpstr>
      <vt:lpstr>Defining the organizational principles of neuronal networks at the cellular scale (micro-connectomics)</vt:lpstr>
      <vt:lpstr>Hypothesis</vt:lpstr>
      <vt:lpstr>Brain pathology provides an excellent opportunity to explore the relevance of fine structural details </vt:lpstr>
      <vt:lpstr>How alterations in single-neuron morphostructural features in intellectual disability sculpt local network topology?</vt:lpstr>
      <vt:lpstr>Intellectual disability mouse models as in vivo systems</vt:lpstr>
      <vt:lpstr>Datasets: LY-labelled and reconstructed M2 cortical layer II/III basal dendritic trees</vt:lpstr>
      <vt:lpstr>Metrics to quantify structural traits and analyse topological properties of single neurons</vt:lpstr>
      <vt:lpstr>Single-neuron morphological metrics</vt:lpstr>
      <vt:lpstr>PowerPoint Presentation</vt:lpstr>
      <vt:lpstr>Down syndrome mouse models deviate from optimal scaling for length and number of branches</vt:lpstr>
      <vt:lpstr>Intellectual disability mouse models present sub-optimal space filling</vt:lpstr>
      <vt:lpstr>Defining an efficiency morphospace</vt:lpstr>
      <vt:lpstr>Defining an efficiency morphospace</vt:lpstr>
      <vt:lpstr>Defining an efficiency morphospace</vt:lpstr>
      <vt:lpstr>Pareto optimality for single neurons</vt:lpstr>
      <vt:lpstr>In-silico exploration of the morphospace</vt:lpstr>
      <vt:lpstr>Spine density increases routing efficiency linearly</vt:lpstr>
      <vt:lpstr>PowerPoint Presentation</vt:lpstr>
      <vt:lpstr>PowerPoint Presentation</vt:lpstr>
      <vt:lpstr>Dendrite straightness increases routing efficiency</vt:lpstr>
      <vt:lpstr>PowerPoint Presentation</vt:lpstr>
      <vt:lpstr>PowerPoint Presentation</vt:lpstr>
      <vt:lpstr>PowerPoint Presentation</vt:lpstr>
      <vt:lpstr>PowerPoint Presentation</vt:lpstr>
      <vt:lpstr>PowerPoint Presentation</vt:lpstr>
      <vt:lpstr>Modeling neuronal connectivity</vt:lpstr>
      <vt:lpstr>PowerPoint Presentation</vt:lpstr>
      <vt:lpstr>Exploring the network morphospace</vt:lpstr>
      <vt:lpstr>Single cell synaptic contact probability increases network storage capacity asymptotically</vt:lpstr>
      <vt:lpstr>Dendritic tree radius increases storage capacity superlinearly</vt:lpstr>
      <vt:lpstr>Tree size variability has no impact on network routing efficiency and storage capacity</vt:lpstr>
      <vt:lpstr>Synaptic contact probability is constant</vt:lpstr>
      <vt:lpstr>Are subtle neuromorphological properties relevant for network topology?</vt:lpstr>
      <vt:lpstr>Introducing radial dependency in the synaptic contact probability</vt:lpstr>
      <vt:lpstr>Introducing radial dependency on the synaptic contact probability increases routing efficiency</vt:lpstr>
      <vt:lpstr>PowerPoint Presentation</vt:lpstr>
      <vt:lpstr>Intellectual disability mouse models for analyzing perturbed pyramidal microanatomy</vt:lpstr>
      <vt:lpstr>PowerPoint Presentation</vt:lpstr>
      <vt:lpstr>PowerPoint Presentation</vt:lpstr>
      <vt:lpstr>PowerPoint Presentation</vt:lpstr>
      <vt:lpstr>PowerPoint Presentation</vt:lpstr>
      <vt:lpstr>Wet-lab experiment: LY-labeled and reconstructed CA1 pyramidal dendritic trees</vt:lpstr>
      <vt:lpstr>Exploring position-dependent within-class variability in CA1 hippocampal pyramids</vt:lpstr>
      <vt:lpstr>Position-dependent variations in CA1 apical dendritic tree architecture</vt:lpstr>
      <vt:lpstr>Position-dependent variations hinder genotype-dependent effects</vt:lpstr>
      <vt:lpstr>Position-dependent variations hinder genotype-dependent effects</vt:lpstr>
      <vt:lpstr>PowerPoint Presentation</vt:lpstr>
      <vt:lpstr>PowerPoint Presentation</vt:lpstr>
      <vt:lpstr>Genetic labelling as a useful tool for mesoscopic analysis: the Thy1-YFP model</vt:lpstr>
      <vt:lpstr>Methods to study cellular and dendritic density from a mesoscopic perspective</vt:lpstr>
      <vt:lpstr>Methods to study cellular and dendritic density from a mesoscopic perspective</vt:lpstr>
      <vt:lpstr>Methods to study cellular and dendritic density from a mesoscopic perspective</vt:lpstr>
      <vt:lpstr>Mesoscopic dendritic density analysis in TgDyrk1A</vt:lpstr>
      <vt:lpstr>PowerPoint Presentation</vt:lpstr>
      <vt:lpstr>Next generation CLARITY: the path to whole-brain imaging with microscopic resolution</vt:lpstr>
      <vt:lpstr>Multi-scale neuroanatomical alterations in Down syndrome mouse models</vt:lpstr>
      <vt:lpstr>A step towards mesoscopic modeling of neuronal circuits</vt:lpstr>
      <vt:lpstr>PowerPoint Presentation</vt:lpstr>
      <vt:lpstr>Conclusions</vt:lpstr>
      <vt:lpstr>PowerPoint Presentation</vt:lpstr>
      <vt:lpstr>PowerPoint Presentation</vt:lpstr>
      <vt:lpstr>PowerPoint Presentation</vt:lpstr>
      <vt:lpstr>PowerPoint Presentation</vt:lpstr>
      <vt:lpstr>PowerPoint Presentation</vt:lpstr>
      <vt:lpstr>PowerPoint Presentation</vt:lpstr>
      <vt:lpstr>CA1 apical dendritic trees have reduced storage capacity</vt:lpstr>
    </vt:vector>
  </TitlesOfParts>
  <Company>Hewlett-Packard Company</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Computational and modeling approaches to multi-scale anatomical description of neuronal circuitry</dc:title>
  <dc:creator>Linus Manubens Gil</dc:creator>
  <cp:lastModifiedBy>LinusMG</cp:lastModifiedBy>
  <cp:revision>480</cp:revision>
  <dcterms:created xsi:type="dcterms:W3CDTF">2018-01-11T10:04:51Z</dcterms:created>
  <dcterms:modified xsi:type="dcterms:W3CDTF">2019-07-30T01:10:33Z</dcterms:modified>
</cp:coreProperties>
</file>